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9"/>
  </p:notesMasterIdLst>
  <p:handoutMasterIdLst>
    <p:handoutMasterId r:id="rId40"/>
  </p:handoutMasterIdLst>
  <p:sldIdLst>
    <p:sldId id="433" r:id="rId2"/>
    <p:sldId id="442" r:id="rId3"/>
    <p:sldId id="443" r:id="rId4"/>
    <p:sldId id="466" r:id="rId5"/>
    <p:sldId id="455" r:id="rId6"/>
    <p:sldId id="451" r:id="rId7"/>
    <p:sldId id="452" r:id="rId8"/>
    <p:sldId id="453" r:id="rId9"/>
    <p:sldId id="454" r:id="rId10"/>
    <p:sldId id="450" r:id="rId11"/>
    <p:sldId id="462" r:id="rId12"/>
    <p:sldId id="475" r:id="rId13"/>
    <p:sldId id="476" r:id="rId14"/>
    <p:sldId id="477" r:id="rId15"/>
    <p:sldId id="478" r:id="rId16"/>
    <p:sldId id="469" r:id="rId17"/>
    <p:sldId id="471" r:id="rId18"/>
    <p:sldId id="929" r:id="rId19"/>
    <p:sldId id="930" r:id="rId20"/>
    <p:sldId id="459" r:id="rId21"/>
    <p:sldId id="926" r:id="rId22"/>
    <p:sldId id="927" r:id="rId23"/>
    <p:sldId id="928" r:id="rId24"/>
    <p:sldId id="446" r:id="rId25"/>
    <p:sldId id="467" r:id="rId26"/>
    <p:sldId id="458" r:id="rId27"/>
    <p:sldId id="470" r:id="rId28"/>
    <p:sldId id="457" r:id="rId29"/>
    <p:sldId id="456" r:id="rId30"/>
    <p:sldId id="468" r:id="rId31"/>
    <p:sldId id="449" r:id="rId32"/>
    <p:sldId id="460" r:id="rId33"/>
    <p:sldId id="461" r:id="rId34"/>
    <p:sldId id="474" r:id="rId35"/>
    <p:sldId id="472" r:id="rId36"/>
    <p:sldId id="473" r:id="rId37"/>
    <p:sldId id="265" r:id="rId3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116" autoAdjust="0"/>
  </p:normalViewPr>
  <p:slideViewPr>
    <p:cSldViewPr snapToGrid="0" showGuides="1">
      <p:cViewPr varScale="1">
        <p:scale>
          <a:sx n="60" d="100"/>
          <a:sy n="60" d="100"/>
        </p:scale>
        <p:origin x="1858" y="3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12757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scheduling, there are a few more resource type we have to take a look at (briefly): </a:t>
            </a:r>
            <a:r>
              <a:rPr lang="en-US" dirty="0" err="1"/>
              <a:t>daemonSet</a:t>
            </a:r>
            <a:r>
              <a:rPr lang="en-US" dirty="0"/>
              <a:t>, jobs (&amp; </a:t>
            </a:r>
            <a:r>
              <a:rPr lang="en-US" dirty="0" err="1"/>
              <a:t>cronJobs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2458248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daemonset</a:t>
            </a:r>
            <a:r>
              <a:rPr lang="en-US" dirty="0"/>
              <a:t> works almost similar to a deployment. However the replica count is determined by the number of cluster nodes. The </a:t>
            </a:r>
            <a:r>
              <a:rPr lang="en-US" dirty="0" err="1"/>
              <a:t>daemonset</a:t>
            </a:r>
            <a:r>
              <a:rPr lang="en-US" dirty="0"/>
              <a:t> controller will ensure that a corresponding pod is running on each node.</a:t>
            </a:r>
          </a:p>
          <a:p>
            <a:r>
              <a:rPr lang="en-US" dirty="0"/>
              <a:t>Of course this behavior can be influenced by taints etc. – more details can be found here: https://kubernetes.io/docs/concepts/workloads/controllers/daemonset/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880637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job is a single or a set of pods which runs until completed successfully (usually exit code 0). Failed pods can be restarted based on the restart policy. </a:t>
            </a:r>
          </a:p>
          <a:p>
            <a:r>
              <a:rPr lang="en-US" dirty="0">
                <a:sym typeface="Wingdings" panose="05000000000000000000" pitchFamily="2" charset="2"/>
              </a:rPr>
              <a:t> Jobs are a way to run pods in a reliable way.</a:t>
            </a:r>
            <a:endParaRPr lang="en-US" dirty="0"/>
          </a:p>
          <a:p>
            <a:r>
              <a:rPr lang="en-US" dirty="0"/>
              <a:t>With the job resource type you can run tasks with a defined end/ no control loop.</a:t>
            </a:r>
          </a:p>
          <a:p>
            <a:endParaRPr lang="en-US" dirty="0"/>
          </a:p>
          <a:p>
            <a:r>
              <a:rPr lang="en-US" dirty="0"/>
              <a:t>Instances of a job (pods) </a:t>
            </a:r>
            <a:r>
              <a:rPr lang="en-US"/>
              <a:t>can also run </a:t>
            </a:r>
            <a:r>
              <a:rPr lang="en-US" dirty="0"/>
              <a:t>parallel</a:t>
            </a:r>
          </a:p>
          <a:p>
            <a:endParaRPr lang="en-US" dirty="0"/>
          </a:p>
          <a:p>
            <a:r>
              <a:rPr lang="en-US" dirty="0"/>
              <a:t>More details can be found here: https://kubernetes.io/docs/concepts/workloads/controllers/jobs-run-to-completion/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403511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217428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Normally part of Day4</a:t>
            </a:r>
          </a:p>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69157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Currently there are two types of users in </a:t>
            </a:r>
            <a:r>
              <a:rPr lang="en-US" dirty="0" err="1"/>
              <a:t>kubernetes</a:t>
            </a:r>
            <a:r>
              <a:rPr lang="en-US" dirty="0"/>
              <a:t> – technical and normal Users. Users are considered to be human (end-)users and you can fine </a:t>
            </a:r>
            <a:r>
              <a:rPr lang="en-US" dirty="0" err="1"/>
              <a:t>granularily</a:t>
            </a:r>
            <a:r>
              <a:rPr lang="en-US" dirty="0"/>
              <a:t> define what each user can. They can also (by default) be cluster admins and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part of Day4</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634978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dirty="0"/>
              <a:t>Jam Group Kubernetes 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1785805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1413328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2237772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the secret pod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https://kubernetes.io/docs/reference/generated/kubernetes-api/v1.12/#podspec-v1-core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kubernetes.io/docs/concepts/policy/resource-quotas/"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hyperlink" Target="https://github.com/kubernetes/minikube"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hyperlink" Target="https://github.wdf.sap.corp/pages/kubernetes/gardener" TargetMode="External"/><Relationship Id="rId4" Type="http://schemas.openxmlformats.org/officeDocument/2006/relationships/image" Target="../media/image28.pn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(Cluster) 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41408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DaemonSets</a:t>
            </a:r>
            <a:r>
              <a:rPr lang="en-US" dirty="0">
                <a:solidFill>
                  <a:schemeClr val="accent1"/>
                </a:solidFill>
              </a:rPr>
              <a:t> &amp; Jobs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7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E113C-816E-4160-9494-A5DB0947D1E0}"/>
              </a:ext>
            </a:extLst>
          </p:cNvPr>
          <p:cNvSpPr>
            <a:spLocks noGrp="1"/>
          </p:cNvSpPr>
          <p:nvPr>
            <p:ph type="title"/>
          </p:nvPr>
        </p:nvSpPr>
        <p:spPr>
          <a:xfrm>
            <a:off x="504001" y="504000"/>
            <a:ext cx="11186476" cy="369332"/>
          </a:xfrm>
        </p:spPr>
        <p:txBody>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Some components require to have a pod on every node!</a:t>
            </a:r>
            <a:endParaRPr lang="en-US" sz="2000" kern="0" dirty="0">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B26BC8F1-9AB4-4D8E-B93C-C8FE13F7368F}"/>
              </a:ext>
            </a:extLst>
          </p:cNvPr>
          <p:cNvSpPr/>
          <p:nvPr/>
        </p:nvSpPr>
        <p:spPr bwMode="gray">
          <a:xfrm>
            <a:off x="1875212" y="3692770"/>
            <a:ext cx="2259498" cy="27525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19" name="Rectangle 18">
            <a:extLst>
              <a:ext uri="{FF2B5EF4-FFF2-40B4-BE49-F238E27FC236}">
                <a16:creationId xmlns:a16="http://schemas.microsoft.com/office/drawing/2014/main" id="{E47909A0-9E36-47F0-9250-3DD040D8A256}"/>
              </a:ext>
            </a:extLst>
          </p:cNvPr>
          <p:cNvSpPr/>
          <p:nvPr/>
        </p:nvSpPr>
        <p:spPr bwMode="gray">
          <a:xfrm>
            <a:off x="4355594" y="3692770"/>
            <a:ext cx="2259498" cy="27525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20" name="Rectangle 19">
            <a:extLst>
              <a:ext uri="{FF2B5EF4-FFF2-40B4-BE49-F238E27FC236}">
                <a16:creationId xmlns:a16="http://schemas.microsoft.com/office/drawing/2014/main" id="{DF438FDE-397E-4A58-BABA-D5BF0C2C2DF9}"/>
              </a:ext>
            </a:extLst>
          </p:cNvPr>
          <p:cNvSpPr/>
          <p:nvPr/>
        </p:nvSpPr>
        <p:spPr bwMode="gray">
          <a:xfrm>
            <a:off x="6835976" y="3692769"/>
            <a:ext cx="2259498" cy="275251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1" name="Rectangle 20">
            <a:extLst>
              <a:ext uri="{FF2B5EF4-FFF2-40B4-BE49-F238E27FC236}">
                <a16:creationId xmlns:a16="http://schemas.microsoft.com/office/drawing/2014/main" id="{D61DC354-E114-4370-9964-8F6CEC4F99FF}"/>
              </a:ext>
            </a:extLst>
          </p:cNvPr>
          <p:cNvSpPr/>
          <p:nvPr/>
        </p:nvSpPr>
        <p:spPr bwMode="gray">
          <a:xfrm>
            <a:off x="2326535" y="5351434"/>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monitoring</a:t>
            </a:r>
          </a:p>
        </p:txBody>
      </p:sp>
      <p:sp>
        <p:nvSpPr>
          <p:cNvPr id="22" name="Rectangle 21">
            <a:extLst>
              <a:ext uri="{FF2B5EF4-FFF2-40B4-BE49-F238E27FC236}">
                <a16:creationId xmlns:a16="http://schemas.microsoft.com/office/drawing/2014/main" id="{505D1E05-53AF-4C14-ADCD-6E48374766AD}"/>
              </a:ext>
            </a:extLst>
          </p:cNvPr>
          <p:cNvSpPr/>
          <p:nvPr/>
        </p:nvSpPr>
        <p:spPr bwMode="gray">
          <a:xfrm>
            <a:off x="4806917" y="5351434"/>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monitoring</a:t>
            </a:r>
          </a:p>
        </p:txBody>
      </p:sp>
      <p:sp>
        <p:nvSpPr>
          <p:cNvPr id="23" name="Rectangle 22">
            <a:extLst>
              <a:ext uri="{FF2B5EF4-FFF2-40B4-BE49-F238E27FC236}">
                <a16:creationId xmlns:a16="http://schemas.microsoft.com/office/drawing/2014/main" id="{CB9654BC-A250-4344-954C-721EC7DD8667}"/>
              </a:ext>
            </a:extLst>
          </p:cNvPr>
          <p:cNvSpPr/>
          <p:nvPr/>
        </p:nvSpPr>
        <p:spPr bwMode="gray">
          <a:xfrm>
            <a:off x="7287299" y="5351434"/>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monitoring</a:t>
            </a:r>
          </a:p>
        </p:txBody>
      </p:sp>
      <p:sp>
        <p:nvSpPr>
          <p:cNvPr id="11" name="Rectangle 10">
            <a:extLst>
              <a:ext uri="{FF2B5EF4-FFF2-40B4-BE49-F238E27FC236}">
                <a16:creationId xmlns:a16="http://schemas.microsoft.com/office/drawing/2014/main" id="{E40B32F2-3ABD-4F66-9E9A-0676C5D7D734}"/>
              </a:ext>
            </a:extLst>
          </p:cNvPr>
          <p:cNvSpPr/>
          <p:nvPr/>
        </p:nvSpPr>
        <p:spPr bwMode="gray">
          <a:xfrm>
            <a:off x="2326535" y="4239407"/>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log collection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B9BE8822-8ACD-484E-A044-C04B87BEB19D}"/>
              </a:ext>
            </a:extLst>
          </p:cNvPr>
          <p:cNvSpPr/>
          <p:nvPr/>
        </p:nvSpPr>
        <p:spPr bwMode="gray">
          <a:xfrm>
            <a:off x="4806917" y="4239406"/>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log collection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D887CD46-ED06-4D20-A1F2-D7029C1C3EE4}"/>
              </a:ext>
            </a:extLst>
          </p:cNvPr>
          <p:cNvSpPr/>
          <p:nvPr/>
        </p:nvSpPr>
        <p:spPr bwMode="gray">
          <a:xfrm>
            <a:off x="7287299" y="4235071"/>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log collection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Rounded Corners 1">
            <a:extLst>
              <a:ext uri="{FF2B5EF4-FFF2-40B4-BE49-F238E27FC236}">
                <a16:creationId xmlns:a16="http://schemas.microsoft.com/office/drawing/2014/main" id="{FCB89E7D-4F90-4293-A76C-AEF607847820}"/>
              </a:ext>
            </a:extLst>
          </p:cNvPr>
          <p:cNvSpPr/>
          <p:nvPr/>
        </p:nvSpPr>
        <p:spPr bwMode="gray">
          <a:xfrm>
            <a:off x="4010456" y="1183023"/>
            <a:ext cx="2949776" cy="1978268"/>
          </a:xfrm>
          <a:prstGeom prst="roundRect">
            <a:avLst/>
          </a:prstGeom>
          <a:solidFill>
            <a:schemeClr val="accent1"/>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DaemonSet</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FC2D8782-E6C7-4898-9FF2-8A8BA40F250A}"/>
              </a:ext>
            </a:extLst>
          </p:cNvPr>
          <p:cNvSpPr/>
          <p:nvPr/>
        </p:nvSpPr>
        <p:spPr bwMode="gray">
          <a:xfrm>
            <a:off x="4134711" y="2403767"/>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34" name="Rectangle 33">
            <a:extLst>
              <a:ext uri="{FF2B5EF4-FFF2-40B4-BE49-F238E27FC236}">
                <a16:creationId xmlns:a16="http://schemas.microsoft.com/office/drawing/2014/main" id="{50F75D82-35E9-4050-A0EE-9F363A60D1EF}"/>
              </a:ext>
            </a:extLst>
          </p:cNvPr>
          <p:cNvSpPr/>
          <p:nvPr/>
        </p:nvSpPr>
        <p:spPr bwMode="gray">
          <a:xfrm>
            <a:off x="4134711" y="1769971"/>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 name="Connector: Elbow 3">
            <a:extLst>
              <a:ext uri="{FF2B5EF4-FFF2-40B4-BE49-F238E27FC236}">
                <a16:creationId xmlns:a16="http://schemas.microsoft.com/office/drawing/2014/main" id="{F852EB06-86C1-4844-9585-853A6C7FF525}"/>
              </a:ext>
            </a:extLst>
          </p:cNvPr>
          <p:cNvCxnSpPr>
            <a:cxnSpLocks/>
            <a:stCxn id="2" idx="2"/>
            <a:endCxn id="16" idx="0"/>
          </p:cNvCxnSpPr>
          <p:nvPr/>
        </p:nvCxnSpPr>
        <p:spPr>
          <a:xfrm rot="5400000">
            <a:off x="3979414" y="2186839"/>
            <a:ext cx="531479" cy="2480383"/>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8AD8613-5112-4BF6-9D3E-0CA9118A0C2E}"/>
              </a:ext>
            </a:extLst>
          </p:cNvPr>
          <p:cNvCxnSpPr>
            <a:cxnSpLocks/>
            <a:stCxn id="2" idx="2"/>
            <a:endCxn id="20" idx="0"/>
          </p:cNvCxnSpPr>
          <p:nvPr/>
        </p:nvCxnSpPr>
        <p:spPr>
          <a:xfrm rot="16200000" flipH="1">
            <a:off x="6459795" y="2186839"/>
            <a:ext cx="531478" cy="248038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7652C33-5EB9-41FD-AD04-F0493D66F4A1}"/>
              </a:ext>
            </a:extLst>
          </p:cNvPr>
          <p:cNvCxnSpPr>
            <a:cxnSpLocks/>
            <a:stCxn id="2" idx="2"/>
            <a:endCxn id="19" idx="0"/>
          </p:cNvCxnSpPr>
          <p:nvPr/>
        </p:nvCxnSpPr>
        <p:spPr>
          <a:xfrm rot="5400000">
            <a:off x="5219605" y="3427030"/>
            <a:ext cx="531479"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Speech Bubble: Rectangle 45">
            <a:extLst>
              <a:ext uri="{FF2B5EF4-FFF2-40B4-BE49-F238E27FC236}">
                <a16:creationId xmlns:a16="http://schemas.microsoft.com/office/drawing/2014/main" id="{1FB3327E-804D-4B93-8753-55C8E28E1368}"/>
              </a:ext>
            </a:extLst>
          </p:cNvPr>
          <p:cNvSpPr/>
          <p:nvPr/>
        </p:nvSpPr>
        <p:spPr bwMode="gray">
          <a:xfrm>
            <a:off x="7677836" y="1170034"/>
            <a:ext cx="4101737" cy="469551"/>
          </a:xfrm>
          <a:prstGeom prst="wedgeRectCallout">
            <a:avLst>
              <a:gd name="adj1" fmla="val -68470"/>
              <a:gd name="adj2" fmla="val 1844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lang="en-US" sz="1800" kern="0" noProof="0" dirty="0" err="1">
                <a:ea typeface="Arial Unicode MS" pitchFamily="34" charset="-128"/>
                <a:cs typeface="Arial Unicode MS" pitchFamily="34" charset="-128"/>
              </a:rPr>
              <a:t>tructure</a:t>
            </a:r>
            <a:r>
              <a:rPr lang="en-US" sz="1800" kern="0" noProof="0" dirty="0">
                <a:ea typeface="Arial Unicode MS" pitchFamily="34" charset="-128"/>
                <a:cs typeface="Arial Unicode MS" pitchFamily="34" charset="-128"/>
              </a:rPr>
              <a:t> is </a:t>
            </a:r>
            <a:r>
              <a:rPr lang="en-US" sz="1800" kern="0" dirty="0">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Speech Bubble: Rectangle 46">
            <a:extLst>
              <a:ext uri="{FF2B5EF4-FFF2-40B4-BE49-F238E27FC236}">
                <a16:creationId xmlns:a16="http://schemas.microsoft.com/office/drawing/2014/main" id="{7942B0F9-5977-4068-99D6-04F15744086D}"/>
              </a:ext>
            </a:extLst>
          </p:cNvPr>
          <p:cNvSpPr/>
          <p:nvPr/>
        </p:nvSpPr>
        <p:spPr bwMode="gray">
          <a:xfrm>
            <a:off x="7677836" y="2403766"/>
            <a:ext cx="4101737" cy="522749"/>
          </a:xfrm>
          <a:prstGeom prst="wedgeRectCallout">
            <a:avLst>
              <a:gd name="adj1" fmla="val -64183"/>
              <a:gd name="adj2" fmla="val 1133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one</a:t>
            </a:r>
            <a:r>
              <a:rPr lang="en-US" sz="1800" kern="0" noProof="0" dirty="0">
                <a:ea typeface="Arial Unicode MS" pitchFamily="34" charset="-128"/>
                <a:cs typeface="Arial Unicode MS" pitchFamily="34" charset="-128"/>
              </a:rPr>
              <a:t> pod is scheduled on each node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65916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57E297D-7B46-446E-B019-BAB0A8F143BB}"/>
              </a:ext>
            </a:extLst>
          </p:cNvPr>
          <p:cNvSpPr/>
          <p:nvPr/>
        </p:nvSpPr>
        <p:spPr bwMode="gray">
          <a:xfrm>
            <a:off x="602460" y="1696296"/>
            <a:ext cx="3184843" cy="39483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7708F0DC-E3E8-41CB-9B4E-C99E440BD9B2}"/>
              </a:ext>
            </a:extLst>
          </p:cNvPr>
          <p:cNvSpPr/>
          <p:nvPr/>
        </p:nvSpPr>
        <p:spPr bwMode="gray">
          <a:xfrm>
            <a:off x="725477" y="2428182"/>
            <a:ext cx="2949776" cy="1978268"/>
          </a:xfrm>
          <a:prstGeom prst="roundRect">
            <a:avLst/>
          </a:prstGeom>
          <a:solidFill>
            <a:schemeClr val="accent1"/>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2" name="Title 1">
            <a:extLst>
              <a:ext uri="{FF2B5EF4-FFF2-40B4-BE49-F238E27FC236}">
                <a16:creationId xmlns:a16="http://schemas.microsoft.com/office/drawing/2014/main" id="{79A3867E-5C44-4F73-A818-77DC474E4F16}"/>
              </a:ext>
            </a:extLst>
          </p:cNvPr>
          <p:cNvSpPr>
            <a:spLocks noGrp="1"/>
          </p:cNvSpPr>
          <p:nvPr>
            <p:ph type="title"/>
          </p:nvPr>
        </p:nvSpPr>
        <p:spPr/>
        <p:txBody>
          <a:bodyPr/>
          <a:lstStyle/>
          <a:p>
            <a:r>
              <a:rPr lang="en-US" dirty="0"/>
              <a:t>Job &amp; </a:t>
            </a:r>
            <a:r>
              <a:rPr lang="en-US" dirty="0" err="1"/>
              <a:t>CronJob</a:t>
            </a:r>
            <a:endParaRPr lang="en-US" dirty="0"/>
          </a:p>
        </p:txBody>
      </p:sp>
      <p:pic>
        <p:nvPicPr>
          <p:cNvPr id="5" name="Graphic 4" descr="Alarm Clock">
            <a:extLst>
              <a:ext uri="{FF2B5EF4-FFF2-40B4-BE49-F238E27FC236}">
                <a16:creationId xmlns:a16="http://schemas.microsoft.com/office/drawing/2014/main" id="{044084AF-52CD-4D9B-9537-EAC3C1CB0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8973" y="4484562"/>
            <a:ext cx="914400" cy="914400"/>
          </a:xfrm>
          <a:prstGeom prst="rect">
            <a:avLst/>
          </a:prstGeom>
        </p:spPr>
      </p:pic>
      <p:pic>
        <p:nvPicPr>
          <p:cNvPr id="7" name="Graphic 6" descr="Daily Calendar">
            <a:extLst>
              <a:ext uri="{FF2B5EF4-FFF2-40B4-BE49-F238E27FC236}">
                <a16:creationId xmlns:a16="http://schemas.microsoft.com/office/drawing/2014/main" id="{C574A738-D8EF-40D0-8B36-1FE7AC4C50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94881" y="4484562"/>
            <a:ext cx="914400" cy="914400"/>
          </a:xfrm>
          <a:prstGeom prst="rect">
            <a:avLst/>
          </a:prstGeom>
        </p:spPr>
      </p:pic>
      <p:pic>
        <p:nvPicPr>
          <p:cNvPr id="9" name="Graphic 8" descr="Warning">
            <a:extLst>
              <a:ext uri="{FF2B5EF4-FFF2-40B4-BE49-F238E27FC236}">
                <a16:creationId xmlns:a16="http://schemas.microsoft.com/office/drawing/2014/main" id="{858368F5-DB96-4236-A0FA-F0ADEA234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3034" y="2062035"/>
            <a:ext cx="914400" cy="914400"/>
          </a:xfrm>
          <a:prstGeom prst="rect">
            <a:avLst/>
          </a:prstGeom>
        </p:spPr>
      </p:pic>
      <p:pic>
        <p:nvPicPr>
          <p:cNvPr id="11" name="Graphic 10" descr="Checkmark">
            <a:extLst>
              <a:ext uri="{FF2B5EF4-FFF2-40B4-BE49-F238E27FC236}">
                <a16:creationId xmlns:a16="http://schemas.microsoft.com/office/drawing/2014/main" id="{C313D2C8-090B-44A5-83A8-D9D1E57B73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72978" y="4112311"/>
            <a:ext cx="914400" cy="914400"/>
          </a:xfrm>
          <a:prstGeom prst="rect">
            <a:avLst/>
          </a:prstGeom>
        </p:spPr>
      </p:pic>
      <p:pic>
        <p:nvPicPr>
          <p:cNvPr id="15" name="Graphic 14" descr="Arrow: Slight curve">
            <a:extLst>
              <a:ext uri="{FF2B5EF4-FFF2-40B4-BE49-F238E27FC236}">
                <a16:creationId xmlns:a16="http://schemas.microsoft.com/office/drawing/2014/main" id="{312A76A1-D589-4B37-83A2-DE70121C23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0320" y="2683084"/>
            <a:ext cx="1807237" cy="1807237"/>
          </a:xfrm>
          <a:prstGeom prst="rect">
            <a:avLst/>
          </a:prstGeom>
        </p:spPr>
      </p:pic>
      <p:sp>
        <p:nvSpPr>
          <p:cNvPr id="16" name="Rectangle 15">
            <a:extLst>
              <a:ext uri="{FF2B5EF4-FFF2-40B4-BE49-F238E27FC236}">
                <a16:creationId xmlns:a16="http://schemas.microsoft.com/office/drawing/2014/main" id="{FC7DAD24-7589-4286-BB49-360C4826BF00}"/>
              </a:ext>
            </a:extLst>
          </p:cNvPr>
          <p:cNvSpPr/>
          <p:nvPr/>
        </p:nvSpPr>
        <p:spPr bwMode="gray">
          <a:xfrm>
            <a:off x="5948001" y="3119669"/>
            <a:ext cx="1356852" cy="934065"/>
          </a:xfrm>
          <a:prstGeom prst="rect">
            <a:avLst/>
          </a:prstGeom>
          <a:solidFill>
            <a:schemeClr val="bg2">
              <a:lumMod val="7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8" name="Rectangle 17">
            <a:extLst>
              <a:ext uri="{FF2B5EF4-FFF2-40B4-BE49-F238E27FC236}">
                <a16:creationId xmlns:a16="http://schemas.microsoft.com/office/drawing/2014/main" id="{AAC7CD80-8A94-4547-AF14-FCCBD9D8D8AB}"/>
              </a:ext>
            </a:extLst>
          </p:cNvPr>
          <p:cNvSpPr/>
          <p:nvPr/>
        </p:nvSpPr>
        <p:spPr bwMode="gray">
          <a:xfrm>
            <a:off x="837105" y="359178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19" name="Rectangle 18">
            <a:extLst>
              <a:ext uri="{FF2B5EF4-FFF2-40B4-BE49-F238E27FC236}">
                <a16:creationId xmlns:a16="http://schemas.microsoft.com/office/drawing/2014/main" id="{9D660193-0DF1-4A86-B49C-C1B3D70075A6}"/>
              </a:ext>
            </a:extLst>
          </p:cNvPr>
          <p:cNvSpPr/>
          <p:nvPr/>
        </p:nvSpPr>
        <p:spPr bwMode="gray">
          <a:xfrm>
            <a:off x="831622" y="299812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JobSpec</a:t>
            </a:r>
            <a:endParaRPr lang="en-US" sz="1800" kern="0" dirty="0">
              <a:solidFill>
                <a:schemeClr val="dk1"/>
              </a:solidFill>
              <a:ea typeface="Arial Unicode MS" pitchFamily="34" charset="-128"/>
            </a:endParaRPr>
          </a:p>
        </p:txBody>
      </p:sp>
      <p:pic>
        <p:nvPicPr>
          <p:cNvPr id="20" name="Graphic 19" descr="Arrow: Slight curve">
            <a:extLst>
              <a:ext uri="{FF2B5EF4-FFF2-40B4-BE49-F238E27FC236}">
                <a16:creationId xmlns:a16="http://schemas.microsoft.com/office/drawing/2014/main" id="{C2B1B27F-315E-43CA-B1DD-2AC899C342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35297" y="2683084"/>
            <a:ext cx="1807237" cy="1807237"/>
          </a:xfrm>
          <a:prstGeom prst="rect">
            <a:avLst/>
          </a:prstGeom>
        </p:spPr>
      </p:pic>
      <p:pic>
        <p:nvPicPr>
          <p:cNvPr id="21" name="Graphic 20" descr="Arrow: Slight curve">
            <a:extLst>
              <a:ext uri="{FF2B5EF4-FFF2-40B4-BE49-F238E27FC236}">
                <a16:creationId xmlns:a16="http://schemas.microsoft.com/office/drawing/2014/main" id="{3773ABA9-DE2B-4082-B40A-F93EFC5321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7528686" y="1312432"/>
            <a:ext cx="1807237" cy="1807237"/>
          </a:xfrm>
          <a:prstGeom prst="rect">
            <a:avLst/>
          </a:prstGeom>
        </p:spPr>
      </p:pic>
      <p:sp>
        <p:nvSpPr>
          <p:cNvPr id="22" name="Speech Bubble: Rectangle 21">
            <a:extLst>
              <a:ext uri="{FF2B5EF4-FFF2-40B4-BE49-F238E27FC236}">
                <a16:creationId xmlns:a16="http://schemas.microsoft.com/office/drawing/2014/main" id="{4AE32203-9AB4-471C-8B9D-49FACB1A819C}"/>
              </a:ext>
            </a:extLst>
          </p:cNvPr>
          <p:cNvSpPr/>
          <p:nvPr/>
        </p:nvSpPr>
        <p:spPr bwMode="gray">
          <a:xfrm>
            <a:off x="5253984" y="5262395"/>
            <a:ext cx="4101737" cy="725167"/>
          </a:xfrm>
          <a:prstGeom prst="wedgeRectCallout">
            <a:avLst>
              <a:gd name="adj1" fmla="val 49211"/>
              <a:gd name="adj2" fmla="val -160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 terminates successfully – Job is considered ok / complete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Title 1">
            <a:extLst>
              <a:ext uri="{FF2B5EF4-FFF2-40B4-BE49-F238E27FC236}">
                <a16:creationId xmlns:a16="http://schemas.microsoft.com/office/drawing/2014/main" id="{08B53A76-3C14-4E6B-A892-CCA5F14A0679}"/>
              </a:ext>
            </a:extLst>
          </p:cNvPr>
          <p:cNvSpPr txBox="1">
            <a:spLocks/>
          </p:cNvSpPr>
          <p:nvPr/>
        </p:nvSpPr>
        <p:spPr bwMode="gray">
          <a:xfrm>
            <a:off x="9523048" y="3402035"/>
            <a:ext cx="1718785"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exit(??)</a:t>
            </a:r>
          </a:p>
        </p:txBody>
      </p:sp>
      <p:sp>
        <p:nvSpPr>
          <p:cNvPr id="24" name="Speech Bubble: Rectangle 23">
            <a:extLst>
              <a:ext uri="{FF2B5EF4-FFF2-40B4-BE49-F238E27FC236}">
                <a16:creationId xmlns:a16="http://schemas.microsoft.com/office/drawing/2014/main" id="{B51628FA-1849-4F62-A7A2-DB06358049AA}"/>
              </a:ext>
            </a:extLst>
          </p:cNvPr>
          <p:cNvSpPr/>
          <p:nvPr/>
        </p:nvSpPr>
        <p:spPr bwMode="gray">
          <a:xfrm>
            <a:off x="6097239" y="693565"/>
            <a:ext cx="4101737" cy="725167"/>
          </a:xfrm>
          <a:prstGeom prst="wedgeRectCallout">
            <a:avLst>
              <a:gd name="adj1" fmla="val 41923"/>
              <a:gd name="adj2" fmla="val 1313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exit code != 0 </a:t>
            </a:r>
            <a:r>
              <a:rPr lang="en-US" sz="1800" kern="0" dirty="0">
                <a:ea typeface="Arial Unicode MS" pitchFamily="34" charset="-128"/>
                <a:cs typeface="Arial Unicode MS" pitchFamily="34" charset="-128"/>
                <a:sym typeface="Wingdings" panose="05000000000000000000" pitchFamily="2" charset="2"/>
              </a:rPr>
              <a:t> consider pod as failed and restart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15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80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7A3890-FC50-4F56-A9FB-85F7CC4FB953}"/>
              </a:ext>
            </a:extLst>
          </p:cNvPr>
          <p:cNvSpPr>
            <a:spLocks noGrp="1"/>
          </p:cNvSpPr>
          <p:nvPr>
            <p:ph type="body" sz="quarter" idx="10"/>
          </p:nvPr>
        </p:nvSpPr>
        <p:spPr/>
        <p:txBody>
          <a:bodyPr/>
          <a:lstStyle/>
          <a:p>
            <a:pPr marL="342900" indent="-342900">
              <a:buFontTx/>
              <a:buChar char="-"/>
            </a:pPr>
            <a:r>
              <a:rPr lang="en-US" dirty="0"/>
              <a:t>Used to define limits on different resources in a namespace.</a:t>
            </a:r>
          </a:p>
          <a:p>
            <a:pPr marL="342900" indent="-342900">
              <a:buFontTx/>
              <a:buChar char="-"/>
            </a:pPr>
            <a:r>
              <a:rPr lang="en-US" dirty="0" err="1"/>
              <a:t>namespaced</a:t>
            </a:r>
            <a:r>
              <a:rPr lang="en-US" dirty="0"/>
              <a:t> Resource</a:t>
            </a:r>
          </a:p>
          <a:p>
            <a:pPr marL="342900" indent="-342900">
              <a:buFontTx/>
              <a:buChar char="-"/>
            </a:pPr>
            <a:r>
              <a:rPr lang="en-US" dirty="0"/>
              <a:t>Set “hard” limits on resources like</a:t>
            </a:r>
          </a:p>
          <a:p>
            <a:pPr marL="522864" lvl="1" indent="-342900">
              <a:buFontTx/>
              <a:buChar char="-"/>
            </a:pPr>
            <a:r>
              <a:rPr lang="en-US" dirty="0"/>
              <a:t>Pods</a:t>
            </a:r>
          </a:p>
          <a:p>
            <a:pPr marL="522864" lvl="1" indent="-342900">
              <a:buFontTx/>
              <a:buChar char="-"/>
            </a:pPr>
            <a:r>
              <a:rPr lang="en-US" dirty="0"/>
              <a:t>Number of PVCs</a:t>
            </a:r>
          </a:p>
          <a:p>
            <a:pPr marL="522864" lvl="1" indent="-342900">
              <a:buFontTx/>
              <a:buChar char="-"/>
            </a:pPr>
            <a:r>
              <a:rPr lang="en-US" dirty="0"/>
              <a:t>Memory (of all pods combined) </a:t>
            </a:r>
          </a:p>
          <a:p>
            <a:pPr marL="342900" indent="-342900">
              <a:buFontTx/>
              <a:buChar char="-"/>
            </a:pPr>
            <a:r>
              <a:rPr lang="en-US" dirty="0"/>
              <a:t>More information </a:t>
            </a:r>
            <a:r>
              <a:rPr lang="en-US" dirty="0">
                <a:hlinkClick r:id="rId2"/>
              </a:rPr>
              <a:t>here</a:t>
            </a:r>
            <a:r>
              <a:rPr lang="en-US" dirty="0"/>
              <a:t>.</a:t>
            </a:r>
          </a:p>
        </p:txBody>
      </p:sp>
      <p:sp>
        <p:nvSpPr>
          <p:cNvPr id="2" name="Title 1">
            <a:extLst>
              <a:ext uri="{FF2B5EF4-FFF2-40B4-BE49-F238E27FC236}">
                <a16:creationId xmlns:a16="http://schemas.microsoft.com/office/drawing/2014/main" id="{27858C6C-0AC0-4052-8DFD-6B2476BD5B25}"/>
              </a:ext>
            </a:extLst>
          </p:cNvPr>
          <p:cNvSpPr>
            <a:spLocks noGrp="1"/>
          </p:cNvSpPr>
          <p:nvPr>
            <p:ph type="title"/>
          </p:nvPr>
        </p:nvSpPr>
        <p:spPr/>
        <p:txBody>
          <a:bodyPr/>
          <a:lstStyle/>
          <a:p>
            <a:r>
              <a:rPr lang="en-US" dirty="0"/>
              <a:t>Policy: </a:t>
            </a:r>
            <a:r>
              <a:rPr lang="en-US" dirty="0" err="1"/>
              <a:t>ResourceQuota</a:t>
            </a:r>
            <a:endParaRPr lang="en-US" dirty="0"/>
          </a:p>
        </p:txBody>
      </p:sp>
      <p:pic>
        <p:nvPicPr>
          <p:cNvPr id="4" name="Picture 3">
            <a:extLst>
              <a:ext uri="{FF2B5EF4-FFF2-40B4-BE49-F238E27FC236}">
                <a16:creationId xmlns:a16="http://schemas.microsoft.com/office/drawing/2014/main" id="{116EC041-5B04-45C5-9A49-5664BD47C544}"/>
              </a:ext>
            </a:extLst>
          </p:cNvPr>
          <p:cNvPicPr>
            <a:picLocks noChangeAspect="1"/>
          </p:cNvPicPr>
          <p:nvPr/>
        </p:nvPicPr>
        <p:blipFill>
          <a:blip r:embed="rId3"/>
          <a:stretch>
            <a:fillRect/>
          </a:stretch>
        </p:blipFill>
        <p:spPr>
          <a:xfrm>
            <a:off x="6069661" y="1620000"/>
            <a:ext cx="5913632" cy="3368332"/>
          </a:xfrm>
          <a:prstGeom prst="rect">
            <a:avLst/>
          </a:prstGeom>
        </p:spPr>
      </p:pic>
    </p:spTree>
    <p:extLst>
      <p:ext uri="{BB962C8B-B14F-4D97-AF65-F5344CB8AC3E}">
        <p14:creationId xmlns:p14="http://schemas.microsoft.com/office/powerpoint/2010/main" val="3457262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58904-79D2-4075-9754-8377C05AF6D8}"/>
              </a:ext>
            </a:extLst>
          </p:cNvPr>
          <p:cNvSpPr>
            <a:spLocks noGrp="1"/>
          </p:cNvSpPr>
          <p:nvPr>
            <p:ph type="body" sz="quarter" idx="10"/>
          </p:nvPr>
        </p:nvSpPr>
        <p:spPr/>
        <p:txBody>
          <a:bodyPr/>
          <a:lstStyle/>
          <a:p>
            <a:pPr marL="342900" indent="-342900">
              <a:buFontTx/>
              <a:buChar char="-"/>
            </a:pPr>
            <a:r>
              <a:rPr lang="en-US" dirty="0"/>
              <a:t>Each pod consumes a certain amount of </a:t>
            </a:r>
            <a:r>
              <a:rPr lang="en-US" dirty="0" err="1"/>
              <a:t>cpu</a:t>
            </a:r>
            <a:r>
              <a:rPr lang="en-US" dirty="0"/>
              <a:t> or memory. </a:t>
            </a:r>
          </a:p>
          <a:p>
            <a:pPr marL="342900" indent="-342900">
              <a:buFontTx/>
              <a:buChar char="-"/>
            </a:pPr>
            <a:r>
              <a:rPr lang="en-US" dirty="0"/>
              <a:t>With resource spec each Container can request </a:t>
            </a:r>
            <a:r>
              <a:rPr lang="en-US" dirty="0" err="1"/>
              <a:t>cpu</a:t>
            </a:r>
            <a:r>
              <a:rPr lang="en-US" dirty="0"/>
              <a:t> and memory and set its own limits. If it consumes more resources it will be killed.</a:t>
            </a:r>
          </a:p>
          <a:p>
            <a:pPr marL="342900" indent="-342900">
              <a:buFontTx/>
              <a:buChar char="-"/>
            </a:pPr>
            <a:r>
              <a:rPr lang="en-US" dirty="0" err="1"/>
              <a:t>LimitRanges</a:t>
            </a:r>
            <a:r>
              <a:rPr lang="en-US" dirty="0"/>
              <a:t> are used to set maximum/default limits/requests of </a:t>
            </a:r>
          </a:p>
          <a:p>
            <a:pPr marL="522864" lvl="1" indent="-342900">
              <a:buFontTx/>
              <a:buChar char="-"/>
            </a:pPr>
            <a:r>
              <a:rPr lang="en-US" dirty="0" err="1"/>
              <a:t>cpu</a:t>
            </a:r>
            <a:endParaRPr lang="en-US" dirty="0"/>
          </a:p>
          <a:p>
            <a:pPr marL="522864" lvl="1" indent="-342900">
              <a:buFontTx/>
              <a:buChar char="-"/>
            </a:pPr>
            <a:r>
              <a:rPr lang="en-US" dirty="0"/>
              <a:t>memory</a:t>
            </a:r>
          </a:p>
        </p:txBody>
      </p:sp>
      <p:sp>
        <p:nvSpPr>
          <p:cNvPr id="4" name="Title 3">
            <a:extLst>
              <a:ext uri="{FF2B5EF4-FFF2-40B4-BE49-F238E27FC236}">
                <a16:creationId xmlns:a16="http://schemas.microsoft.com/office/drawing/2014/main" id="{B56010D1-89BB-413A-BF4F-BC3FA8679F32}"/>
              </a:ext>
            </a:extLst>
          </p:cNvPr>
          <p:cNvSpPr>
            <a:spLocks noGrp="1"/>
          </p:cNvSpPr>
          <p:nvPr>
            <p:ph type="title"/>
          </p:nvPr>
        </p:nvSpPr>
        <p:spPr/>
        <p:txBody>
          <a:bodyPr/>
          <a:lstStyle/>
          <a:p>
            <a:r>
              <a:rPr lang="en-US" dirty="0"/>
              <a:t>Policy: </a:t>
            </a:r>
            <a:r>
              <a:rPr lang="en-US" dirty="0" err="1"/>
              <a:t>LimitRanges</a:t>
            </a:r>
            <a:endParaRPr lang="en-US" dirty="0"/>
          </a:p>
        </p:txBody>
      </p:sp>
      <p:pic>
        <p:nvPicPr>
          <p:cNvPr id="6" name="Picture 5">
            <a:extLst>
              <a:ext uri="{FF2B5EF4-FFF2-40B4-BE49-F238E27FC236}">
                <a16:creationId xmlns:a16="http://schemas.microsoft.com/office/drawing/2014/main" id="{BFC0E384-E926-471B-A062-592BB2DBEBE1}"/>
              </a:ext>
            </a:extLst>
          </p:cNvPr>
          <p:cNvPicPr>
            <a:picLocks noChangeAspect="1"/>
          </p:cNvPicPr>
          <p:nvPr/>
        </p:nvPicPr>
        <p:blipFill>
          <a:blip r:embed="rId3"/>
          <a:stretch>
            <a:fillRect/>
          </a:stretch>
        </p:blipFill>
        <p:spPr>
          <a:xfrm>
            <a:off x="6085411" y="2502803"/>
            <a:ext cx="5853461" cy="3589331"/>
          </a:xfrm>
          <a:prstGeom prst="rect">
            <a:avLst/>
          </a:prstGeom>
        </p:spPr>
      </p:pic>
      <p:pic>
        <p:nvPicPr>
          <p:cNvPr id="8" name="Picture 7">
            <a:extLst>
              <a:ext uri="{FF2B5EF4-FFF2-40B4-BE49-F238E27FC236}">
                <a16:creationId xmlns:a16="http://schemas.microsoft.com/office/drawing/2014/main" id="{29FBC844-35AB-4B0C-B6FC-9B0CA8B92165}"/>
              </a:ext>
            </a:extLst>
          </p:cNvPr>
          <p:cNvPicPr>
            <a:picLocks noChangeAspect="1"/>
          </p:cNvPicPr>
          <p:nvPr/>
        </p:nvPicPr>
        <p:blipFill>
          <a:blip r:embed="rId4"/>
          <a:stretch>
            <a:fillRect/>
          </a:stretch>
        </p:blipFill>
        <p:spPr>
          <a:xfrm>
            <a:off x="7760939" y="1151838"/>
            <a:ext cx="2502406" cy="1072459"/>
          </a:xfrm>
          <a:prstGeom prst="rect">
            <a:avLst/>
          </a:prstGeom>
        </p:spPr>
      </p:pic>
    </p:spTree>
    <p:extLst>
      <p:ext uri="{BB962C8B-B14F-4D97-AF65-F5344CB8AC3E}">
        <p14:creationId xmlns:p14="http://schemas.microsoft.com/office/powerpoint/2010/main" val="413052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893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latin typeface="Calibri" panose="020F0502020204030204"/>
                </a:rPr>
                <a:t>Management Vector</a:t>
              </a:r>
            </a:p>
            <a:p>
              <a:pPr algn="ctr"/>
              <a:r>
                <a:rPr lang="en-US" sz="1799" b="1" dirty="0">
                  <a:latin typeface="Calibri" panose="020F0502020204030204"/>
                </a:rPr>
                <a:t>into all</a:t>
              </a:r>
            </a:p>
            <a:p>
              <a:pPr algn="ctr"/>
              <a:r>
                <a:rPr lang="en-US" sz="1799" b="1" dirty="0">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latin typeface="Calibri" panose="020F0502020204030204"/>
              </a:rPr>
              <a:t>Think outside the box /</a:t>
            </a:r>
          </a:p>
          <a:p>
            <a:r>
              <a:rPr lang="en-US" sz="1799" b="1" dirty="0">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latin typeface="Calibri" panose="020F0502020204030204"/>
                <a:cs typeface="Mangal" charset="0"/>
              </a:rPr>
              <a:t>…</a:t>
            </a:r>
            <a:endParaRPr lang="en-US" sz="1799">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latin typeface="Calibri" panose="020F0502020204030204"/>
              </a:rPr>
              <a:t>Auto-scaling via native</a:t>
            </a:r>
          </a:p>
          <a:p>
            <a:r>
              <a:rPr lang="en-US" sz="1400" b="1" dirty="0" err="1">
                <a:latin typeface="Calibri" panose="020F0502020204030204"/>
              </a:rPr>
              <a:t>hyperscale</a:t>
            </a:r>
            <a:r>
              <a:rPr lang="en-US" sz="1400" b="1" dirty="0">
                <a:latin typeface="Calibri" panose="020F0502020204030204"/>
              </a:rPr>
              <a:t> provider service</a:t>
            </a:r>
          </a:p>
          <a:p>
            <a:r>
              <a:rPr lang="en-US" sz="1400" b="1" dirty="0">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1879866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r>
              <a:rPr lang="de-DE" sz="1200" dirty="0">
                <a:hlinkClick r:id="rId4"/>
              </a:rPr>
              <a:t>https://kubernetes.io/blog/2018/05/17/gardener/</a:t>
            </a:r>
            <a:endParaRPr lang="de-DE" sz="1200" dirty="0"/>
          </a:p>
        </p:txBody>
      </p:sp>
    </p:spTree>
    <p:extLst>
      <p:ext uri="{BB962C8B-B14F-4D97-AF65-F5344CB8AC3E}">
        <p14:creationId xmlns:p14="http://schemas.microsoft.com/office/powerpoint/2010/main" val="2481577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21003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4311</TotalTime>
  <Words>3410</Words>
  <Application>Microsoft Office PowerPoint</Application>
  <PresentationFormat>Custom</PresentationFormat>
  <Paragraphs>493</Paragraphs>
  <Slides>37</Slides>
  <Notes>33</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Arial Rounded MT Bold</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A note on scheduling pods…</vt:lpstr>
      <vt:lpstr>Example: NodeSelector</vt:lpstr>
      <vt:lpstr>Optional Demo</vt:lpstr>
      <vt:lpstr>PowerPoint Presentation</vt:lpstr>
      <vt:lpstr>Some components require to have a pod on every node!</vt:lpstr>
      <vt:lpstr>Job &amp; CronJob</vt:lpstr>
      <vt:lpstr>PowerPoint Presentation</vt:lpstr>
      <vt:lpstr>Policy objects in Kubernetes</vt:lpstr>
      <vt:lpstr>Policy: ResourceQuota</vt:lpstr>
      <vt:lpstr>Policy: LimitRanges</vt:lpstr>
      <vt:lpstr>NetworkPolicy</vt:lpstr>
      <vt:lpstr>More on Network Policies</vt:lpstr>
      <vt:lpstr>Network Policy for Ads:DB</vt:lpstr>
      <vt:lpstr>Network Policies for Ads:App</vt:lpstr>
      <vt:lpstr>NetworkPolicy</vt:lpstr>
      <vt:lpstr>Demo</vt:lpstr>
      <vt:lpstr>Exercise #08</vt:lpstr>
      <vt:lpstr>PowerPoint Presentation</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Appendix</vt:lpstr>
      <vt:lpstr>The Gardener: Technical landscape</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697</cp:revision>
  <dcterms:created xsi:type="dcterms:W3CDTF">2015-10-14T11:21:43Z</dcterms:created>
  <dcterms:modified xsi:type="dcterms:W3CDTF">2018-12-06T07:44:04Z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