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9"/>
  </p:notesMasterIdLst>
  <p:handoutMasterIdLst>
    <p:handoutMasterId r:id="rId10"/>
  </p:handoutMasterIdLst>
  <p:sldIdLst>
    <p:sldId id="433" r:id="rId2"/>
    <p:sldId id="442" r:id="rId3"/>
    <p:sldId id="443" r:id="rId4"/>
    <p:sldId id="364" r:id="rId5"/>
    <p:sldId id="440" r:id="rId6"/>
    <p:sldId id="436" r:id="rId7"/>
    <p:sldId id="265" r:id="rId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96710" autoAdjust="0"/>
  </p:normalViewPr>
  <p:slideViewPr>
    <p:cSldViewPr snapToGrid="0" showGuides="1">
      <p:cViewPr varScale="1">
        <p:scale>
          <a:sx n="110" d="100"/>
          <a:sy n="110" d="100"/>
        </p:scale>
        <p:origin x="101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09460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kubernetes.io/docs/concepts/overview/working-with-objects/labels/" TargetMode="Externa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Deployments</a:t>
            </a:r>
          </a:p>
        </p:txBody>
      </p:sp>
      <p:pic>
        <p:nvPicPr>
          <p:cNvPr id="3" name="Picture Placeholder 2"/>
          <p:cNvPicPr>
            <a:picLocks noGrp="1" noChangeAspect="1"/>
          </p:cNvPicPr>
          <p:nvPr>
            <p:ph type="pic" sz="quarter" idx="12"/>
          </p:nvPr>
        </p:nvPicPr>
        <p:blipFill>
          <a:blip r:embed="rId2"/>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Introducing</a:t>
            </a:r>
            <a:r>
              <a:rPr lang="de-DE" dirty="0"/>
              <a:t> </a:t>
            </a:r>
            <a:r>
              <a:rPr lang="de-DE" dirty="0" err="1"/>
              <a:t>labels</a:t>
            </a:r>
            <a:r>
              <a:rPr lang="de-DE" dirty="0"/>
              <a:t> &amp; </a:t>
            </a:r>
            <a:r>
              <a:rPr lang="de-DE" dirty="0" err="1"/>
              <a:t>selectors</a:t>
            </a:r>
            <a:endParaRPr lang="de-DE" dirty="0"/>
          </a:p>
        </p:txBody>
      </p:sp>
      <p:sp>
        <p:nvSpPr>
          <p:cNvPr id="3" name="Rectangle 2"/>
          <p:cNvSpPr/>
          <p:nvPr/>
        </p:nvSpPr>
        <p:spPr>
          <a:xfrm>
            <a:off x="1647953" y="5794159"/>
            <a:ext cx="8898572" cy="415498"/>
          </a:xfrm>
          <a:prstGeom prst="rect">
            <a:avLst/>
          </a:prstGeom>
        </p:spPr>
        <p:txBody>
          <a:bodyPr wrap="square">
            <a:spAutoFit/>
          </a:bodyPr>
          <a:lstStyle/>
          <a:p>
            <a:pPr algn="ctr"/>
            <a:r>
              <a:rPr lang="de-DE" dirty="0">
                <a:hlinkClick r:id="rId2"/>
              </a:rPr>
              <a:t>https://kubernetes.io/docs/concepts/overview/working-with-objects/labels/</a:t>
            </a:r>
            <a:r>
              <a:rPr lang="de-DE" dirty="0"/>
              <a:t> </a:t>
            </a:r>
          </a:p>
        </p:txBody>
      </p:sp>
      <p:pic>
        <p:nvPicPr>
          <p:cNvPr id="4" name="Picture 3"/>
          <p:cNvPicPr>
            <a:picLocks noChangeAspect="1"/>
          </p:cNvPicPr>
          <p:nvPr/>
        </p:nvPicPr>
        <p:blipFill>
          <a:blip r:embed="rId3"/>
          <a:stretch>
            <a:fillRect/>
          </a:stretch>
        </p:blipFill>
        <p:spPr>
          <a:xfrm>
            <a:off x="7862751" y="1200733"/>
            <a:ext cx="2638095" cy="1342857"/>
          </a:xfrm>
          <a:prstGeom prst="rect">
            <a:avLst/>
          </a:prstGeom>
        </p:spPr>
      </p:pic>
      <p:sp>
        <p:nvSpPr>
          <p:cNvPr id="5"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Labels are </a:t>
            </a:r>
            <a:r>
              <a:rPr lang="en-US" dirty="0" err="1"/>
              <a:t>key:value</a:t>
            </a:r>
            <a:r>
              <a:rPr lang="en-US" dirty="0"/>
              <a:t> pairs in </a:t>
            </a:r>
            <a:r>
              <a:rPr lang="en-US" dirty="0" err="1"/>
              <a:t>kubernetes</a:t>
            </a:r>
            <a:endParaRPr lang="en-US" dirty="0"/>
          </a:p>
          <a:p>
            <a:pPr lvl="1"/>
            <a:r>
              <a:rPr lang="en-US" dirty="0"/>
              <a:t>Labels are part of the “metadata” section of a resource</a:t>
            </a:r>
          </a:p>
          <a:p>
            <a:pPr lvl="1"/>
            <a:r>
              <a:rPr lang="en-US" dirty="0"/>
              <a:t>Basically everything can be labeled (pods, nodes, …)</a:t>
            </a:r>
          </a:p>
          <a:p>
            <a:pPr lvl="1"/>
            <a:r>
              <a:rPr lang="en-US" dirty="0"/>
              <a:t>Example: “</a:t>
            </a:r>
            <a:r>
              <a:rPr lang="en-US" dirty="0" err="1"/>
              <a:t>release”:”stable</a:t>
            </a:r>
            <a:r>
              <a:rPr lang="en-US" dirty="0"/>
              <a:t>”, “</a:t>
            </a:r>
            <a:r>
              <a:rPr lang="en-US" dirty="0" err="1"/>
              <a:t>release”:”canary</a:t>
            </a:r>
            <a:r>
              <a:rPr lang="en-US" dirty="0"/>
              <a:t>”</a:t>
            </a:r>
          </a:p>
          <a:p>
            <a:pPr lvl="1"/>
            <a:endParaRPr lang="en-US" dirty="0"/>
          </a:p>
          <a:p>
            <a:pPr lvl="1"/>
            <a:endParaRPr lang="en-US" dirty="0"/>
          </a:p>
          <a:p>
            <a:pPr lvl="1"/>
            <a:r>
              <a:rPr lang="en-US" dirty="0"/>
              <a:t>Based on labels Kubernetes offers selection / filtering / assignments</a:t>
            </a:r>
          </a:p>
          <a:p>
            <a:pPr lvl="1"/>
            <a:r>
              <a:rPr lang="en-US" dirty="0"/>
              <a:t>Equality-based selectors (true / false)</a:t>
            </a:r>
          </a:p>
          <a:p>
            <a:pPr lvl="1"/>
            <a:r>
              <a:rPr lang="en-US" dirty="0"/>
              <a:t>Set-based selectors (in, </a:t>
            </a:r>
            <a:r>
              <a:rPr lang="en-US" dirty="0" err="1"/>
              <a:t>notin</a:t>
            </a:r>
            <a:r>
              <a:rPr lang="en-US" dirty="0"/>
              <a:t>, exists)</a:t>
            </a:r>
          </a:p>
          <a:p>
            <a:pPr marL="0" lvl="1" indent="0">
              <a:buNone/>
            </a:pPr>
            <a:endParaRPr lang="en-US" dirty="0"/>
          </a:p>
        </p:txBody>
      </p:sp>
      <p:pic>
        <p:nvPicPr>
          <p:cNvPr id="6" name="Picture 5"/>
          <p:cNvPicPr>
            <a:picLocks noChangeAspect="1"/>
          </p:cNvPicPr>
          <p:nvPr/>
        </p:nvPicPr>
        <p:blipFill>
          <a:blip r:embed="rId4"/>
          <a:stretch>
            <a:fillRect/>
          </a:stretch>
        </p:blipFill>
        <p:spPr>
          <a:xfrm>
            <a:off x="7862751" y="3213685"/>
            <a:ext cx="3076190" cy="742857"/>
          </a:xfrm>
          <a:prstGeom prst="rect">
            <a:avLst/>
          </a:prstGeom>
        </p:spPr>
      </p:pic>
      <p:pic>
        <p:nvPicPr>
          <p:cNvPr id="7" name="Picture 6"/>
          <p:cNvPicPr>
            <a:picLocks noChangeAspect="1"/>
          </p:cNvPicPr>
          <p:nvPr/>
        </p:nvPicPr>
        <p:blipFill>
          <a:blip r:embed="rId5"/>
          <a:stretch>
            <a:fillRect/>
          </a:stretch>
        </p:blipFill>
        <p:spPr>
          <a:xfrm>
            <a:off x="7862751" y="4082226"/>
            <a:ext cx="3971429" cy="1266667"/>
          </a:xfrm>
          <a:prstGeom prst="rect">
            <a:avLst/>
          </a:prstGeom>
        </p:spPr>
      </p:pic>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Using</a:t>
            </a:r>
            <a:r>
              <a:rPr lang="de-DE" dirty="0"/>
              <a:t> </a:t>
            </a:r>
            <a:r>
              <a:rPr lang="de-DE" dirty="0" err="1"/>
              <a:t>labels</a:t>
            </a:r>
            <a:r>
              <a:rPr lang="de-DE" dirty="0"/>
              <a:t> &amp; </a:t>
            </a:r>
            <a:r>
              <a:rPr lang="de-DE" dirty="0" err="1"/>
              <a:t>selectors</a:t>
            </a:r>
            <a:endParaRPr lang="de-DE" dirty="0"/>
          </a:p>
        </p:txBody>
      </p:sp>
      <p:sp>
        <p:nvSpPr>
          <p:cNvPr id="3" name="Text Placeholder 2"/>
          <p:cNvSpPr txBox="1">
            <a:spLocks/>
          </p:cNvSpPr>
          <p:nvPr/>
        </p:nvSpPr>
        <p:spPr>
          <a:xfrm>
            <a:off x="504000" y="1124700"/>
            <a:ext cx="8159939" cy="4727460"/>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With </a:t>
            </a:r>
            <a:r>
              <a:rPr lang="en-US" dirty="0" err="1"/>
              <a:t>kubectl</a:t>
            </a:r>
            <a:r>
              <a:rPr lang="en-US" dirty="0"/>
              <a:t>:</a:t>
            </a:r>
          </a:p>
          <a:p>
            <a:pPr lvl="2"/>
            <a:r>
              <a:rPr lang="en-US" dirty="0"/>
              <a:t>Attach a label to a resource: “</a:t>
            </a:r>
            <a:r>
              <a:rPr lang="en-US" dirty="0" err="1"/>
              <a:t>kubectl</a:t>
            </a:r>
            <a:r>
              <a:rPr lang="en-US" dirty="0"/>
              <a:t> label pod </a:t>
            </a:r>
            <a:r>
              <a:rPr lang="en-US" dirty="0" err="1"/>
              <a:t>mypod</a:t>
            </a:r>
            <a:r>
              <a:rPr lang="en-US" dirty="0"/>
              <a:t> status=awesome”</a:t>
            </a:r>
          </a:p>
          <a:p>
            <a:pPr lvl="2"/>
            <a:r>
              <a:rPr lang="en-US" dirty="0"/>
              <a:t>Filter for labels: “</a:t>
            </a:r>
            <a:r>
              <a:rPr lang="en-US" dirty="0" err="1"/>
              <a:t>kubectl</a:t>
            </a:r>
            <a:r>
              <a:rPr lang="en-US" dirty="0"/>
              <a:t> get pods –l status=awesome”</a:t>
            </a:r>
          </a:p>
          <a:p>
            <a:pPr lvl="1"/>
            <a:endParaRPr lang="en-US" dirty="0"/>
          </a:p>
          <a:p>
            <a:pPr lvl="1"/>
            <a:r>
              <a:rPr lang="en-US" dirty="0"/>
              <a:t>Labels &amp; selectors in resources</a:t>
            </a:r>
          </a:p>
          <a:p>
            <a:pPr lvl="2"/>
            <a:r>
              <a:rPr lang="en-US" dirty="0" err="1"/>
              <a:t>metadata.labels</a:t>
            </a:r>
            <a:r>
              <a:rPr lang="en-US" dirty="0"/>
              <a:t> </a:t>
            </a:r>
          </a:p>
          <a:p>
            <a:pPr lvl="2"/>
            <a:r>
              <a:rPr lang="en-US" dirty="0"/>
              <a:t>selector</a:t>
            </a:r>
          </a:p>
          <a:p>
            <a:pPr lvl="2"/>
            <a:r>
              <a:rPr lang="en-US" dirty="0" err="1"/>
              <a:t>selector.matchLabel</a:t>
            </a:r>
            <a:r>
              <a:rPr lang="en-US" dirty="0"/>
              <a:t> / </a:t>
            </a:r>
            <a:r>
              <a:rPr lang="en-US" dirty="0" err="1"/>
              <a:t>selector.matchExpression</a:t>
            </a:r>
            <a:endParaRPr lang="en-US" dirty="0"/>
          </a:p>
          <a:p>
            <a:pPr marL="0" lvl="1" indent="0">
              <a:buNone/>
            </a:pPr>
            <a:endParaRPr lang="en-US" dirty="0"/>
          </a:p>
        </p:txBody>
      </p:sp>
      <p:pic>
        <p:nvPicPr>
          <p:cNvPr id="4" name="Picture 3"/>
          <p:cNvPicPr>
            <a:picLocks noChangeAspect="1"/>
          </p:cNvPicPr>
          <p:nvPr/>
        </p:nvPicPr>
        <p:blipFill>
          <a:blip r:embed="rId2"/>
          <a:stretch>
            <a:fillRect/>
          </a:stretch>
        </p:blipFill>
        <p:spPr>
          <a:xfrm>
            <a:off x="897869" y="4240819"/>
            <a:ext cx="1847619" cy="571429"/>
          </a:xfrm>
          <a:prstGeom prst="rect">
            <a:avLst/>
          </a:prstGeom>
        </p:spPr>
      </p:pic>
      <p:pic>
        <p:nvPicPr>
          <p:cNvPr id="6" name="Picture 5"/>
          <p:cNvPicPr>
            <a:picLocks noChangeAspect="1"/>
          </p:cNvPicPr>
          <p:nvPr/>
        </p:nvPicPr>
        <p:blipFill>
          <a:blip r:embed="rId3"/>
          <a:stretch>
            <a:fillRect/>
          </a:stretch>
        </p:blipFill>
        <p:spPr>
          <a:xfrm>
            <a:off x="3342809" y="3874152"/>
            <a:ext cx="4723809" cy="1304762"/>
          </a:xfrm>
          <a:prstGeom prst="rect">
            <a:avLst/>
          </a:prstGeom>
        </p:spPr>
      </p:pic>
    </p:spTree>
    <p:extLst>
      <p:ext uri="{BB962C8B-B14F-4D97-AF65-F5344CB8AC3E}">
        <p14:creationId xmlns:p14="http://schemas.microsoft.com/office/powerpoint/2010/main" val="387733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gray">
          <a:xfrm>
            <a:off x="7798503" y="1657349"/>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9" name="Rectangle 28"/>
          <p:cNvSpPr/>
          <p:nvPr/>
        </p:nvSpPr>
        <p:spPr bwMode="gray">
          <a:xfrm>
            <a:off x="7557392" y="205359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2400" b="1" kern="0" dirty="0">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Architecture overview – components</a:t>
            </a:r>
          </a:p>
        </p:txBody>
      </p:sp>
      <p:sp>
        <p:nvSpPr>
          <p:cNvPr id="3" name="Rectangle 2"/>
          <p:cNvSpPr/>
          <p:nvPr/>
        </p:nvSpPr>
        <p:spPr bwMode="gray">
          <a:xfrm>
            <a:off x="504001" y="237744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a:ln>
                  <a:noFill/>
                </a:ln>
                <a:effectLst/>
                <a:uLnTx/>
                <a:uFillTx/>
                <a:ea typeface="Arial Unicode MS" pitchFamily="34" charset="-128"/>
                <a:cs typeface="Arial Unicode MS" pitchFamily="34" charset="-128"/>
              </a:rPr>
              <a:t>Master</a:t>
            </a:r>
          </a:p>
        </p:txBody>
      </p:sp>
      <p:sp>
        <p:nvSpPr>
          <p:cNvPr id="4" name="Rectangle 3"/>
          <p:cNvSpPr/>
          <p:nvPr/>
        </p:nvSpPr>
        <p:spPr bwMode="gray">
          <a:xfrm>
            <a:off x="1147891" y="3002280"/>
            <a:ext cx="2415540" cy="84582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1" i="0" u="none" strike="noStrike" kern="0" cap="none" spc="0" normalizeH="0" baseline="0" noProof="0" dirty="0">
                <a:ln>
                  <a:noFill/>
                </a:ln>
                <a:effectLst/>
                <a:uLnTx/>
                <a:uFillTx/>
                <a:ea typeface="Arial Unicode MS" pitchFamily="34" charset="-128"/>
                <a:cs typeface="Arial Unicode MS" pitchFamily="34" charset="-128"/>
              </a:rPr>
              <a:t>API</a:t>
            </a:r>
            <a:r>
              <a:rPr kumimoji="0" lang="de-DE" sz="1800" b="1" i="0" u="none" strike="noStrike" kern="0" cap="none" spc="0" normalizeH="0" noProof="0" dirty="0">
                <a:ln>
                  <a:noFill/>
                </a:ln>
                <a:effectLst/>
                <a:uLnTx/>
                <a:uFillTx/>
                <a:ea typeface="Arial Unicode MS" pitchFamily="34" charset="-128"/>
                <a:cs typeface="Arial Unicode MS" pitchFamily="34" charset="-128"/>
              </a:rPr>
              <a:t> Server</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736411" y="4255770"/>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Scheduler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1696531" y="485203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a:ea typeface="Arial Unicode MS" pitchFamily="34" charset="-128"/>
                <a:cs typeface="Arial Unicode MS" pitchFamily="34" charset="-128"/>
              </a:rPr>
              <a:t>Controller Manager</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p:cNvSpPr/>
          <p:nvPr/>
        </p:nvSpPr>
        <p:spPr bwMode="gray">
          <a:xfrm>
            <a:off x="2170052" y="1411605"/>
            <a:ext cx="2037269"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noProof="0" dirty="0" err="1">
                <a:ea typeface="Arial Unicode MS" pitchFamily="34" charset="-128"/>
                <a:cs typeface="Arial Unicode MS" pitchFamily="34" charset="-128"/>
              </a:rPr>
              <a:t>kubectl</a:t>
            </a:r>
            <a:endParaRPr kumimoji="0" lang="de-DE"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Oval 4"/>
          <p:cNvSpPr/>
          <p:nvPr/>
        </p:nvSpPr>
        <p:spPr bwMode="gray">
          <a:xfrm>
            <a:off x="2103120" y="1181100"/>
            <a:ext cx="302071" cy="312420"/>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Flowchart: Delay 8"/>
          <p:cNvSpPr/>
          <p:nvPr/>
        </p:nvSpPr>
        <p:spPr bwMode="gray">
          <a:xfrm rot="16200000">
            <a:off x="1981741" y="1589619"/>
            <a:ext cx="544828" cy="459313"/>
          </a:xfrm>
          <a:prstGeom prst="flowChartDelay">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1" name="Straight Arrow Connector 10"/>
          <p:cNvCxnSpPr/>
          <p:nvPr/>
        </p:nvCxnSpPr>
        <p:spPr>
          <a:xfrm>
            <a:off x="3314700" y="1845945"/>
            <a:ext cx="7620" cy="11563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V="1">
            <a:off x="3253740" y="3848100"/>
            <a:ext cx="0" cy="1003935"/>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flipV="1">
            <a:off x="2355661" y="3848100"/>
            <a:ext cx="0" cy="407671"/>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3" name="Rectangle 22"/>
          <p:cNvSpPr/>
          <p:nvPr/>
        </p:nvSpPr>
        <p:spPr bwMode="gray">
          <a:xfrm>
            <a:off x="4975035" y="3997642"/>
            <a:ext cx="1703071" cy="146113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2400" b="1" i="0" strike="noStrike" kern="0" cap="none" spc="0" normalizeH="0" baseline="0" noProof="0" dirty="0" err="1">
                <a:ln>
                  <a:noFill/>
                </a:ln>
                <a:effectLst/>
                <a:uLnTx/>
                <a:uFillTx/>
                <a:ea typeface="Arial Unicode MS" pitchFamily="34" charset="-128"/>
                <a:cs typeface="Arial Unicode MS" pitchFamily="34" charset="-128"/>
              </a:rPr>
              <a:t>etcd</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400" b="1" kern="0" dirty="0">
                <a:ea typeface="Arial Unicode MS" pitchFamily="34" charset="-128"/>
                <a:cs typeface="Arial Unicode MS" pitchFamily="34" charset="-128"/>
              </a:rPr>
              <a:t>(</a:t>
            </a:r>
            <a:r>
              <a:rPr lang="de-DE" sz="1400" b="1" kern="0" dirty="0" err="1">
                <a:ea typeface="Arial Unicode MS" pitchFamily="34" charset="-128"/>
                <a:cs typeface="Arial Unicode MS" pitchFamily="34" charset="-128"/>
              </a:rPr>
              <a:t>distributed</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key-value</a:t>
            </a:r>
            <a:r>
              <a:rPr lang="de-DE" sz="1400" b="1" kern="0" dirty="0">
                <a:ea typeface="Arial Unicode MS" pitchFamily="34" charset="-128"/>
                <a:cs typeface="Arial Unicode MS" pitchFamily="34" charset="-128"/>
              </a:rPr>
              <a:t> </a:t>
            </a:r>
            <a:r>
              <a:rPr lang="de-DE" sz="1400" b="1" kern="0" dirty="0" err="1">
                <a:ea typeface="Arial Unicode MS" pitchFamily="34" charset="-128"/>
                <a:cs typeface="Arial Unicode MS" pitchFamily="34" charset="-128"/>
              </a:rPr>
              <a:t>store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cxnSp>
        <p:nvCxnSpPr>
          <p:cNvPr id="25" name="Straight Arrow Connector 24"/>
          <p:cNvCxnSpPr>
            <a:stCxn id="4" idx="3"/>
            <a:endCxn id="23" idx="1"/>
          </p:cNvCxnSpPr>
          <p:nvPr/>
        </p:nvCxnSpPr>
        <p:spPr>
          <a:xfrm>
            <a:off x="3563431" y="3425190"/>
            <a:ext cx="1411604" cy="130302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7316281" y="2560320"/>
            <a:ext cx="3703320" cy="307086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7445821" y="3805346"/>
            <a:ext cx="3467358"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D</a:t>
            </a:r>
            <a:r>
              <a:rPr kumimoji="0" lang="de-DE" sz="2000" b="1" i="0" strike="noStrike" kern="0" cap="none" spc="0" normalizeH="0" baseline="0" noProof="0" dirty="0">
                <a:ln>
                  <a:noFill/>
                </a:ln>
                <a:effectLst/>
                <a:uLnTx/>
                <a:uFillTx/>
                <a:ea typeface="Arial Unicode MS" pitchFamily="34" charset="-128"/>
                <a:cs typeface="Arial Unicode MS" pitchFamily="34" charset="-128"/>
              </a:rPr>
              <a:t>ocker</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2" name="Rectangle 31"/>
          <p:cNvSpPr/>
          <p:nvPr/>
        </p:nvSpPr>
        <p:spPr bwMode="gray">
          <a:xfrm>
            <a:off x="7823552" y="3172886"/>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kubelet</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7857403"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9375019" y="4251482"/>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35"/>
          <p:cNvSpPr/>
          <p:nvPr/>
        </p:nvSpPr>
        <p:spPr bwMode="gray">
          <a:xfrm>
            <a:off x="9375019" y="3189077"/>
            <a:ext cx="1237682" cy="4343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kern="0" dirty="0" err="1">
                <a:ea typeface="Arial Unicode MS" pitchFamily="34" charset="-128"/>
                <a:cs typeface="Arial Unicode MS" pitchFamily="34" charset="-128"/>
              </a:rPr>
              <a:t>proxy</a:t>
            </a:r>
            <a:endParaRPr kumimoji="0" lang="de-DE" sz="16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Cloud 36"/>
          <p:cNvSpPr/>
          <p:nvPr/>
        </p:nvSpPr>
        <p:spPr bwMode="gray">
          <a:xfrm>
            <a:off x="8563179" y="590715"/>
            <a:ext cx="1929198" cy="830177"/>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38" name="Straight Arrow Connector 37"/>
          <p:cNvCxnSpPr>
            <a:endCxn id="36" idx="0"/>
          </p:cNvCxnSpPr>
          <p:nvPr/>
        </p:nvCxnSpPr>
        <p:spPr>
          <a:xfrm>
            <a:off x="9993860" y="1308551"/>
            <a:ext cx="0" cy="1880526"/>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a:stCxn id="36" idx="2"/>
            <a:endCxn id="35" idx="0"/>
          </p:cNvCxnSpPr>
          <p:nvPr/>
        </p:nvCxnSpPr>
        <p:spPr>
          <a:xfrm flipH="1">
            <a:off x="9979317" y="3623417"/>
            <a:ext cx="14543"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p:cNvCxnSpPr>
            <a:stCxn id="36" idx="2"/>
            <a:endCxn id="34" idx="0"/>
          </p:cNvCxnSpPr>
          <p:nvPr/>
        </p:nvCxnSpPr>
        <p:spPr>
          <a:xfrm flipH="1">
            <a:off x="8461701" y="3623417"/>
            <a:ext cx="1532159" cy="628065"/>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p:cNvCxnSpPr>
            <a:stCxn id="23" idx="3"/>
            <a:endCxn id="28" idx="1"/>
          </p:cNvCxnSpPr>
          <p:nvPr/>
        </p:nvCxnSpPr>
        <p:spPr>
          <a:xfrm flipV="1">
            <a:off x="6678106" y="4095750"/>
            <a:ext cx="638175" cy="632460"/>
          </a:xfrm>
          <a:prstGeom prst="straightConnector1">
            <a:avLst/>
          </a:prstGeom>
          <a:ln w="571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2" idx="2"/>
            <a:endCxn id="34" idx="0"/>
          </p:cNvCxnSpPr>
          <p:nvPr/>
        </p:nvCxnSpPr>
        <p:spPr>
          <a:xfrm>
            <a:off x="8442393" y="3607226"/>
            <a:ext cx="19308"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a:stCxn id="32" idx="2"/>
            <a:endCxn id="35" idx="0"/>
          </p:cNvCxnSpPr>
          <p:nvPr/>
        </p:nvCxnSpPr>
        <p:spPr>
          <a:xfrm>
            <a:off x="8442393" y="3607226"/>
            <a:ext cx="1536924" cy="644256"/>
          </a:xfrm>
          <a:prstGeom prst="straightConnector1">
            <a:avLst/>
          </a:prstGeom>
          <a:ln w="28575">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a:stCxn id="4" idx="3"/>
            <a:endCxn id="32" idx="1"/>
          </p:cNvCxnSpPr>
          <p:nvPr/>
        </p:nvCxnSpPr>
        <p:spPr>
          <a:xfrm flipV="1">
            <a:off x="3563431" y="3390056"/>
            <a:ext cx="4260121" cy="35134"/>
          </a:xfrm>
          <a:prstGeom prst="straightConnector1">
            <a:avLst/>
          </a:prstGeom>
          <a:ln w="57150">
            <a:solidFill>
              <a:schemeClr val="accent2"/>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0274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Architecture overview – deployments</a:t>
            </a:r>
          </a:p>
        </p:txBody>
      </p:sp>
      <p:sp>
        <p:nvSpPr>
          <p:cNvPr id="41" name="Rectangle 40"/>
          <p:cNvSpPr/>
          <p:nvPr/>
        </p:nvSpPr>
        <p:spPr bwMode="gray">
          <a:xfrm>
            <a:off x="504000" y="1470876"/>
            <a:ext cx="11246039" cy="4781878"/>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Rounded Corners 7"/>
          <p:cNvSpPr/>
          <p:nvPr/>
        </p:nvSpPr>
        <p:spPr bwMode="gray">
          <a:xfrm>
            <a:off x="1433799" y="1741715"/>
            <a:ext cx="9326880" cy="4024766"/>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Deployment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6" name="Group 5"/>
          <p:cNvGrpSpPr/>
          <p:nvPr/>
        </p:nvGrpSpPr>
        <p:grpSpPr>
          <a:xfrm>
            <a:off x="1959967" y="3135082"/>
            <a:ext cx="8334103" cy="2360024"/>
            <a:chOff x="1219200" y="3126373"/>
            <a:chExt cx="8334103" cy="2360024"/>
          </a:xfrm>
        </p:grpSpPr>
        <p:sp>
          <p:nvSpPr>
            <p:cNvPr id="3" name="Rectangle 2"/>
            <p:cNvSpPr/>
            <p:nvPr/>
          </p:nvSpPr>
          <p:spPr bwMode="gray">
            <a:xfrm>
              <a:off x="1219200" y="3126373"/>
              <a:ext cx="8334103" cy="236002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ReplicaSet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2" name="Group 1"/>
            <p:cNvGrpSpPr/>
            <p:nvPr/>
          </p:nvGrpSpPr>
          <p:grpSpPr>
            <a:xfrm>
              <a:off x="1367932" y="4305495"/>
              <a:ext cx="2227644" cy="956786"/>
              <a:chOff x="1367932" y="4305495"/>
              <a:chExt cx="2227644" cy="956786"/>
            </a:xfrm>
          </p:grpSpPr>
          <p:sp>
            <p:nvSpPr>
              <p:cNvPr id="42" name="Rectangle 41"/>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0" name="Group 9"/>
            <p:cNvGrpSpPr/>
            <p:nvPr/>
          </p:nvGrpSpPr>
          <p:grpSpPr>
            <a:xfrm>
              <a:off x="3899375" y="4305495"/>
              <a:ext cx="2227644" cy="956786"/>
              <a:chOff x="1367932" y="4305495"/>
              <a:chExt cx="2227644" cy="956786"/>
            </a:xfrm>
          </p:grpSpPr>
          <p:sp>
            <p:nvSpPr>
              <p:cNvPr id="11" name="Rectangle 10"/>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3" name="Group 12"/>
            <p:cNvGrpSpPr/>
            <p:nvPr/>
          </p:nvGrpSpPr>
          <p:grpSpPr>
            <a:xfrm>
              <a:off x="6430818" y="4305495"/>
              <a:ext cx="2227644" cy="956786"/>
              <a:chOff x="1367932" y="4305495"/>
              <a:chExt cx="2227644" cy="956786"/>
            </a:xfrm>
          </p:grpSpPr>
          <p:sp>
            <p:nvSpPr>
              <p:cNvPr id="15" name="Rectangle 14"/>
              <p:cNvSpPr/>
              <p:nvPr/>
            </p:nvSpPr>
            <p:spPr bwMode="gray">
              <a:xfrm>
                <a:off x="2386981" y="4488375"/>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15"/>
              <p:cNvSpPr/>
              <p:nvPr/>
            </p:nvSpPr>
            <p:spPr bwMode="gray">
              <a:xfrm>
                <a:off x="1367932" y="430549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5" name="Flowchart: Document 4"/>
            <p:cNvSpPr/>
            <p:nvPr/>
          </p:nvSpPr>
          <p:spPr bwMode="gray">
            <a:xfrm>
              <a:off x="1367932" y="330630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grpSp>
      <p:sp>
        <p:nvSpPr>
          <p:cNvPr id="17" name="Rectangle 16"/>
          <p:cNvSpPr/>
          <p:nvPr/>
        </p:nvSpPr>
        <p:spPr bwMode="gray">
          <a:xfrm>
            <a:off x="8479019" y="331139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Flowchart: Document 19"/>
          <p:cNvSpPr/>
          <p:nvPr/>
        </p:nvSpPr>
        <p:spPr bwMode="gray">
          <a:xfrm>
            <a:off x="2108699" y="2116699"/>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t>
            </a:r>
            <a:r>
              <a:rPr lang="en-US" sz="1800" kern="0" dirty="0" err="1">
                <a:ea typeface="Arial Unicode MS" pitchFamily="34" charset="-128"/>
                <a:cs typeface="Arial Unicode MS" pitchFamily="34" charset="-128"/>
              </a:rPr>
              <a:t>app:nginx</a:t>
            </a:r>
            <a:endParaRPr lang="en-US" sz="1800" kern="0" dirty="0">
              <a:ea typeface="Arial Unicode MS" pitchFamily="34" charset="-128"/>
              <a:cs typeface="Arial Unicode MS" pitchFamily="34" charset="-128"/>
            </a:endParaRPr>
          </a:p>
        </p:txBody>
      </p:sp>
      <p:sp>
        <p:nvSpPr>
          <p:cNvPr id="21" name="Rectangle 20"/>
          <p:cNvSpPr/>
          <p:nvPr/>
        </p:nvSpPr>
        <p:spPr bwMode="gray">
          <a:xfrm>
            <a:off x="8479019" y="211285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Deployments are the default construct to run stateless applications in Kubernetes</a:t>
            </a:r>
          </a:p>
          <a:p>
            <a:pPr lvl="1"/>
            <a:r>
              <a:rPr lang="en-US" dirty="0"/>
              <a:t>Create a deployment from a </a:t>
            </a:r>
            <a:r>
              <a:rPr lang="en-US" dirty="0" err="1"/>
              <a:t>yaml</a:t>
            </a:r>
            <a:r>
              <a:rPr lang="en-US" dirty="0"/>
              <a:t>/</a:t>
            </a:r>
            <a:r>
              <a:rPr lang="en-US" dirty="0" err="1"/>
              <a:t>json</a:t>
            </a:r>
            <a:r>
              <a:rPr lang="en-US" dirty="0"/>
              <a:t> file or by “</a:t>
            </a:r>
            <a:r>
              <a:rPr lang="en-US" dirty="0" err="1"/>
              <a:t>kubectl</a:t>
            </a:r>
            <a:r>
              <a:rPr lang="en-US" dirty="0"/>
              <a:t> run &lt;name&gt; --image=&lt;image&gt;</a:t>
            </a:r>
          </a:p>
          <a:p>
            <a:pPr lvl="1"/>
            <a:r>
              <a:rPr lang="en-US" dirty="0"/>
              <a:t>Deployments create </a:t>
            </a:r>
            <a:r>
              <a:rPr lang="en-US" dirty="0" err="1"/>
              <a:t>ReplicaSets</a:t>
            </a:r>
            <a:r>
              <a:rPr lang="en-US" dirty="0"/>
              <a:t>, which then create pods</a:t>
            </a:r>
          </a:p>
          <a:p>
            <a:pPr lvl="1"/>
            <a:r>
              <a:rPr lang="en-US" dirty="0"/>
              <a:t>Resource type can scale</a:t>
            </a:r>
          </a:p>
          <a:p>
            <a:pPr lvl="1"/>
            <a:r>
              <a:rPr lang="en-US" dirty="0"/>
              <a:t>Support of rolling updates, versioning and roll-backs</a:t>
            </a:r>
          </a:p>
          <a:p>
            <a:pPr lvl="1"/>
            <a:r>
              <a:rPr lang="en-US" dirty="0"/>
              <a:t>All parts belonging to a deployment are identified by labels and corresponding </a:t>
            </a:r>
            <a:r>
              <a:rPr lang="en-US" dirty="0" err="1"/>
              <a:t>selctors</a:t>
            </a:r>
            <a:endParaRPr lang="en-US" dirty="0"/>
          </a:p>
          <a:p>
            <a:pPr lvl="1"/>
            <a:endParaRPr lang="en-US" dirty="0"/>
          </a:p>
        </p:txBody>
      </p:sp>
      <p:sp>
        <p:nvSpPr>
          <p:cNvPr id="2" name="Title 1"/>
          <p:cNvSpPr>
            <a:spLocks noGrp="1"/>
          </p:cNvSpPr>
          <p:nvPr>
            <p:ph type="title"/>
          </p:nvPr>
        </p:nvSpPr>
        <p:spPr/>
        <p:txBody>
          <a:bodyPr/>
          <a:lstStyle/>
          <a:p>
            <a:r>
              <a:rPr lang="en-US" dirty="0"/>
              <a:t>Deployments</a:t>
            </a:r>
          </a:p>
        </p:txBody>
      </p:sp>
    </p:spTree>
    <p:extLst>
      <p:ext uri="{BB962C8B-B14F-4D97-AF65-F5344CB8AC3E}">
        <p14:creationId xmlns:p14="http://schemas.microsoft.com/office/powerpoint/2010/main" val="324999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272</Words>
  <Application>Microsoft Office PowerPoint</Application>
  <PresentationFormat>Custom</PresentationFormat>
  <Paragraphs>58</Paragraphs>
  <Slides>7</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Courier New</vt:lpstr>
      <vt:lpstr>Symbol</vt:lpstr>
      <vt:lpstr>Wingdings</vt:lpstr>
      <vt:lpstr>Wingdings</vt:lpstr>
      <vt:lpstr>SAP_2017_16x9_black</vt:lpstr>
      <vt:lpstr>PowerPoint Presentation</vt:lpstr>
      <vt:lpstr>Introducing labels &amp; selectors</vt:lpstr>
      <vt:lpstr>Using labels &amp; selectors</vt:lpstr>
      <vt:lpstr>Architecture overview – components</vt:lpstr>
      <vt:lpstr>Architecture overview – deployments</vt:lpstr>
      <vt:lpstr>Deployments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364</cp:revision>
  <dcterms:created xsi:type="dcterms:W3CDTF">2015-10-14T11:21:43Z</dcterms:created>
  <dcterms:modified xsi:type="dcterms:W3CDTF">2017-11-21T07:17:54Z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