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3" r:id="rId2"/>
    <p:sldId id="457" r:id="rId3"/>
    <p:sldId id="453" r:id="rId4"/>
    <p:sldId id="458" r:id="rId5"/>
    <p:sldId id="466" r:id="rId6"/>
    <p:sldId id="364" r:id="rId7"/>
    <p:sldId id="436" r:id="rId8"/>
    <p:sldId id="437" r:id="rId9"/>
    <p:sldId id="438" r:id="rId10"/>
    <p:sldId id="444" r:id="rId11"/>
    <p:sldId id="465" r:id="rId12"/>
    <p:sldId id="464" r:id="rId13"/>
    <p:sldId id="461" r:id="rId14"/>
    <p:sldId id="462" r:id="rId15"/>
    <p:sldId id="463" r:id="rId16"/>
    <p:sldId id="445" r:id="rId17"/>
    <p:sldId id="448" r:id="rId18"/>
    <p:sldId id="449" r:id="rId19"/>
    <p:sldId id="459" r:id="rId20"/>
    <p:sldId id="460" r:id="rId21"/>
    <p:sldId id="450" r:id="rId22"/>
    <p:sldId id="439" r:id="rId23"/>
    <p:sldId id="441" r:id="rId24"/>
    <p:sldId id="440" r:id="rId25"/>
    <p:sldId id="442" r:id="rId26"/>
    <p:sldId id="456"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6901"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3436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3315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1901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1829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9496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19280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B362110C-4DD5-47C8-8FF0-FA1FFDF42CB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9"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4" name="Rectangle 13">
            <a:extLst>
              <a:ext uri="{FF2B5EF4-FFF2-40B4-BE49-F238E27FC236}">
                <a16:creationId xmlns:a16="http://schemas.microsoft.com/office/drawing/2014/main" id="{10427A1D-55E5-4B99-B5AE-B5C9268DA565}"/>
              </a:ext>
            </a:extLst>
          </p:cNvPr>
          <p:cNvSpPr/>
          <p:nvPr/>
        </p:nvSpPr>
        <p:spPr>
          <a:xfrm>
            <a:off x="5775593" y="917260"/>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user wants to run an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nginx</a:t>
            </a:r>
            <a:r>
              <a:rPr kumimoji="0" lang="en-US" sz="2100" b="0" i="0" u="none" strike="noStrike" kern="1200" cap="none" spc="0" normalizeH="0" baseline="0" noProof="0" dirty="0">
                <a:ln>
                  <a:noFill/>
                </a:ln>
                <a:solidFill>
                  <a:srgbClr val="FF0000"/>
                </a:solidFill>
                <a:effectLst/>
                <a:uLnTx/>
                <a:uFillTx/>
                <a:latin typeface="Arial"/>
                <a:ea typeface="+mn-ea"/>
                <a:cs typeface="+mn-cs"/>
              </a:rPr>
              <a:t> webserver and declares this wish via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kubectl</a:t>
            </a:r>
            <a:r>
              <a:rPr kumimoji="0" lang="en-US" sz="2100" b="0" i="0" u="none" strike="noStrike" kern="1200" cap="none" spc="0" normalizeH="0" baseline="0" noProof="0" dirty="0">
                <a:ln>
                  <a:noFill/>
                </a:ln>
                <a:solidFill>
                  <a:srgbClr val="FF0000"/>
                </a:solidFill>
                <a:effectLst/>
                <a:uLnTx/>
                <a:uFillTx/>
                <a:latin typeface="Arial"/>
                <a:ea typeface="+mn-ea"/>
                <a:cs typeface="+mn-cs"/>
              </a:rPr>
              <a:t> to the cluster’s API server</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97171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3" name="Rectangle 12">
            <a:extLst>
              <a:ext uri="{FF2B5EF4-FFF2-40B4-BE49-F238E27FC236}">
                <a16:creationId xmlns:a16="http://schemas.microsoft.com/office/drawing/2014/main" id="{F69685DF-71DC-481C-9ACD-CA25899AC8E3}"/>
              </a:ext>
            </a:extLst>
          </p:cNvPr>
          <p:cNvSpPr/>
          <p:nvPr/>
        </p:nvSpPr>
        <p:spPr>
          <a:xfrm>
            <a:off x="5754860" y="1170145"/>
            <a:ext cx="5703356"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API server stores the desired state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
        <p:nvSpPr>
          <p:cNvPr id="43" name="Oval 42">
            <a:extLst>
              <a:ext uri="{FF2B5EF4-FFF2-40B4-BE49-F238E27FC236}">
                <a16:creationId xmlns:a16="http://schemas.microsoft.com/office/drawing/2014/main" id="{78703570-0109-4C42-B59A-92790DB83659}"/>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Tree>
    <p:extLst>
      <p:ext uri="{BB962C8B-B14F-4D97-AF65-F5344CB8AC3E}">
        <p14:creationId xmlns:p14="http://schemas.microsoft.com/office/powerpoint/2010/main" val="17086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12" name="Rectangle 11">
            <a:extLst>
              <a:ext uri="{FF2B5EF4-FFF2-40B4-BE49-F238E27FC236}">
                <a16:creationId xmlns:a16="http://schemas.microsoft.com/office/drawing/2014/main" id="{9F0D558B-BD4C-4902-B87A-E5574AF18980}"/>
              </a:ext>
            </a:extLst>
          </p:cNvPr>
          <p:cNvSpPr/>
          <p:nvPr/>
        </p:nvSpPr>
        <p:spPr>
          <a:xfrm>
            <a:off x="5523969" y="866387"/>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controller manager will engage the replication controller which will create pod resources according to the required number of replicas.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251825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3" name="Rectangle 12">
            <a:extLst>
              <a:ext uri="{FF2B5EF4-FFF2-40B4-BE49-F238E27FC236}">
                <a16:creationId xmlns:a16="http://schemas.microsoft.com/office/drawing/2014/main" id="{F24EB0B9-4E18-4604-B3FC-C93A735159A0}"/>
              </a:ext>
            </a:extLst>
          </p:cNvPr>
          <p:cNvSpPr/>
          <p:nvPr/>
        </p:nvSpPr>
        <p:spPr>
          <a:xfrm>
            <a:off x="5523969" y="954626"/>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scheduler monitors the API server for unscheduled pods and assigns a node to the pod definition (stored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r>
              <a:rPr kumimoji="0" lang="en-US" sz="2100" b="0" i="0" u="none" strike="noStrike" kern="1200" cap="none" spc="0" normalizeH="0" baseline="0" noProof="0" dirty="0">
                <a:ln>
                  <a:noFill/>
                </a:ln>
                <a:solidFill>
                  <a:srgbClr val="FF0000"/>
                </a:solidFill>
                <a:effectLst/>
                <a:uLnTx/>
                <a:uFillTx/>
                <a:latin typeface="Arial"/>
                <a:ea typeface="+mn-ea"/>
                <a:cs typeface="+mn-cs"/>
              </a:rPr>
              <a:t>)</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65328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3D818D-EA4F-47A6-AF20-29FEBC8C181E}"/>
              </a:ext>
            </a:extLst>
          </p:cNvPr>
          <p:cNvSpPr/>
          <p:nvPr/>
        </p:nvSpPr>
        <p:spPr bwMode="gray">
          <a:xfrm>
            <a:off x="7088226" y="245597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5</a:t>
            </a:r>
          </a:p>
        </p:txBody>
      </p: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2" name="Rectangle 11">
            <a:extLst>
              <a:ext uri="{FF2B5EF4-FFF2-40B4-BE49-F238E27FC236}">
                <a16:creationId xmlns:a16="http://schemas.microsoft.com/office/drawing/2014/main" id="{6C418713-9F68-4008-81CF-6CDA335E0CA6}"/>
              </a:ext>
            </a:extLst>
          </p:cNvPr>
          <p:cNvSpPr/>
          <p:nvPr/>
        </p:nvSpPr>
        <p:spPr>
          <a:xfrm>
            <a:off x="5775593" y="873332"/>
            <a:ext cx="6096000" cy="1384995"/>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kubelet</a:t>
            </a:r>
            <a:r>
              <a:rPr kumimoji="0" lang="en-US" sz="2100" b="0" i="0" u="none" strike="noStrike" kern="1200" cap="none" spc="0" normalizeH="0" baseline="0" noProof="0" dirty="0">
                <a:ln>
                  <a:noFill/>
                </a:ln>
                <a:solidFill>
                  <a:srgbClr val="FF0000"/>
                </a:solidFill>
                <a:effectLst/>
                <a:uLnTx/>
                <a:uFillTx/>
                <a:latin typeface="Arial"/>
                <a:ea typeface="+mn-ea"/>
                <a:cs typeface="+mn-cs"/>
              </a:rPr>
              <a:t> monitors, if there are new pods to be scheduled on its worker note. If yes, it takes action -&gt; start a container and update the pods status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86191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when “run </a:t>
            </a:r>
            <a:r>
              <a:rPr lang="en-US" dirty="0" err="1"/>
              <a:t>nginx</a:t>
            </a:r>
            <a:r>
              <a:rPr lang="en-US" dirty="0"/>
              <a:t>” is declared?</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3" name="Picture 2">
            <a:extLst>
              <a:ext uri="{FF2B5EF4-FFF2-40B4-BE49-F238E27FC236}">
                <a16:creationId xmlns:a16="http://schemas.microsoft.com/office/drawing/2014/main" id="{A6E1FDAE-762B-44B5-8E07-45431B300399}"/>
              </a:ext>
            </a:extLst>
          </p:cNvPr>
          <p:cNvPicPr>
            <a:picLocks noChangeAspect="1"/>
          </p:cNvPicPr>
          <p:nvPr/>
        </p:nvPicPr>
        <p:blipFill>
          <a:blip r:embed="rId3"/>
          <a:stretch>
            <a:fillRect/>
          </a:stretch>
        </p:blipFill>
        <p:spPr>
          <a:xfrm>
            <a:off x="4259082" y="2228465"/>
            <a:ext cx="3677010" cy="3677010"/>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1" name="Rectangle 30"/>
          <p:cNvSpPr/>
          <p:nvPr/>
        </p:nvSpPr>
        <p:spPr bwMode="gray">
          <a:xfrm>
            <a:off x="504000" y="3589128"/>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5" name="Picture 4">
            <a:extLst>
              <a:ext uri="{FF2B5EF4-FFF2-40B4-BE49-F238E27FC236}">
                <a16:creationId xmlns:a16="http://schemas.microsoft.com/office/drawing/2014/main" id="{4AB17704-E39D-46CB-BEE7-FFC756CAC527}"/>
              </a:ext>
            </a:extLst>
          </p:cNvPr>
          <p:cNvPicPr>
            <a:picLocks noChangeAspect="1"/>
          </p:cNvPicPr>
          <p:nvPr/>
        </p:nvPicPr>
        <p:blipFill>
          <a:blip r:embed="rId2"/>
          <a:stretch>
            <a:fillRect/>
          </a:stretch>
        </p:blipFill>
        <p:spPr>
          <a:xfrm>
            <a:off x="7622655" y="680850"/>
            <a:ext cx="3380968" cy="5673150"/>
          </a:xfrm>
          <a:prstGeom prst="rect">
            <a:avLst/>
          </a:prstGeom>
          <a:ln>
            <a:solidFill>
              <a:schemeClr val="tx1"/>
            </a:solidFill>
          </a:ln>
        </p:spPr>
      </p:pic>
    </p:spTree>
    <p:extLst>
      <p:ext uri="{BB962C8B-B14F-4D97-AF65-F5344CB8AC3E}">
        <p14:creationId xmlns:p14="http://schemas.microsoft.com/office/powerpoint/2010/main" val="121357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5D1CED9-14BE-466A-944F-C9B60E3B7FE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4" name="Picture 3">
            <a:extLst>
              <a:ext uri="{FF2B5EF4-FFF2-40B4-BE49-F238E27FC236}">
                <a16:creationId xmlns:a16="http://schemas.microsoft.com/office/drawing/2014/main" id="{007708F0-FA7C-4914-AEF1-2FD5F947DD7C}"/>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3" name="Picture 2">
            <a:extLst>
              <a:ext uri="{FF2B5EF4-FFF2-40B4-BE49-F238E27FC236}">
                <a16:creationId xmlns:a16="http://schemas.microsoft.com/office/drawing/2014/main" id="{674D8C43-632A-4ACD-ABBA-576C0600B9C5}"/>
              </a:ext>
            </a:extLst>
          </p:cNvPr>
          <p:cNvPicPr>
            <a:picLocks noChangeAspect="1"/>
          </p:cNvPicPr>
          <p:nvPr/>
        </p:nvPicPr>
        <p:blipFill>
          <a:blip r:embed="rId3"/>
          <a:stretch>
            <a:fillRect/>
          </a:stretch>
        </p:blipFill>
        <p:spPr>
          <a:xfrm>
            <a:off x="4191761" y="2355536"/>
            <a:ext cx="3811652" cy="3811652"/>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a:t>
            </a:r>
            <a:r>
              <a:rPr lang="en-US" i="1" dirty="0"/>
              <a:t>very</a:t>
            </a:r>
            <a:r>
              <a:rPr lang="en-US" dirty="0"/>
              <a:t> high level)</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8" name="Rectangle 7"/>
          <p:cNvSpPr/>
          <p:nvPr/>
        </p:nvSpPr>
        <p:spPr bwMode="gray">
          <a:xfrm>
            <a:off x="177441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a:ea typeface="Arial Unicode MS" pitchFamily="34" charset="-128"/>
                <a:cs typeface="Arial Unicode MS" pitchFamily="34" charset="-128"/>
              </a:rPr>
              <a:t>User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Workers</a:t>
            </a:r>
            <a:r>
              <a:rPr lang="de-DE" sz="2400" b="1" kern="0" dirty="0">
                <a:ea typeface="Arial Unicode MS" pitchFamily="34" charset="-128"/>
                <a:cs typeface="Arial Unicode MS" pitchFamily="34" charset="-128"/>
              </a:rPr>
              <a:t> / </a:t>
            </a:r>
            <a:r>
              <a:rPr lang="de-DE" sz="2400" b="1" kern="0" dirty="0" err="1">
                <a:ea typeface="Arial Unicode MS" pitchFamily="34" charset="-128"/>
                <a:cs typeface="Arial Unicode MS" pitchFamily="34" charset="-128"/>
              </a:rPr>
              <a:t>Minions</a:t>
            </a:r>
            <a:endParaRPr lang="de-DE" sz="2400" b="1" kern="0" dirty="0">
              <a:ea typeface="Arial Unicode MS" pitchFamily="34" charset="-128"/>
              <a:cs typeface="Arial Unicode MS" pitchFamily="34" charset="-128"/>
            </a:endParaRPr>
          </a:p>
        </p:txBody>
      </p:sp>
      <p:cxnSp>
        <p:nvCxnSpPr>
          <p:cNvPr id="60" name="Straight Arrow Connector 59"/>
          <p:cNvCxnSpPr>
            <a:cxnSpLocks/>
          </p:cNvCxnSpPr>
          <p:nvPr/>
        </p:nvCxnSpPr>
        <p:spPr>
          <a:xfrm flipH="1">
            <a:off x="4451326" y="4271028"/>
            <a:ext cx="3065827" cy="0"/>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026" name="Picture 2" descr="Image result for gru despicable me">
            <a:extLst>
              <a:ext uri="{FF2B5EF4-FFF2-40B4-BE49-F238E27FC236}">
                <a16:creationId xmlns:a16="http://schemas.microsoft.com/office/drawing/2014/main" id="{70747020-7535-487B-BAB8-825F00BF31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823" b="97109" l="9950" r="89673">
                        <a14:foregroundMark x1="37909" y1="17347" x2="37909" y2="17347"/>
                        <a14:foregroundMark x1="36524" y1="17347" x2="36524" y2="17347"/>
                        <a14:foregroundMark x1="49244" y1="9014" x2="49244" y2="9014"/>
                        <a14:foregroundMark x1="49244" y1="8163" x2="49244" y2="8163"/>
                        <a14:foregroundMark x1="39421" y1="11395" x2="39421" y2="11395"/>
                        <a14:foregroundMark x1="35139" y1="15646" x2="35139" y2="15646"/>
                        <a14:foregroundMark x1="35390" y1="15816" x2="35390" y2="15816"/>
                        <a14:foregroundMark x1="35013" y1="14796" x2="35013" y2="14796"/>
                        <a14:foregroundMark x1="35013" y1="15306" x2="35013" y2="15306"/>
                        <a14:foregroundMark x1="52393" y1="13435" x2="52393" y2="13435"/>
                        <a14:foregroundMark x1="54660" y1="94048" x2="54660" y2="94048"/>
                        <a14:foregroundMark x1="64106" y1="91327" x2="64106" y2="91327"/>
                        <a14:foregroundMark x1="67758" y1="97109" x2="67758" y2="97109"/>
                        <a14:foregroundMark x1="10327" y1="57313" x2="10327" y2="57313"/>
                      </a14:backgroundRemoval>
                    </a14:imgEffect>
                  </a14:imgLayer>
                </a14:imgProps>
              </a:ext>
              <a:ext uri="{28A0092B-C50C-407E-A947-70E740481C1C}">
                <a14:useLocalDpi xmlns:a14="http://schemas.microsoft.com/office/drawing/2010/main" val="0"/>
              </a:ext>
            </a:extLst>
          </a:blip>
          <a:srcRect/>
          <a:stretch>
            <a:fillRect/>
          </a:stretch>
        </p:blipFill>
        <p:spPr bwMode="auto">
          <a:xfrm>
            <a:off x="1577912" y="3135944"/>
            <a:ext cx="2868420" cy="2124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nions despicable me">
            <a:extLst>
              <a:ext uri="{FF2B5EF4-FFF2-40B4-BE49-F238E27FC236}">
                <a16:creationId xmlns:a16="http://schemas.microsoft.com/office/drawing/2014/main" id="{E087B935-AC68-4269-96EC-21D61756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028" y="3417004"/>
            <a:ext cx="28575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43E848-1834-4E06-8221-4A79CE55E53C}"/>
              </a:ext>
            </a:extLst>
          </p:cNvPr>
          <p:cNvPicPr>
            <a:picLocks noChangeAspect="1"/>
          </p:cNvPicPr>
          <p:nvPr/>
        </p:nvPicPr>
        <p:blipFill>
          <a:blip r:embed="rId6"/>
          <a:stretch>
            <a:fillRect/>
          </a:stretch>
        </p:blipFill>
        <p:spPr>
          <a:xfrm>
            <a:off x="1198696" y="873332"/>
            <a:ext cx="1401630" cy="1352161"/>
          </a:xfrm>
          <a:prstGeom prst="rect">
            <a:avLst/>
          </a:prstGeom>
        </p:spPr>
      </p:pic>
    </p:spTree>
    <p:extLst>
      <p:ext uri="{BB962C8B-B14F-4D97-AF65-F5344CB8AC3E}">
        <p14:creationId xmlns:p14="http://schemas.microsoft.com/office/powerpoint/2010/main" val="391893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a:endCxn id="36" idx="0"/>
          </p:cNvCxnSpPr>
          <p:nvPr/>
        </p:nvCxnSpPr>
        <p:spPr>
          <a:xfrm flipH="1">
            <a:off x="9979317" y="1319842"/>
            <a:ext cx="14544" cy="146887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a:off x="9979317" y="3223052"/>
            <a:ext cx="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122657" y="3223052"/>
            <a:ext cx="185666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103349" y="3216814"/>
            <a:ext cx="1930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103349" y="3216814"/>
            <a:ext cx="187596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44584" y="2999644"/>
            <a:ext cx="3939924" cy="20958"/>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2A37C6D0-F857-43F3-9FFE-BF75EF04DD52}"/>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4" name="Rectangle 3"/>
          <p:cNvSpPr/>
          <p:nvPr/>
        </p:nvSpPr>
        <p:spPr bwMode="gray">
          <a:xfrm>
            <a:off x="1147891" y="2981732"/>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Rounded Corners 44">
            <a:extLst>
              <a:ext uri="{FF2B5EF4-FFF2-40B4-BE49-F238E27FC236}">
                <a16:creationId xmlns:a16="http://schemas.microsoft.com/office/drawing/2014/main" id="{6A1B9FB8-E0C7-4972-AB85-18F2C06E6708}"/>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Tree>
    <p:extLst>
      <p:ext uri="{BB962C8B-B14F-4D97-AF65-F5344CB8AC3E}">
        <p14:creationId xmlns:p14="http://schemas.microsoft.com/office/powerpoint/2010/main" val="360274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3049</Words>
  <Application>Microsoft Office PowerPoint</Application>
  <PresentationFormat>Custom</PresentationFormat>
  <Paragraphs>545</Paragraphs>
  <Slides>27</Slides>
  <Notes>24</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 (very high level)</vt:lpstr>
      <vt:lpstr>Architecture overview</vt:lpstr>
      <vt:lpstr>Core Components - master</vt:lpstr>
      <vt:lpstr>Core Components - worker</vt:lpstr>
      <vt:lpstr>Core Components - clients</vt:lpstr>
      <vt:lpstr>What happens if we run nginx?</vt:lpstr>
      <vt:lpstr>What happens if we run nginx?</vt:lpstr>
      <vt:lpstr>What happens if we run nginx?</vt:lpstr>
      <vt:lpstr>What happens if we run nginx?</vt:lpstr>
      <vt:lpstr>What happens if we run nginx?</vt:lpstr>
      <vt:lpstr>What happens if we run nginx?</vt:lpstr>
      <vt:lpstr>What happens, when “run nginx” is declared?</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470</cp:revision>
  <dcterms:created xsi:type="dcterms:W3CDTF">2015-10-14T11:21:43Z</dcterms:created>
  <dcterms:modified xsi:type="dcterms:W3CDTF">2019-07-08T14:39:24Z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