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6"/>
  </p:notesMasterIdLst>
  <p:handoutMasterIdLst>
    <p:handoutMasterId r:id="rId7"/>
  </p:handoutMasterIdLst>
  <p:sldIdLst>
    <p:sldId id="433" r:id="rId2"/>
    <p:sldId id="442" r:id="rId3"/>
    <p:sldId id="443" r:id="rId4"/>
    <p:sldId id="265" r:id="rId5"/>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40" autoAdjust="0"/>
    <p:restoredTop sz="96710" autoAdjust="0"/>
  </p:normalViewPr>
  <p:slideViewPr>
    <p:cSldViewPr snapToGrid="0" showGuides="1">
      <p:cViewPr varScale="1">
        <p:scale>
          <a:sx n="126" d="100"/>
          <a:sy n="126" d="100"/>
        </p:scale>
        <p:origin x="414" y="126"/>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561089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4057303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Service Accounts</a:t>
            </a:r>
          </a:p>
        </p:txBody>
      </p:sp>
      <p:pic>
        <p:nvPicPr>
          <p:cNvPr id="3" name="Picture Placeholder 2"/>
          <p:cNvPicPr>
            <a:picLocks noGrp="1" noChangeAspect="1"/>
          </p:cNvPicPr>
          <p:nvPr>
            <p:ph type="pic" sz="quarter" idx="12"/>
          </p:nvPr>
        </p:nvPicPr>
        <p:blipFill>
          <a:blip r:embed="rId3"/>
          <a:srcRect t="3112" b="3112"/>
          <a:stretch>
            <a:fillRect/>
          </a:stretch>
        </p:blipFill>
        <p:spPr/>
      </p:pic>
    </p:spTree>
    <p:extLst>
      <p:ext uri="{BB962C8B-B14F-4D97-AF65-F5344CB8AC3E}">
        <p14:creationId xmlns:p14="http://schemas.microsoft.com/office/powerpoint/2010/main" val="1819205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2171701" y="3185160"/>
            <a:ext cx="6179820" cy="330374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Namespace</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Service Accounts</a:t>
            </a:r>
          </a:p>
        </p:txBody>
      </p:sp>
      <p:sp>
        <p:nvSpPr>
          <p:cNvPr id="8" name="Rectangle 7"/>
          <p:cNvSpPr/>
          <p:nvPr/>
        </p:nvSpPr>
        <p:spPr>
          <a:xfrm>
            <a:off x="504000" y="1223190"/>
            <a:ext cx="10918380" cy="1708160"/>
          </a:xfrm>
          <a:prstGeom prst="rect">
            <a:avLst/>
          </a:prstGeom>
        </p:spPr>
        <p:txBody>
          <a:bodyPr wrap="square">
            <a:spAutoFit/>
          </a:bodyPr>
          <a:lstStyle/>
          <a:p>
            <a:pPr marL="342900" indent="-342900">
              <a:buFont typeface="Wingdings" panose="05000000000000000000" pitchFamily="2" charset="2"/>
              <a:buChar char="§"/>
            </a:pPr>
            <a:r>
              <a:rPr lang="en-US" dirty="0"/>
              <a:t>Service accounts are technical user in Kubernetes</a:t>
            </a:r>
          </a:p>
          <a:p>
            <a:pPr marL="342900" indent="-342900">
              <a:buFont typeface="Wingdings" panose="05000000000000000000" pitchFamily="2" charset="2"/>
              <a:buChar char="§"/>
            </a:pPr>
            <a:r>
              <a:rPr lang="en-US" dirty="0"/>
              <a:t>Bound to a namespace</a:t>
            </a:r>
          </a:p>
          <a:p>
            <a:pPr marL="342900" indent="-342900">
              <a:buFont typeface="Wingdings" panose="05000000000000000000" pitchFamily="2" charset="2"/>
              <a:buChar char="§"/>
            </a:pPr>
            <a:r>
              <a:rPr lang="en-US" dirty="0"/>
              <a:t>Allowed to communicate with the API server</a:t>
            </a:r>
          </a:p>
          <a:p>
            <a:pPr marL="342900" indent="-342900">
              <a:buFont typeface="Wingdings" panose="05000000000000000000" pitchFamily="2" charset="2"/>
              <a:buChar char="§"/>
            </a:pPr>
            <a:r>
              <a:rPr lang="en-US" dirty="0"/>
              <a:t>Provide identity for pods</a:t>
            </a:r>
          </a:p>
          <a:p>
            <a:pPr marL="342900" indent="-342900">
              <a:buFont typeface="Wingdings" panose="05000000000000000000" pitchFamily="2" charset="2"/>
              <a:buChar char="§"/>
            </a:pPr>
            <a:r>
              <a:rPr lang="en-US" dirty="0"/>
              <a:t>Pods can inherit permissions to access the API server or a registry (image pull secret)</a:t>
            </a:r>
          </a:p>
        </p:txBody>
      </p:sp>
      <p:sp>
        <p:nvSpPr>
          <p:cNvPr id="7" name="Rectangle 6"/>
          <p:cNvSpPr/>
          <p:nvPr/>
        </p:nvSpPr>
        <p:spPr bwMode="gray">
          <a:xfrm>
            <a:off x="3169059" y="3966951"/>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 account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“default”</a:t>
            </a:r>
          </a:p>
        </p:txBody>
      </p:sp>
      <p:sp>
        <p:nvSpPr>
          <p:cNvPr id="12" name="Rectangle 11"/>
          <p:cNvSpPr/>
          <p:nvPr/>
        </p:nvSpPr>
        <p:spPr bwMode="gray">
          <a:xfrm>
            <a:off x="6624394" y="354237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6624394" y="547785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B</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7" idx="3"/>
            <a:endCxn id="12" idx="1"/>
          </p:cNvCxnSpPr>
          <p:nvPr/>
        </p:nvCxnSpPr>
        <p:spPr>
          <a:xfrm flipV="1">
            <a:off x="4796990" y="3945735"/>
            <a:ext cx="1827404" cy="599345"/>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3"/>
            <a:endCxn id="14" idx="1"/>
          </p:cNvCxnSpPr>
          <p:nvPr/>
        </p:nvCxnSpPr>
        <p:spPr>
          <a:xfrm>
            <a:off x="4796990" y="4545080"/>
            <a:ext cx="1827404" cy="1336135"/>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Cylinder 21"/>
          <p:cNvSpPr/>
          <p:nvPr/>
        </p:nvSpPr>
        <p:spPr bwMode="gray">
          <a:xfrm>
            <a:off x="3481540" y="5500723"/>
            <a:ext cx="1002967" cy="8129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secrets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1"/>
            <a:endCxn id="7" idx="2"/>
          </p:cNvCxnSpPr>
          <p:nvPr/>
        </p:nvCxnSpPr>
        <p:spPr>
          <a:xfrm flipV="1">
            <a:off x="3983024" y="5123209"/>
            <a:ext cx="1" cy="377514"/>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4191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2171701" y="3185160"/>
            <a:ext cx="6179820" cy="330374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Namespace</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Role based authorization (RBAC)</a:t>
            </a:r>
          </a:p>
        </p:txBody>
      </p:sp>
      <p:sp>
        <p:nvSpPr>
          <p:cNvPr id="8" name="Rectangle 7"/>
          <p:cNvSpPr/>
          <p:nvPr/>
        </p:nvSpPr>
        <p:spPr>
          <a:xfrm>
            <a:off x="504000" y="1223190"/>
            <a:ext cx="10918380" cy="1384995"/>
          </a:xfrm>
          <a:prstGeom prst="rect">
            <a:avLst/>
          </a:prstGeom>
        </p:spPr>
        <p:txBody>
          <a:bodyPr wrap="square">
            <a:spAutoFit/>
          </a:bodyPr>
          <a:lstStyle/>
          <a:p>
            <a:pPr marL="342900" indent="-342900">
              <a:buFont typeface="Wingdings" panose="05000000000000000000" pitchFamily="2" charset="2"/>
              <a:buChar char="§"/>
            </a:pPr>
            <a:r>
              <a:rPr lang="en-US" dirty="0"/>
              <a:t>roles define which </a:t>
            </a:r>
            <a:r>
              <a:rPr lang="en-US" dirty="0" err="1"/>
              <a:t>api’s</a:t>
            </a:r>
            <a:r>
              <a:rPr lang="en-US" dirty="0"/>
              <a:t> / resources can be accessed in which way</a:t>
            </a:r>
          </a:p>
          <a:p>
            <a:pPr marL="342900" indent="-342900">
              <a:buFont typeface="Wingdings" panose="05000000000000000000" pitchFamily="2" charset="2"/>
              <a:buChar char="§"/>
            </a:pPr>
            <a:r>
              <a:rPr lang="en-US" dirty="0"/>
              <a:t>Roles can be assigned to service accounts</a:t>
            </a:r>
          </a:p>
          <a:p>
            <a:pPr marL="342900" indent="-342900">
              <a:buFont typeface="Wingdings" panose="05000000000000000000" pitchFamily="2" charset="2"/>
              <a:buChar char="§"/>
            </a:pPr>
            <a:r>
              <a:rPr lang="en-US" dirty="0"/>
              <a:t>Roles are pre-configured or custom defined</a:t>
            </a:r>
          </a:p>
          <a:p>
            <a:pPr marL="342900" indent="-342900">
              <a:buFont typeface="Wingdings" panose="05000000000000000000" pitchFamily="2" charset="2"/>
              <a:buChar char="§"/>
            </a:pPr>
            <a:r>
              <a:rPr lang="en-US" dirty="0"/>
              <a:t>Bindings: cluster-wide or restricted to namespace </a:t>
            </a:r>
            <a:endParaRPr lang="en-US" dirty="0"/>
          </a:p>
        </p:txBody>
      </p:sp>
      <p:sp>
        <p:nvSpPr>
          <p:cNvPr id="7" name="Rectangle 6"/>
          <p:cNvSpPr/>
          <p:nvPr/>
        </p:nvSpPr>
        <p:spPr bwMode="gray">
          <a:xfrm>
            <a:off x="3230020" y="4349097"/>
            <a:ext cx="1315448" cy="7741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Role binding</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p:cNvSpPr/>
          <p:nvPr/>
        </p:nvSpPr>
        <p:spPr bwMode="gray">
          <a:xfrm>
            <a:off x="6624394" y="354237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6624394" y="547785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Secret </a:t>
            </a:r>
            <a:r>
              <a:rPr lang="en-US" sz="1800" kern="0" dirty="0">
                <a:ea typeface="Arial Unicode MS" pitchFamily="34" charset="-128"/>
                <a:cs typeface="Arial Unicode MS" pitchFamily="34" charset="-128"/>
              </a:rPr>
              <a:t>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25" idx="1"/>
            <a:endCxn id="7" idx="0"/>
          </p:cNvCxnSpPr>
          <p:nvPr/>
        </p:nvCxnSpPr>
        <p:spPr>
          <a:xfrm>
            <a:off x="3261598" y="4006198"/>
            <a:ext cx="626146" cy="342899"/>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3"/>
            <a:endCxn id="14" idx="1"/>
          </p:cNvCxnSpPr>
          <p:nvPr/>
        </p:nvCxnSpPr>
        <p:spPr>
          <a:xfrm>
            <a:off x="4545468" y="4736153"/>
            <a:ext cx="2078926" cy="1145062"/>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Cylinder 21"/>
          <p:cNvSpPr/>
          <p:nvPr/>
        </p:nvSpPr>
        <p:spPr bwMode="gray">
          <a:xfrm>
            <a:off x="2765260" y="5500723"/>
            <a:ext cx="1002967" cy="8129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role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1"/>
            <a:endCxn id="7" idx="2"/>
          </p:cNvCxnSpPr>
          <p:nvPr/>
        </p:nvCxnSpPr>
        <p:spPr>
          <a:xfrm flipV="1">
            <a:off x="3266744" y="5123209"/>
            <a:ext cx="621000" cy="377514"/>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stretch>
            <a:fillRect/>
          </a:stretch>
        </p:blipFill>
        <p:spPr>
          <a:xfrm>
            <a:off x="9032212" y="2746046"/>
            <a:ext cx="1533333" cy="3742857"/>
          </a:xfrm>
          <a:prstGeom prst="rect">
            <a:avLst/>
          </a:prstGeom>
        </p:spPr>
      </p:pic>
      <p:sp>
        <p:nvSpPr>
          <p:cNvPr id="25" name="Flowchart: Delay 24"/>
          <p:cNvSpPr/>
          <p:nvPr/>
        </p:nvSpPr>
        <p:spPr bwMode="gray">
          <a:xfrm rot="16200000">
            <a:off x="3083489" y="3675689"/>
            <a:ext cx="356217" cy="304800"/>
          </a:xfrm>
          <a:prstGeom prst="flowChartDelay">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6" name="Oval 25"/>
          <p:cNvSpPr/>
          <p:nvPr/>
        </p:nvSpPr>
        <p:spPr bwMode="gray">
          <a:xfrm>
            <a:off x="3127980" y="3345043"/>
            <a:ext cx="249224" cy="289560"/>
          </a:xfrm>
          <a:prstGeom prst="ellipse">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27" name="Straight Arrow Connector 26"/>
          <p:cNvCxnSpPr>
            <a:stCxn id="7" idx="3"/>
          </p:cNvCxnSpPr>
          <p:nvPr/>
        </p:nvCxnSpPr>
        <p:spPr>
          <a:xfrm flipV="1">
            <a:off x="4545468" y="4098135"/>
            <a:ext cx="2231326" cy="638018"/>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Lightning Bolt 35"/>
          <p:cNvSpPr/>
          <p:nvPr/>
        </p:nvSpPr>
        <p:spPr bwMode="gray">
          <a:xfrm>
            <a:off x="5226159" y="4869699"/>
            <a:ext cx="436108" cy="877969"/>
          </a:xfrm>
          <a:prstGeom prst="lightningBol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24361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103</Words>
  <Application>Microsoft Office PowerPoint</Application>
  <PresentationFormat>Custom</PresentationFormat>
  <Paragraphs>27</Paragraphs>
  <Slides>4</Slides>
  <Notes>4</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Arial Unicode MS</vt:lpstr>
      <vt:lpstr>Courier New</vt:lpstr>
      <vt:lpstr>Symbol</vt:lpstr>
      <vt:lpstr>wingdings</vt:lpstr>
      <vt:lpstr>wingdings</vt:lpstr>
      <vt:lpstr>SAP_2017_16x9_black</vt:lpstr>
      <vt:lpstr>PowerPoint Presentation</vt:lpstr>
      <vt:lpstr>Service Accounts</vt:lpstr>
      <vt:lpstr>Role based authorization (RBAC)</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444</cp:revision>
  <dcterms:created xsi:type="dcterms:W3CDTF">2015-10-14T11:21:43Z</dcterms:created>
  <dcterms:modified xsi:type="dcterms:W3CDTF">2017-11-30T15:23:42Z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