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1"/>
  </p:sldMasterIdLst>
  <p:notesMasterIdLst>
    <p:notesMasterId r:id="rId9"/>
  </p:notesMasterIdLst>
  <p:handoutMasterIdLst>
    <p:handoutMasterId r:id="rId10"/>
  </p:handoutMasterIdLst>
  <p:sldIdLst>
    <p:sldId id="433" r:id="rId2"/>
    <p:sldId id="364" r:id="rId3"/>
    <p:sldId id="436" r:id="rId4"/>
    <p:sldId id="437" r:id="rId5"/>
    <p:sldId id="438" r:id="rId6"/>
    <p:sldId id="439" r:id="rId7"/>
    <p:sldId id="265" r:id="rId8"/>
  </p:sldIdLst>
  <p:sldSz cx="12195175" cy="6858000"/>
  <p:notesSz cx="6858000" cy="9144000"/>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1" userDrawn="1">
          <p15:clr>
            <a:srgbClr val="A4A3A4"/>
          </p15:clr>
        </p15:guide>
        <p15:guide id="2" orient="horz" pos="1022" userDrawn="1">
          <p15:clr>
            <a:srgbClr val="A4A3A4"/>
          </p15:clr>
        </p15:guide>
        <p15:guide id="3" orient="horz" pos="4004" userDrawn="1">
          <p15:clr>
            <a:srgbClr val="A4A3A4"/>
          </p15:clr>
        </p15:guide>
        <p15:guide id="4" pos="303" userDrawn="1">
          <p15:clr>
            <a:srgbClr val="A4A3A4"/>
          </p15:clr>
        </p15:guide>
        <p15:guide id="5" pos="7356" userDrawn="1">
          <p15:clr>
            <a:srgbClr val="A4A3A4"/>
          </p15:clr>
        </p15:guide>
        <p15:guide id="7" orient="horz" pos="30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0F46A7"/>
    <a:srgbClr val="970A82"/>
    <a:srgbClr val="FF3399"/>
    <a:srgbClr val="FF0000"/>
    <a:srgbClr val="FFFFFF"/>
    <a:srgbClr val="FEE3A1"/>
    <a:srgbClr val="FFF1D0"/>
    <a:srgbClr val="FFF8E7"/>
    <a:srgbClr val="FECE59"/>
    <a:srgbClr val="00328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340" autoAdjust="0"/>
    <p:restoredTop sz="96710" autoAdjust="0"/>
  </p:normalViewPr>
  <p:slideViewPr>
    <p:cSldViewPr snapToGrid="0" showGuides="1">
      <p:cViewPr varScale="1">
        <p:scale>
          <a:sx n="126" d="100"/>
          <a:sy n="126" d="100"/>
        </p:scale>
        <p:origin x="414" y="126"/>
      </p:cViewPr>
      <p:guideLst>
        <p:guide pos="3841"/>
        <p:guide orient="horz" pos="1022"/>
        <p:guide orient="horz" pos="4004"/>
        <p:guide pos="303"/>
        <p:guide pos="7356"/>
        <p:guide orient="horz" pos="300"/>
      </p:guideLst>
    </p:cSldViewPr>
  </p:slideViewPr>
  <p:outlineViewPr>
    <p:cViewPr>
      <p:scale>
        <a:sx n="33" d="100"/>
        <a:sy n="33" d="100"/>
      </p:scale>
      <p:origin x="0" y="-6394"/>
    </p:cViewPr>
  </p:outlineViewPr>
  <p:notesTextViewPr>
    <p:cViewPr>
      <p:scale>
        <a:sx n="200" d="100"/>
        <a:sy n="200" d="100"/>
      </p:scale>
      <p:origin x="0" y="0"/>
    </p:cViewPr>
  </p:notesTextViewPr>
  <p:sorterViewPr>
    <p:cViewPr varScale="1">
      <p:scale>
        <a:sx n="1" d="1"/>
        <a:sy n="1" d="1"/>
      </p:scale>
      <p:origin x="0" y="0"/>
    </p:cViewPr>
  </p:sorterViewPr>
  <p:notesViewPr>
    <p:cSldViewPr snapToGrid="0" showGuides="1">
      <p:cViewPr varScale="1">
        <p:scale>
          <a:sx n="92" d="100"/>
          <a:sy n="92" d="100"/>
        </p:scale>
        <p:origin x="404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47688" y="612775"/>
            <a:ext cx="5762625" cy="3241675"/>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9000" y="4120162"/>
            <a:ext cx="5760000" cy="456356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2957512" y="8935722"/>
            <a:ext cx="942976" cy="205358"/>
          </a:xfrm>
          <a:prstGeom prst="rect">
            <a:avLst/>
          </a:prstGeom>
        </p:spPr>
        <p:txBody>
          <a:bodyPr vert="horz" lIns="91440" tIns="45720" rIns="91440" bIns="45720" rtlCol="0" anchor="b"/>
          <a:lstStyle>
            <a:lvl1pPr algn="ctr">
              <a:defRPr sz="8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000" indent="-180000"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360000" indent="-180000"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3</a:t>
            </a:fld>
            <a:endParaRPr lang="de-DE" dirty="0"/>
          </a:p>
        </p:txBody>
      </p:sp>
      <p:sp>
        <p:nvSpPr>
          <p:cNvPr id="9" name="Slide Image Placeholder 8"/>
          <p:cNvSpPr>
            <a:spLocks noGrp="1" noRot="1" noChangeAspect="1"/>
          </p:cNvSpPr>
          <p:nvPr>
            <p:ph type="sldImg"/>
          </p:nvPr>
        </p:nvSpPr>
        <p:spPr>
          <a:xfrm>
            <a:off x="547688" y="612775"/>
            <a:ext cx="5762625" cy="3241675"/>
          </a:xfrm>
        </p:spPr>
      </p:sp>
      <p:sp>
        <p:nvSpPr>
          <p:cNvPr id="10" name="Notes Placeholder 9"/>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30946054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4</a:t>
            </a:fld>
            <a:endParaRPr lang="de-DE" dirty="0"/>
          </a:p>
        </p:txBody>
      </p:sp>
      <p:sp>
        <p:nvSpPr>
          <p:cNvPr id="9" name="Slide Image Placeholder 8"/>
          <p:cNvSpPr>
            <a:spLocks noGrp="1" noRot="1" noChangeAspect="1"/>
          </p:cNvSpPr>
          <p:nvPr>
            <p:ph type="sldImg"/>
          </p:nvPr>
        </p:nvSpPr>
        <p:spPr>
          <a:xfrm>
            <a:off x="547688" y="612775"/>
            <a:ext cx="5762625" cy="3241675"/>
          </a:xfrm>
        </p:spPr>
      </p:sp>
      <p:sp>
        <p:nvSpPr>
          <p:cNvPr id="10" name="Notes Placeholder 9"/>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38875846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5</a:t>
            </a:fld>
            <a:endParaRPr lang="de-DE" dirty="0"/>
          </a:p>
        </p:txBody>
      </p:sp>
      <p:sp>
        <p:nvSpPr>
          <p:cNvPr id="9" name="Slide Image Placeholder 8"/>
          <p:cNvSpPr>
            <a:spLocks noGrp="1" noRot="1" noChangeAspect="1"/>
          </p:cNvSpPr>
          <p:nvPr>
            <p:ph type="sldImg"/>
          </p:nvPr>
        </p:nvSpPr>
        <p:spPr>
          <a:xfrm>
            <a:off x="547688" y="612775"/>
            <a:ext cx="5762625" cy="3241675"/>
          </a:xfrm>
        </p:spPr>
      </p:sp>
      <p:sp>
        <p:nvSpPr>
          <p:cNvPr id="10" name="Notes Placeholder 9"/>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39687055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7</a:t>
            </a:fld>
            <a:endParaRPr lang="de-DE" dirty="0"/>
          </a:p>
        </p:txBody>
      </p:sp>
      <p:sp>
        <p:nvSpPr>
          <p:cNvPr id="6" name="Slide Image Placeholder 5"/>
          <p:cNvSpPr>
            <a:spLocks noGrp="1" noRot="1" noChangeAspect="1"/>
          </p:cNvSpPr>
          <p:nvPr>
            <p:ph type="sldImg"/>
          </p:nvPr>
        </p:nvSpPr>
        <p:spPr>
          <a:xfrm>
            <a:off x="547688" y="612775"/>
            <a:ext cx="5762625" cy="3241675"/>
          </a:xfrm>
        </p:spPr>
      </p:sp>
      <p:sp>
        <p:nvSpPr>
          <p:cNvPr id="7" name="Notes Placeholder 6"/>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254426430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hyperlink" Target="http://global.sap.com/corporate-en/legal/copyright/index.epx" TargetMode="External"/><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hyperlink" Target="http://www.sap.com/corporate-de/legal/copyright/index.epx"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image">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solidFill>
            <a:schemeClr val="tx2">
              <a:alpha val="70000"/>
            </a:schemeClr>
          </a:solidFill>
        </p:spPr>
        <p:txBody>
          <a:bodyPr tIns="504000"/>
          <a:lstStyle>
            <a:lvl1pPr algn="ctr">
              <a:defRPr sz="1600">
                <a:solidFill>
                  <a:schemeClr val="tx1"/>
                </a:solidFill>
              </a:defRPr>
            </a:lvl1pPr>
          </a:lstStyle>
          <a:p>
            <a:r>
              <a:rPr lang="en-US" dirty="0"/>
              <a:t>Click to insert title image</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grpSp>
        <p:nvGrpSpPr>
          <p:cNvPr id="2" name="Group 1"/>
          <p:cNvGrpSpPr/>
          <p:nvPr userDrawn="1"/>
        </p:nvGrpSpPr>
        <p:grpSpPr>
          <a:xfrm>
            <a:off x="9171173" y="0"/>
            <a:ext cx="3024002" cy="3430006"/>
            <a:chOff x="9171173" y="0"/>
            <a:chExt cx="3024002" cy="3430006"/>
          </a:xfrm>
        </p:grpSpPr>
        <p:sp>
          <p:nvSpPr>
            <p:cNvPr id="17" name="Rectangle 16"/>
            <p:cNvSpPr/>
            <p:nvPr userDrawn="1"/>
          </p:nvSpPr>
          <p:spPr bwMode="gray">
            <a:xfrm>
              <a:off x="11187175" y="0"/>
              <a:ext cx="1008000" cy="3430006"/>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3430006"/>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3430006"/>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2452717617"/>
      </p:ext>
    </p:extLst>
  </p:cSld>
  <p:clrMapOvr>
    <a:masterClrMapping/>
  </p:clrMapOvr>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 column 1"/>
          <p:cNvSpPr>
            <a:spLocks noGrp="1"/>
          </p:cNvSpPr>
          <p:nvPr>
            <p:ph type="body" sz="quarter" idx="11" hasCustomPrompt="1"/>
          </p:nvPr>
        </p:nvSpPr>
        <p:spPr>
          <a:xfrm>
            <a:off x="6362477"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0481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 column 2"/>
          <p:cNvSpPr>
            <a:spLocks noGrp="1"/>
          </p:cNvSpPr>
          <p:nvPr>
            <p:ph type="body" sz="quarter" idx="12" hasCustomPrompt="1"/>
          </p:nvPr>
        </p:nvSpPr>
        <p:spPr>
          <a:xfrm>
            <a:off x="4315238"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8664163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6362477"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6362477"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25049412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8299277"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8299277"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9" name="Text placeholder - column 2"/>
          <p:cNvSpPr>
            <a:spLocks noGrp="1"/>
          </p:cNvSpPr>
          <p:nvPr>
            <p:ph type="body" sz="quarter" idx="15" hasCustomPrompt="1"/>
          </p:nvPr>
        </p:nvSpPr>
        <p:spPr>
          <a:xfrm>
            <a:off x="4401639"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4401639"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7276675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3878220"/>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9274877"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9274877"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9" name="Text placeholder - column 2"/>
          <p:cNvSpPr>
            <a:spLocks noGrp="1"/>
          </p:cNvSpPr>
          <p:nvPr>
            <p:ph type="body" sz="quarter" idx="15" hasCustomPrompt="1"/>
          </p:nvPr>
        </p:nvSpPr>
        <p:spPr>
          <a:xfrm>
            <a:off x="3427626"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3427626"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3" name="Text placeholder - column 2"/>
          <p:cNvSpPr>
            <a:spLocks noGrp="1"/>
          </p:cNvSpPr>
          <p:nvPr>
            <p:ph type="body" sz="quarter" idx="17" hasCustomPrompt="1"/>
          </p:nvPr>
        </p:nvSpPr>
        <p:spPr>
          <a:xfrm>
            <a:off x="6351252"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4" name="Picture Placeholder 4"/>
          <p:cNvSpPr>
            <a:spLocks noGrp="1"/>
          </p:cNvSpPr>
          <p:nvPr>
            <p:ph type="pic" sz="quarter" idx="18" hasCustomPrompt="1"/>
          </p:nvPr>
        </p:nvSpPr>
        <p:spPr bwMode="gray">
          <a:xfrm>
            <a:off x="6351252"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26805944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bg1"/>
        </a:solidFill>
        <a:effectLst/>
      </p:bgPr>
    </p:bg>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200"/>
            </a:lvl2pPr>
          </a:lstStyle>
          <a:p>
            <a:pPr lvl="0"/>
            <a:r>
              <a:rPr lang="en-US" noProof="0" dirty="0"/>
              <a:t>“Quote goes here </a:t>
            </a:r>
            <a:br>
              <a:rPr lang="en-US" noProof="0" dirty="0"/>
            </a:br>
            <a:r>
              <a:rPr lang="en-US" noProof="0" dirty="0"/>
              <a:t>and here.”</a:t>
            </a:r>
          </a:p>
          <a:p>
            <a:pPr lvl="1"/>
            <a:r>
              <a:rPr lang="en-US" noProof="0" dirty="0"/>
              <a:t>Source</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grpSp>
        <p:nvGrpSpPr>
          <p:cNvPr id="3" name="Group 2"/>
          <p:cNvGrpSpPr/>
          <p:nvPr userDrawn="1"/>
        </p:nvGrpSpPr>
        <p:grpSpPr>
          <a:xfrm>
            <a:off x="0" y="0"/>
            <a:ext cx="12195175" cy="251942"/>
            <a:chOff x="0" y="0"/>
            <a:chExt cx="12195175" cy="251942"/>
          </a:xfrm>
        </p:grpSpPr>
        <p:sp>
          <p:nvSpPr>
            <p:cNvPr id="9" name="Rectangle 8"/>
            <p:cNvSpPr/>
            <p:nvPr userDrawn="1"/>
          </p:nvSpPr>
          <p:spPr bwMode="gray">
            <a:xfrm>
              <a:off x="0" y="0"/>
              <a:ext cx="12195175" cy="251942"/>
            </a:xfrm>
            <a:prstGeom prst="rect">
              <a:avLst/>
            </a:prstGeom>
            <a:solidFill>
              <a:schemeClr val="bg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4" name="Secondary Motion Band"/>
            <p:cNvGrpSpPr/>
            <p:nvPr userDrawn="1"/>
          </p:nvGrpSpPr>
          <p:grpSpPr>
            <a:xfrm>
              <a:off x="10682127" y="0"/>
              <a:ext cx="1513048" cy="251942"/>
              <a:chOff x="10682127" y="0"/>
              <a:chExt cx="1513048" cy="252000"/>
            </a:xfrm>
          </p:grpSpPr>
          <p:sp>
            <p:nvSpPr>
              <p:cNvPr id="6" name="Rectangle 5"/>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7" name="Rectangle 6"/>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9327859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image 1">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8127175" y="252000"/>
            <a:ext cx="4068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6"/>
          <p:cNvSpPr>
            <a:spLocks noGrp="1"/>
          </p:cNvSpPr>
          <p:nvPr>
            <p:ph type="body" sz="quarter" idx="11" hasCustomPrompt="1"/>
          </p:nvPr>
        </p:nvSpPr>
        <p:spPr bwMode="gray">
          <a:xfrm>
            <a:off x="503999" y="1620000"/>
            <a:ext cx="709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3" name="Title 2"/>
          <p:cNvSpPr>
            <a:spLocks noGrp="1"/>
          </p:cNvSpPr>
          <p:nvPr>
            <p:ph type="title" hasCustomPrompt="1"/>
          </p:nvPr>
        </p:nvSpPr>
        <p:spPr>
          <a:xfrm>
            <a:off x="504001" y="504000"/>
            <a:ext cx="709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4250202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text with image 2">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6111175" y="252000"/>
            <a:ext cx="6084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6"/>
          <p:cNvSpPr>
            <a:spLocks noGrp="1"/>
          </p:cNvSpPr>
          <p:nvPr>
            <p:ph type="body" sz="quarter" idx="11" hasCustomPrompt="1"/>
          </p:nvPr>
        </p:nvSpPr>
        <p:spPr bwMode="gray">
          <a:xfrm>
            <a:off x="503999" y="1620000"/>
            <a:ext cx="511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2" name="Title 1"/>
          <p:cNvSpPr>
            <a:spLocks noGrp="1"/>
          </p:cNvSpPr>
          <p:nvPr>
            <p:ph type="title" hasCustomPrompt="1"/>
          </p:nvPr>
        </p:nvSpPr>
        <p:spPr>
          <a:xfrm>
            <a:off x="504001" y="504000"/>
            <a:ext cx="511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5527877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 with motion band">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252000"/>
            <a:ext cx="12195175"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19010498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0"/>
            <a:ext cx="12195175" cy="6858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41397911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ith illustration scene art">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noFill/>
        </p:spPr>
        <p:txBody>
          <a:bodyPr tIns="504000"/>
          <a:lstStyle>
            <a:lvl1pPr algn="ctr">
              <a:defRPr sz="1600">
                <a:solidFill>
                  <a:schemeClr val="tx1"/>
                </a:solidFill>
              </a:defRPr>
            </a:lvl1pPr>
          </a:lstStyle>
          <a:p>
            <a:r>
              <a:rPr lang="en-US" dirty="0"/>
              <a:t>Click to insert illustration scene art</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3018874800"/>
      </p:ext>
    </p:extLst>
  </p:cSld>
  <p:clrMapOvr>
    <a:masterClrMapping/>
  </p:clrMapOvr>
  <p:extLst mod="1">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4"/>
          <p:cNvSpPr>
            <a:spLocks noGrp="1"/>
          </p:cNvSpPr>
          <p:nvPr>
            <p:ph type="pic" sz="quarter" idx="13" hasCustomPrompt="1"/>
          </p:nvPr>
        </p:nvSpPr>
        <p:spPr bwMode="gray">
          <a:xfrm>
            <a:off x="6362477" y="1601628"/>
            <a:ext cx="5328000" cy="4230000"/>
          </a:xfrm>
          <a:solidFill>
            <a:schemeClr val="tx2">
              <a:alpha val="70000"/>
            </a:schemeClr>
          </a:solid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screenshot</a:t>
            </a:r>
            <a:endParaRPr lang="de-DE" dirty="0"/>
          </a:p>
        </p:txBody>
      </p:sp>
      <p:sp>
        <p:nvSpPr>
          <p:cNvPr id="4" name="Text Placeholder 3"/>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287227243"/>
      </p:ext>
    </p:extLst>
  </p:cSld>
  <p:clrMapOvr>
    <a:masterClrMapping/>
  </p:clrMapOvr>
  <p:extLst mod="1">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2"/>
          <p:cNvSpPr>
            <a:spLocks noGrp="1"/>
          </p:cNvSpPr>
          <p:nvPr>
            <p:ph idx="1" hasCustomPrompt="1"/>
          </p:nvPr>
        </p:nvSpPr>
        <p:spPr>
          <a:xfrm>
            <a:off x="504000" y="1620000"/>
            <a:ext cx="11185200" cy="4230000"/>
          </a:xfrm>
          <a:solidFill>
            <a:schemeClr val="tx2">
              <a:alpha val="70000"/>
            </a:schemeClr>
          </a:solidFill>
        </p:spPr>
        <p:txBody>
          <a:bodyPr tIns="1368000"/>
          <a:lstStyle>
            <a:lvl1pPr algn="ctr">
              <a:defRPr sz="1400" b="0"/>
            </a:lvl1pPr>
          </a:lstStyle>
          <a:p>
            <a:pPr lvl="0"/>
            <a:r>
              <a:rPr lang="en-US" dirty="0"/>
              <a:t>Click to add content</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418609874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Blank with motion band">
    <p:spTree>
      <p:nvGrpSpPr>
        <p:cNvPr id="1" name=""/>
        <p:cNvGrpSpPr/>
        <p:nvPr/>
      </p:nvGrpSpPr>
      <p:grpSpPr>
        <a:xfrm>
          <a:off x="0" y="0"/>
          <a:ext cx="0" cy="0"/>
          <a:chOff x="0" y="0"/>
          <a:chExt cx="0" cy="0"/>
        </a:xfrm>
      </p:grpSpPr>
      <p:sp>
        <p:nvSpPr>
          <p:cNvPr id="7" name="Rectangle 6"/>
          <p:cNvSpPr/>
          <p:nvPr userDrawn="1"/>
        </p:nvSpPr>
        <p:spPr bwMode="gray">
          <a:xfrm>
            <a:off x="236220" y="1142735"/>
            <a:ext cx="11795760" cy="220929"/>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37924837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21819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spTree>
      <p:nvGrpSpPr>
        <p:cNvPr id="1" name=""/>
        <p:cNvGrpSpPr/>
        <p:nvPr/>
      </p:nvGrpSpPr>
      <p:grpSpPr>
        <a:xfrm>
          <a:off x="0" y="0"/>
          <a:ext cx="0" cy="0"/>
          <a:chOff x="0" y="0"/>
          <a:chExt cx="0" cy="0"/>
        </a:xfrm>
      </p:grpSpPr>
      <p:sp>
        <p:nvSpPr>
          <p:cNvPr id="93" name="Contact information"/>
          <p:cNvSpPr>
            <a:spLocks noGrp="1"/>
          </p:cNvSpPr>
          <p:nvPr>
            <p:ph type="body" sz="quarter" idx="10" hasCustomPrompt="1"/>
          </p:nvPr>
        </p:nvSpPr>
        <p:spPr>
          <a:xfrm>
            <a:off x="504000" y="2905487"/>
            <a:ext cx="5328000"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dirty="0"/>
              <a:t>Contact information:</a:t>
            </a:r>
          </a:p>
          <a:p>
            <a:pPr lvl="1"/>
            <a:r>
              <a:rPr lang="en-US" dirty="0"/>
              <a:t>F name L name</a:t>
            </a:r>
          </a:p>
          <a:p>
            <a:pPr lvl="1"/>
            <a:r>
              <a:rPr lang="en-US" dirty="0"/>
              <a:t>Title</a:t>
            </a:r>
          </a:p>
          <a:p>
            <a:pPr lvl="1"/>
            <a:r>
              <a:rPr lang="en-US" dirty="0"/>
              <a:t>Address</a:t>
            </a:r>
          </a:p>
          <a:p>
            <a:pPr lvl="1"/>
            <a:r>
              <a:rPr lang="en-US" dirty="0"/>
              <a:t>Phone number</a:t>
            </a:r>
          </a:p>
        </p:txBody>
      </p:sp>
      <p:sp>
        <p:nvSpPr>
          <p:cNvPr id="2" name="Thank you"/>
          <p:cNvSpPr>
            <a:spLocks noGrp="1"/>
          </p:cNvSpPr>
          <p:nvPr>
            <p:ph type="ctrTitle" hasCustomPrompt="1"/>
          </p:nvPr>
        </p:nvSpPr>
        <p:spPr bwMode="gray">
          <a:xfrm>
            <a:off x="504000" y="1467009"/>
            <a:ext cx="5328000" cy="923116"/>
          </a:xfrm>
        </p:spPr>
        <p:txBody>
          <a:bodyPr anchor="t" anchorCtr="0">
            <a:noAutofit/>
          </a:bodyPr>
          <a:lstStyle>
            <a:lvl1pPr>
              <a:defRPr sz="5500">
                <a:solidFill>
                  <a:schemeClr val="accent1"/>
                </a:solidFill>
                <a:latin typeface="+mj-lt"/>
              </a:defRPr>
            </a:lvl1pPr>
          </a:lstStyle>
          <a:p>
            <a:r>
              <a:rPr lang="en-US" dirty="0"/>
              <a:t>Thank you.</a:t>
            </a:r>
            <a:endParaRPr lang="de-DE" dirty="0"/>
          </a:p>
        </p:txBody>
      </p:sp>
      <p:pic>
        <p:nvPicPr>
          <p:cNvPr id="10"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04000" y="5994000"/>
            <a:ext cx="1578462" cy="360000"/>
          </a:xfrm>
          <a:prstGeom prst="rect">
            <a:avLst/>
          </a:prstGeom>
        </p:spPr>
      </p:pic>
    </p:spTree>
    <p:extLst>
      <p:ext uri="{BB962C8B-B14F-4D97-AF65-F5344CB8AC3E}">
        <p14:creationId xmlns:p14="http://schemas.microsoft.com/office/powerpoint/2010/main" val="781090314"/>
      </p:ext>
    </p:extLst>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sp>
        <p:nvSpPr>
          <p:cNvPr id="4" name="TextBox 3"/>
          <p:cNvSpPr txBox="1"/>
          <p:nvPr/>
        </p:nvSpPr>
        <p:spPr bwMode="gray">
          <a:xfrm>
            <a:off x="503999" y="1620000"/>
            <a:ext cx="11185200" cy="3153980"/>
          </a:xfrm>
          <a:prstGeom prst="rect">
            <a:avLst/>
          </a:prstGeom>
          <a:noFill/>
        </p:spPr>
        <p:txBody>
          <a:bodyPr wrap="square" lIns="0" tIns="0" rIns="0" bIns="0" rtlCol="0">
            <a:spAutoFit/>
          </a:bodyPr>
          <a:lstStyle/>
          <a:p>
            <a:pPr>
              <a:spcBef>
                <a:spcPts val="1200"/>
              </a:spcBef>
            </a:pPr>
            <a:r>
              <a:rPr lang="en-US" sz="11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1200"/>
              </a:spcBef>
            </a:pPr>
            <a:r>
              <a:rPr lang="en-US" sz="1100" kern="1200" dirty="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of other software vendors. National product specifications may vary.</a:t>
            </a:r>
          </a:p>
          <a:p>
            <a:pPr>
              <a:spcBef>
                <a:spcPts val="1200"/>
              </a:spcBef>
            </a:pPr>
            <a:r>
              <a:rPr lang="en-US" sz="11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set forth in the express warranty statements accompanying such products and services, if any. Nothing herein should be construed as constituting an additional warranty. </a:t>
            </a:r>
          </a:p>
          <a:p>
            <a:pPr>
              <a:spcBef>
                <a:spcPts val="1200"/>
              </a:spcBef>
            </a:pPr>
            <a:r>
              <a:rPr lang="en-US" sz="11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1200"/>
              </a:spcBef>
            </a:pPr>
            <a:r>
              <a:rPr lang="en-US" sz="11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in Germany and other countries. All other product and service names mentioned are the trademarks of their respective companies.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See </a:t>
            </a:r>
            <a:r>
              <a:rPr lang="en-US" sz="1100" kern="1200" dirty="0">
                <a:solidFill>
                  <a:schemeClr val="tx2"/>
                </a:solidFill>
                <a:latin typeface="Arial"/>
                <a:ea typeface="Arial Unicode MS" panose="020B0604020202020204" pitchFamily="34" charset="-128"/>
                <a:cs typeface="+mn-cs"/>
                <a:hlinkClick r:id="rId2"/>
              </a:rPr>
              <a:t>http://global.sap.com/corporate-en/legal/copyright/index.epx</a:t>
            </a:r>
            <a:r>
              <a:rPr lang="en-US" sz="1100" kern="1200" dirty="0">
                <a:solidFill>
                  <a:schemeClr val="tx2"/>
                </a:solidFill>
                <a:latin typeface="Arial"/>
                <a:ea typeface="Arial Unicode MS" panose="020B0604020202020204" pitchFamily="34" charset="-128"/>
                <a:cs typeface="+mn-cs"/>
              </a:rPr>
              <a:t> </a:t>
            </a:r>
            <a:r>
              <a:rPr lang="en-US" sz="1100" kern="1200" dirty="0">
                <a:solidFill>
                  <a:schemeClr val="tx1"/>
                </a:solidFill>
                <a:latin typeface="Arial"/>
                <a:ea typeface="Arial Unicode MS" panose="020B0604020202020204" pitchFamily="34" charset="-128"/>
                <a:cs typeface="+mn-cs"/>
              </a:rPr>
              <a:t>for additional trademark information and notices.</a:t>
            </a:r>
          </a:p>
        </p:txBody>
      </p:sp>
      <p:sp>
        <p:nvSpPr>
          <p:cNvPr id="5" name="TextBox 4"/>
          <p:cNvSpPr txBox="1"/>
          <p:nvPr userDrawn="1"/>
        </p:nvSpPr>
        <p:spPr bwMode="gray">
          <a:xfrm>
            <a:off x="504000" y="719834"/>
            <a:ext cx="9540674"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2017 SAP SE or an SAP affiliate company. All rights reserved.</a:t>
            </a:r>
          </a:p>
        </p:txBody>
      </p:sp>
      <p:grpSp>
        <p:nvGrpSpPr>
          <p:cNvPr id="6" name="Secondary Motion Band"/>
          <p:cNvGrpSpPr/>
          <p:nvPr userDrawn="1"/>
        </p:nvGrpSpPr>
        <p:grpSpPr>
          <a:xfrm>
            <a:off x="10682127" y="0"/>
            <a:ext cx="1513048" cy="251942"/>
            <a:chOff x="10682127" y="0"/>
            <a:chExt cx="1513048" cy="252000"/>
          </a:xfrm>
        </p:grpSpPr>
        <p:sp>
          <p:nvSpPr>
            <p:cNvPr id="7" name="Rectangle 6"/>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45192519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Copyright german">
    <p:spTree>
      <p:nvGrpSpPr>
        <p:cNvPr id="1" name=""/>
        <p:cNvGrpSpPr/>
        <p:nvPr/>
      </p:nvGrpSpPr>
      <p:grpSpPr>
        <a:xfrm>
          <a:off x="0" y="0"/>
          <a:ext cx="0" cy="0"/>
          <a:chOff x="0" y="0"/>
          <a:chExt cx="0" cy="0"/>
        </a:xfrm>
      </p:grpSpPr>
      <p:sp>
        <p:nvSpPr>
          <p:cNvPr id="4" name="TextBox 3"/>
          <p:cNvSpPr txBox="1"/>
          <p:nvPr userDrawn="1"/>
        </p:nvSpPr>
        <p:spPr bwMode="gray">
          <a:xfrm>
            <a:off x="504000" y="1620000"/>
            <a:ext cx="11185200" cy="3830931"/>
          </a:xfrm>
          <a:prstGeom prst="rect">
            <a:avLst/>
          </a:prstGeom>
          <a:noFill/>
        </p:spPr>
        <p:txBody>
          <a:bodyPr wrap="square" lIns="0" tIns="0" rIns="0" bIns="0" rtlCol="0">
            <a:spAutoFit/>
          </a:bodyPr>
          <a:lstStyle/>
          <a:p>
            <a:pPr>
              <a:spcBef>
                <a:spcPts val="1200"/>
              </a:spcBef>
            </a:pPr>
            <a:r>
              <a:rPr lang="de-DE" sz="1100" kern="1200" noProof="0" dirty="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SAP SE oder ein SAP-Konzernunternehmen nicht gestattet.</a:t>
            </a:r>
          </a:p>
          <a:p>
            <a:pPr>
              <a:spcBef>
                <a:spcPts val="1200"/>
              </a:spcBef>
            </a:pPr>
            <a:r>
              <a:rPr lang="de-DE" sz="1100" kern="1200" noProof="0" dirty="0">
                <a:solidFill>
                  <a:schemeClr val="tx1"/>
                </a:solidFill>
                <a:effectLst/>
                <a:latin typeface="Arial"/>
                <a:ea typeface="+mn-ea"/>
                <a:cs typeface="+mn-cs"/>
              </a:rPr>
              <a:t>In dieser Publikation enthaltene Informationen können ohne vorherige Ankündigung geändert werden. Die von SAP SE oder deren Vertriebsfirmen angebotenen Softwareprodukte können Softwarekomponenten auch anderer Softwarehersteller enthalten. Produkte können länderspezifische Unterschiede aufweisen.</a:t>
            </a:r>
          </a:p>
          <a:p>
            <a:pPr>
              <a:spcBef>
                <a:spcPts val="1200"/>
              </a:spcBef>
            </a:pPr>
            <a:r>
              <a:rPr lang="de-DE" sz="1100" kern="1200" noProof="0" dirty="0">
                <a:solidFill>
                  <a:schemeClr val="tx1"/>
                </a:solidFill>
                <a:effectLst/>
                <a:latin typeface="Arial"/>
                <a:ea typeface="+mn-ea"/>
                <a:cs typeface="+mn-cs"/>
              </a:rPr>
              <a:t>Die vorliegenden Unterlagen werden von der SAP SE oder einem SAP-Konzernunternehmen bereitgestellt und dienen ausschließlich zu Informationszwecken.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Die SAP SE oder ihre Konzernunternehmen übernehmen keinerlei Haftung oder Gewährleistung für Fehler oder Unvollständigkeiten in dieser Publikation.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Die SAP SE 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1200"/>
              </a:spcBef>
            </a:pPr>
            <a:r>
              <a:rPr lang="de-DE" sz="1100" kern="1200" noProof="0" dirty="0">
                <a:solidFill>
                  <a:schemeClr val="tx1"/>
                </a:solidFill>
                <a:effectLst/>
                <a:latin typeface="Arial"/>
                <a:ea typeface="+mn-ea"/>
                <a:cs typeface="+mn-cs"/>
              </a:rPr>
              <a:t>Insbesondere sind die SAP SE 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die Strategie und etwaige künftige Entwicklungen, Produkte und/oder Plattformen der SAP SE oder ihrer Konzernunternehmen können von der SAP SE oder ihren Konzernunternehmen jederzeit und ohne Angabe von Gründen unangekündigt geändert werden. 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Dem Leser wird empfohlen, diesen vorausschauenden Aussagen kein übertriebenes Vertrauen zu schenken und sich bei Kaufentscheidungen nicht auf sie zu stützen.</a:t>
            </a:r>
          </a:p>
          <a:p>
            <a:pPr>
              <a:spcBef>
                <a:spcPts val="1200"/>
              </a:spcBef>
            </a:pPr>
            <a:r>
              <a:rPr lang="de-DE" sz="1100" kern="1200" noProof="0" dirty="0">
                <a:solidFill>
                  <a:schemeClr val="tx1"/>
                </a:solidFill>
                <a:effectLst/>
                <a:latin typeface="Arial"/>
                <a:ea typeface="+mn-ea"/>
                <a:cs typeface="+mn-cs"/>
              </a:rPr>
              <a:t>SAP und andere in diesem Dokument erwähnte Produkte und Dienstleistungen von SAP sowie die dazugehörigen Logos sind Marken oder eingetragene Marken der SAP SE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(oder von einem SAP-Konzernunternehmen) in Deutschland und verschiedenen anderen Ländern weltweit. Alle anderen Namen von Produkten und Dienstleistungen sind Marken der jeweiligen Firmen.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Zusätzliche Informationen zur Marke und Vermerke finden Sie auf der Seite </a:t>
            </a:r>
            <a:r>
              <a:rPr lang="de-DE" sz="1100" kern="1200" noProof="0" dirty="0">
                <a:solidFill>
                  <a:schemeClr val="tx1"/>
                </a:solidFill>
                <a:effectLst/>
                <a:latin typeface="Arial"/>
                <a:ea typeface="+mn-ea"/>
                <a:cs typeface="+mn-cs"/>
                <a:hlinkClick r:id="rId2"/>
              </a:rPr>
              <a:t>http://www.sap.com/corporate-de/legal/copyright/index.epx</a:t>
            </a:r>
            <a:endParaRPr lang="de-DE" sz="1100" kern="1200" noProof="0" dirty="0">
              <a:solidFill>
                <a:schemeClr val="tx1"/>
              </a:solidFill>
              <a:effectLst/>
              <a:latin typeface="Arial"/>
              <a:ea typeface="+mn-ea"/>
              <a:cs typeface="+mn-cs"/>
            </a:endParaRPr>
          </a:p>
        </p:txBody>
      </p:sp>
      <p:sp>
        <p:nvSpPr>
          <p:cNvPr id="5" name="TextBox 4"/>
          <p:cNvSpPr txBox="1"/>
          <p:nvPr userDrawn="1"/>
        </p:nvSpPr>
        <p:spPr bwMode="gray">
          <a:xfrm>
            <a:off x="504000" y="719834"/>
            <a:ext cx="11185200"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a:t>
            </a:r>
            <a:r>
              <a:rPr lang="de-DE" sz="2400" b="0" noProof="0" dirty="0"/>
              <a:t>2017 SAP SE oder ein SAP-Konzernunternehmen. Alle Rechte vorbehalten.</a:t>
            </a:r>
          </a:p>
        </p:txBody>
      </p:sp>
      <p:grpSp>
        <p:nvGrpSpPr>
          <p:cNvPr id="6" name="Secondary Motion Band"/>
          <p:cNvGrpSpPr/>
          <p:nvPr userDrawn="1"/>
        </p:nvGrpSpPr>
        <p:grpSpPr>
          <a:xfrm>
            <a:off x="10682127" y="0"/>
            <a:ext cx="1513048" cy="251942"/>
            <a:chOff x="10682127" y="0"/>
            <a:chExt cx="1513048" cy="252000"/>
          </a:xfrm>
        </p:grpSpPr>
        <p:sp>
          <p:nvSpPr>
            <p:cNvPr id="7" name="Rectangle 6"/>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1911862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black">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6" name="Speaker"/>
          <p:cNvSpPr>
            <a:spLocks noGrp="1"/>
          </p:cNvSpPr>
          <p:nvPr userDrawn="1">
            <p:ph type="subTitle" idx="1" hasCustomPrompt="1"/>
          </p:nvPr>
        </p:nvSpPr>
        <p:spPr bwMode="gray">
          <a:xfrm>
            <a:off x="288000" y="4268503"/>
            <a:ext cx="8595171"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0" y="2706317"/>
            <a:ext cx="8595171"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grpSp>
        <p:nvGrpSpPr>
          <p:cNvPr id="2" name="Group 1"/>
          <p:cNvGrpSpPr/>
          <p:nvPr userDrawn="1"/>
        </p:nvGrpSpPr>
        <p:grpSpPr>
          <a:xfrm>
            <a:off x="9171173" y="0"/>
            <a:ext cx="3024002" cy="6858000"/>
            <a:chOff x="9171173" y="0"/>
            <a:chExt cx="3024002" cy="6855990"/>
          </a:xfrm>
        </p:grpSpPr>
        <p:sp>
          <p:nvSpPr>
            <p:cNvPr id="17" name="Rectangle 16"/>
            <p:cNvSpPr/>
            <p:nvPr userDrawn="1"/>
          </p:nvSpPr>
          <p:spPr bwMode="gray">
            <a:xfrm>
              <a:off x="11187175" y="0"/>
              <a:ext cx="1008000" cy="6855990"/>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685599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685599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Tree>
    <p:extLst>
      <p:ext uri="{BB962C8B-B14F-4D97-AF65-F5344CB8AC3E}">
        <p14:creationId xmlns:p14="http://schemas.microsoft.com/office/powerpoint/2010/main" val="1982410628"/>
      </p:ext>
    </p:extLst>
  </p:cSld>
  <p:clrMapOvr>
    <a:masterClrMapping/>
  </p:clrMapOvr>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6" name="Speaker"/>
          <p:cNvSpPr>
            <a:spLocks noGrp="1"/>
          </p:cNvSpPr>
          <p:nvPr userDrawn="1">
            <p:ph type="subTitle" idx="1" hasCustomPrompt="1"/>
          </p:nvPr>
        </p:nvSpPr>
        <p:spPr bwMode="gray">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1" y="2706317"/>
            <a:ext cx="6373430"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7" name="Picture Placeholder 6"/>
          <p:cNvSpPr>
            <a:spLocks noGrp="1"/>
          </p:cNvSpPr>
          <p:nvPr>
            <p:ph type="pic" sz="quarter" idx="16"/>
          </p:nvPr>
        </p:nvSpPr>
        <p:spPr>
          <a:xfrm>
            <a:off x="6954855" y="963000"/>
            <a:ext cx="4932000" cy="4932000"/>
          </a:xfrm>
        </p:spPr>
        <p:txBody>
          <a:bodyPr/>
          <a:lstStyle/>
          <a:p>
            <a:endParaRPr lang="de-DE" dirty="0"/>
          </a:p>
        </p:txBody>
      </p:sp>
    </p:spTree>
    <p:extLst>
      <p:ext uri="{BB962C8B-B14F-4D97-AF65-F5344CB8AC3E}">
        <p14:creationId xmlns:p14="http://schemas.microsoft.com/office/powerpoint/2010/main" val="3048046299"/>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230000"/>
          </a:xfrm>
        </p:spPr>
        <p:txBody>
          <a:bodyPr>
            <a:no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p:txBody>
      </p:sp>
      <p:sp>
        <p:nvSpPr>
          <p:cNvPr id="3" name="Agenda title"/>
          <p:cNvSpPr>
            <a:spLocks noGrp="1"/>
          </p:cNvSpPr>
          <p:nvPr>
            <p:ph type="title" hasCustomPrompt="1"/>
          </p:nvPr>
        </p:nvSpPr>
        <p:spPr/>
        <p:txBody>
          <a:bodyPr/>
          <a:lstStyle>
            <a:lvl1pPr>
              <a:defRPr/>
            </a:lvl1pPr>
          </a:lstStyle>
          <a:p>
            <a:r>
              <a:rPr lang="en-US" dirty="0"/>
              <a:t>Agenda</a:t>
            </a:r>
          </a:p>
        </p:txBody>
      </p:sp>
    </p:spTree>
    <p:extLst>
      <p:ext uri="{BB962C8B-B14F-4D97-AF65-F5344CB8AC3E}">
        <p14:creationId xmlns:p14="http://schemas.microsoft.com/office/powerpoint/2010/main" val="18593606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gray">
          <a:xfrm>
            <a:off x="504000" y="3090446"/>
            <a:ext cx="11185200" cy="677108"/>
          </a:xfrm>
        </p:spPr>
        <p:txBody>
          <a:bodyPr anchor="ctr"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4109527874"/>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dirty="0"/>
              <a:t>Placeholder for image and illustration scene art</a:t>
            </a:r>
          </a:p>
        </p:txBody>
      </p:sp>
      <p:sp>
        <p:nvSpPr>
          <p:cNvPr id="2" name="Divider text"/>
          <p:cNvSpPr>
            <a:spLocks noGrp="1"/>
          </p:cNvSpPr>
          <p:nvPr>
            <p:ph type="ctrTitle" hasCustomPrompt="1"/>
          </p:nvPr>
        </p:nvSpPr>
        <p:spPr bwMode="gray">
          <a:xfrm>
            <a:off x="504000" y="1375046"/>
            <a:ext cx="11185200" cy="677108"/>
          </a:xfrm>
        </p:spPr>
        <p:txBody>
          <a:bodyPr anchor="t"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1008985274"/>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4667436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3999" y="1620000"/>
            <a:ext cx="11186477"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129332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1" name="Classification"/>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INTERNAL</a:t>
            </a:r>
            <a:endParaRPr kumimoji="0" lang="en-US" sz="600" b="0" i="0" u="none" kern="0" baseline="0" dirty="0">
              <a:solidFill>
                <a:schemeClr val="tx1"/>
              </a:solidFill>
              <a:latin typeface="Arial"/>
              <a:ea typeface="Arial Unicode MS"/>
              <a:cs typeface="Arial Unicode MS" pitchFamily="34" charset="-128"/>
              <a:sym typeface="Arial"/>
            </a:endParaRPr>
          </a:p>
        </p:txBody>
      </p:sp>
      <p:sp>
        <p:nvSpPr>
          <p:cNvPr id="10"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2017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3" name="Text Placeholder 2"/>
          <p:cNvSpPr>
            <a:spLocks noGrp="1"/>
          </p:cNvSpPr>
          <p:nvPr userDrawn="1">
            <p:ph type="body" idx="1"/>
          </p:nvPr>
        </p:nvSpPr>
        <p:spPr bwMode="gray">
          <a:xfrm>
            <a:off x="504001" y="1620000"/>
            <a:ext cx="11186476" cy="4230235"/>
          </a:xfrm>
          <a:prstGeom prst="rect">
            <a:avLst/>
          </a:prstGeom>
        </p:spPr>
        <p:txBody>
          <a:bodyPr vert="horz" lIns="0" tIns="0" rIns="0" bIns="0" rtlCol="0">
            <a:no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1"/>
          <p:cNvSpPr>
            <a:spLocks noGrp="1"/>
          </p:cNvSpPr>
          <p:nvPr userDrawn="1">
            <p:ph type="title"/>
          </p:nvPr>
        </p:nvSpPr>
        <p:spPr bwMode="gray">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grpSp>
        <p:nvGrpSpPr>
          <p:cNvPr id="9" name="Secondary Motion Band"/>
          <p:cNvGrpSpPr/>
          <p:nvPr userDrawn="1"/>
        </p:nvGrpSpPr>
        <p:grpSpPr>
          <a:xfrm>
            <a:off x="10682127" y="0"/>
            <a:ext cx="1513048" cy="251942"/>
            <a:chOff x="10682127" y="0"/>
            <a:chExt cx="1513048" cy="252000"/>
          </a:xfrm>
        </p:grpSpPr>
        <p:sp>
          <p:nvSpPr>
            <p:cNvPr id="16" name="Rectangle 15"/>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7" name="Rectangle 16"/>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3408294523"/>
      </p:ext>
    </p:extLst>
  </p:cSld>
  <p:clrMap bg1="dk1" tx1="lt1" bg2="dk2" tx2="lt2" accent1="accent1" accent2="accent2" accent3="accent3" accent4="accent4" accent5="accent5" accent6="accent6" hlink="hlink" folHlink="folHlink"/>
  <p:sldLayoutIdLst>
    <p:sldLayoutId id="2147483772" r:id="rId1"/>
    <p:sldLayoutId id="2147483776" r:id="rId2"/>
    <p:sldLayoutId id="2147483773" r:id="rId3"/>
    <p:sldLayoutId id="2147483775" r:id="rId4"/>
    <p:sldLayoutId id="2147483741" r:id="rId5"/>
    <p:sldLayoutId id="2147483765" r:id="rId6"/>
    <p:sldLayoutId id="2147483767" r:id="rId7"/>
    <p:sldLayoutId id="2147483743" r:id="rId8"/>
    <p:sldLayoutId id="2147483774" r:id="rId9"/>
    <p:sldLayoutId id="2147483745" r:id="rId10"/>
    <p:sldLayoutId id="2147483760" r:id="rId11"/>
    <p:sldLayoutId id="2147483768" r:id="rId12"/>
    <p:sldLayoutId id="2147483769" r:id="rId13"/>
    <p:sldLayoutId id="2147483770" r:id="rId14"/>
    <p:sldLayoutId id="2147483744" r:id="rId15"/>
    <p:sldLayoutId id="2147483757" r:id="rId16"/>
    <p:sldLayoutId id="2147483748" r:id="rId17"/>
    <p:sldLayoutId id="2147483762" r:id="rId18"/>
    <p:sldLayoutId id="2147483771" r:id="rId19"/>
    <p:sldLayoutId id="2147483763" r:id="rId20"/>
    <p:sldLayoutId id="2147483751" r:id="rId21"/>
    <p:sldLayoutId id="2147483753" r:id="rId22"/>
    <p:sldLayoutId id="2147483756" r:id="rId23"/>
    <p:sldLayoutId id="2147483740" r:id="rId24"/>
    <p:sldLayoutId id="2147483754" r:id="rId25"/>
    <p:sldLayoutId id="2147483755" r:id="rId26"/>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4"/>
          </p:nvPr>
        </p:nvSpPr>
        <p:spPr/>
        <p:txBody>
          <a:bodyPr/>
          <a:lstStyle/>
          <a:p>
            <a:r>
              <a:rPr lang="en-US" dirty="0"/>
              <a:t>Kubernetes</a:t>
            </a:r>
            <a:br>
              <a:rPr lang="en-US" dirty="0"/>
            </a:br>
            <a:r>
              <a:rPr lang="en-US" dirty="0">
                <a:solidFill>
                  <a:schemeClr val="accent1"/>
                </a:solidFill>
              </a:rPr>
              <a:t>Core components</a:t>
            </a:r>
          </a:p>
        </p:txBody>
      </p:sp>
      <p:pic>
        <p:nvPicPr>
          <p:cNvPr id="3" name="Picture Placeholder 2"/>
          <p:cNvPicPr>
            <a:picLocks noGrp="1" noChangeAspect="1"/>
          </p:cNvPicPr>
          <p:nvPr>
            <p:ph type="pic" sz="quarter" idx="12"/>
          </p:nvPr>
        </p:nvPicPr>
        <p:blipFill>
          <a:blip r:embed="rId2"/>
          <a:srcRect t="3112" b="3112"/>
          <a:stretch>
            <a:fillRect/>
          </a:stretch>
        </p:blipFill>
        <p:spPr/>
      </p:pic>
    </p:spTree>
    <p:extLst>
      <p:ext uri="{BB962C8B-B14F-4D97-AF65-F5344CB8AC3E}">
        <p14:creationId xmlns:p14="http://schemas.microsoft.com/office/powerpoint/2010/main" val="18192059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29"/>
          <p:cNvSpPr/>
          <p:nvPr/>
        </p:nvSpPr>
        <p:spPr bwMode="gray">
          <a:xfrm>
            <a:off x="7798503" y="1657349"/>
            <a:ext cx="3703320" cy="307086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endParaRPr lang="de-DE" sz="2400" b="1" kern="0" dirty="0">
              <a:ea typeface="Arial Unicode MS" pitchFamily="34" charset="-128"/>
              <a:cs typeface="Arial Unicode MS" pitchFamily="34" charset="-128"/>
            </a:endParaRPr>
          </a:p>
        </p:txBody>
      </p:sp>
      <p:sp>
        <p:nvSpPr>
          <p:cNvPr id="29" name="Rectangle 28"/>
          <p:cNvSpPr/>
          <p:nvPr/>
        </p:nvSpPr>
        <p:spPr bwMode="gray">
          <a:xfrm>
            <a:off x="7557392" y="2053590"/>
            <a:ext cx="3703320" cy="307086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endParaRPr lang="de-DE" sz="2400" b="1" kern="0" dirty="0">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a:t>Architecture overview</a:t>
            </a:r>
          </a:p>
        </p:txBody>
      </p:sp>
      <p:sp>
        <p:nvSpPr>
          <p:cNvPr id="3" name="Rectangle 2"/>
          <p:cNvSpPr/>
          <p:nvPr/>
        </p:nvSpPr>
        <p:spPr bwMode="gray">
          <a:xfrm>
            <a:off x="504001" y="2377440"/>
            <a:ext cx="3703320" cy="307086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2400" b="1" i="0" strike="noStrike" kern="0" cap="none" spc="0" normalizeH="0" baseline="0" noProof="0" dirty="0">
                <a:ln>
                  <a:noFill/>
                </a:ln>
                <a:effectLst/>
                <a:uLnTx/>
                <a:uFillTx/>
                <a:ea typeface="Arial Unicode MS" pitchFamily="34" charset="-128"/>
                <a:cs typeface="Arial Unicode MS" pitchFamily="34" charset="-128"/>
              </a:rPr>
              <a:t>Master</a:t>
            </a:r>
          </a:p>
        </p:txBody>
      </p:sp>
      <p:sp>
        <p:nvSpPr>
          <p:cNvPr id="4" name="Rectangle 3"/>
          <p:cNvSpPr/>
          <p:nvPr/>
        </p:nvSpPr>
        <p:spPr bwMode="gray">
          <a:xfrm>
            <a:off x="1147891" y="3002280"/>
            <a:ext cx="2415540" cy="84582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1" i="0" u="none" strike="noStrike" kern="0" cap="none" spc="0" normalizeH="0" baseline="0" noProof="0" dirty="0">
                <a:ln>
                  <a:noFill/>
                </a:ln>
                <a:effectLst/>
                <a:uLnTx/>
                <a:uFillTx/>
                <a:ea typeface="Arial Unicode MS" pitchFamily="34" charset="-128"/>
                <a:cs typeface="Arial Unicode MS" pitchFamily="34" charset="-128"/>
              </a:rPr>
              <a:t>API</a:t>
            </a:r>
            <a:r>
              <a:rPr kumimoji="0" lang="de-DE" sz="1800" b="1" i="0" u="none" strike="noStrike" kern="0" cap="none" spc="0" normalizeH="0" noProof="0" dirty="0">
                <a:ln>
                  <a:noFill/>
                </a:ln>
                <a:effectLst/>
                <a:uLnTx/>
                <a:uFillTx/>
                <a:ea typeface="Arial Unicode MS" pitchFamily="34" charset="-128"/>
                <a:cs typeface="Arial Unicode MS" pitchFamily="34" charset="-128"/>
              </a:rPr>
              <a:t> Server</a:t>
            </a:r>
            <a:endParaRPr kumimoji="0" lang="de-DE" sz="18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6" name="Rectangle 5"/>
          <p:cNvSpPr/>
          <p:nvPr/>
        </p:nvSpPr>
        <p:spPr bwMode="gray">
          <a:xfrm>
            <a:off x="736411" y="4255770"/>
            <a:ext cx="2037269" cy="43434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kern="0" dirty="0">
                <a:ea typeface="Arial Unicode MS" pitchFamily="34" charset="-128"/>
                <a:cs typeface="Arial Unicode MS" pitchFamily="34" charset="-128"/>
              </a:rPr>
              <a:t>Scheduler</a:t>
            </a:r>
            <a:endParaRPr kumimoji="0" lang="de-DE" sz="16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7" name="Rectangle 6"/>
          <p:cNvSpPr/>
          <p:nvPr/>
        </p:nvSpPr>
        <p:spPr bwMode="gray">
          <a:xfrm>
            <a:off x="1696531" y="4852035"/>
            <a:ext cx="2037269" cy="43434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kern="0" dirty="0">
                <a:ea typeface="Arial Unicode MS" pitchFamily="34" charset="-128"/>
                <a:cs typeface="Arial Unicode MS" pitchFamily="34" charset="-128"/>
              </a:rPr>
              <a:t>Controller Manager</a:t>
            </a:r>
            <a:endParaRPr kumimoji="0" lang="de-DE" sz="16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8" name="Rectangle 7"/>
          <p:cNvSpPr/>
          <p:nvPr/>
        </p:nvSpPr>
        <p:spPr bwMode="gray">
          <a:xfrm>
            <a:off x="2170052" y="1411605"/>
            <a:ext cx="2037269" cy="43434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b="1" kern="0" noProof="0" dirty="0" err="1">
                <a:ea typeface="Arial Unicode MS" pitchFamily="34" charset="-128"/>
                <a:cs typeface="Arial Unicode MS" pitchFamily="34" charset="-128"/>
              </a:rPr>
              <a:t>kubectl</a:t>
            </a:r>
            <a:endParaRPr kumimoji="0" lang="de-DE" sz="18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5" name="Oval 4"/>
          <p:cNvSpPr/>
          <p:nvPr/>
        </p:nvSpPr>
        <p:spPr bwMode="gray">
          <a:xfrm>
            <a:off x="2103120" y="1181100"/>
            <a:ext cx="302071" cy="312420"/>
          </a:xfrm>
          <a:prstGeom prst="ellipse">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Flowchart: Delay 8"/>
          <p:cNvSpPr/>
          <p:nvPr/>
        </p:nvSpPr>
        <p:spPr bwMode="gray">
          <a:xfrm rot="16200000">
            <a:off x="1981741" y="1589619"/>
            <a:ext cx="544828" cy="459313"/>
          </a:xfrm>
          <a:prstGeom prst="flowChartDelay">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cxnSp>
        <p:nvCxnSpPr>
          <p:cNvPr id="11" name="Straight Arrow Connector 10"/>
          <p:cNvCxnSpPr/>
          <p:nvPr/>
        </p:nvCxnSpPr>
        <p:spPr>
          <a:xfrm>
            <a:off x="3314700" y="1845945"/>
            <a:ext cx="7620" cy="1156335"/>
          </a:xfrm>
          <a:prstGeom prst="straightConnector1">
            <a:avLst/>
          </a:prstGeom>
          <a:ln w="57150">
            <a:solidFill>
              <a:schemeClr val="accent2"/>
            </a:solidFill>
            <a:headEnd type="none" w="med" len="med"/>
            <a:tailEnd type="triangle"/>
          </a:ln>
        </p:spPr>
        <p:style>
          <a:lnRef idx="1">
            <a:schemeClr val="accent2"/>
          </a:lnRef>
          <a:fillRef idx="0">
            <a:schemeClr val="accent2"/>
          </a:fillRef>
          <a:effectRef idx="0">
            <a:schemeClr val="accent2"/>
          </a:effectRef>
          <a:fontRef idx="minor">
            <a:schemeClr val="tx1"/>
          </a:fontRef>
        </p:style>
      </p:cxnSp>
      <p:cxnSp>
        <p:nvCxnSpPr>
          <p:cNvPr id="14" name="Straight Arrow Connector 13"/>
          <p:cNvCxnSpPr/>
          <p:nvPr/>
        </p:nvCxnSpPr>
        <p:spPr>
          <a:xfrm flipV="1">
            <a:off x="3253740" y="3848100"/>
            <a:ext cx="0" cy="1003935"/>
          </a:xfrm>
          <a:prstGeom prst="straightConnector1">
            <a:avLst/>
          </a:prstGeom>
          <a:ln w="57150">
            <a:solidFill>
              <a:schemeClr val="accent2"/>
            </a:solidFill>
            <a:headEnd type="none" w="med" len="med"/>
            <a:tailEnd type="triangle"/>
          </a:ln>
        </p:spPr>
        <p:style>
          <a:lnRef idx="1">
            <a:schemeClr val="accent2"/>
          </a:lnRef>
          <a:fillRef idx="0">
            <a:schemeClr val="accent2"/>
          </a:fillRef>
          <a:effectRef idx="0">
            <a:schemeClr val="accent2"/>
          </a:effectRef>
          <a:fontRef idx="minor">
            <a:schemeClr val="tx1"/>
          </a:fontRef>
        </p:style>
      </p:cxnSp>
      <p:cxnSp>
        <p:nvCxnSpPr>
          <p:cNvPr id="20" name="Straight Arrow Connector 19"/>
          <p:cNvCxnSpPr/>
          <p:nvPr/>
        </p:nvCxnSpPr>
        <p:spPr>
          <a:xfrm flipV="1">
            <a:off x="2355661" y="3848100"/>
            <a:ext cx="0" cy="407671"/>
          </a:xfrm>
          <a:prstGeom prst="straightConnector1">
            <a:avLst/>
          </a:prstGeom>
          <a:ln w="57150">
            <a:solidFill>
              <a:schemeClr val="accent2"/>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23" name="Rectangle 22"/>
          <p:cNvSpPr/>
          <p:nvPr/>
        </p:nvSpPr>
        <p:spPr bwMode="gray">
          <a:xfrm>
            <a:off x="4975035" y="3997642"/>
            <a:ext cx="1703071" cy="1461135"/>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2400" b="1" i="0" strike="noStrike" kern="0" cap="none" spc="0" normalizeH="0" baseline="0" noProof="0" dirty="0" err="1">
                <a:ln>
                  <a:noFill/>
                </a:ln>
                <a:effectLst/>
                <a:uLnTx/>
                <a:uFillTx/>
                <a:ea typeface="Arial Unicode MS" pitchFamily="34" charset="-128"/>
                <a:cs typeface="Arial Unicode MS" pitchFamily="34" charset="-128"/>
              </a:rPr>
              <a:t>etcd</a:t>
            </a:r>
            <a:endParaRPr kumimoji="0" lang="de-DE" sz="2400" b="1" i="0" strike="noStrike" kern="0" cap="none" spc="0" normalizeH="0" baseline="0" noProof="0" dirty="0">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r>
              <a:rPr lang="de-DE" sz="1400" b="1" kern="0" dirty="0">
                <a:ea typeface="Arial Unicode MS" pitchFamily="34" charset="-128"/>
                <a:cs typeface="Arial Unicode MS" pitchFamily="34" charset="-128"/>
              </a:rPr>
              <a:t>(</a:t>
            </a:r>
            <a:r>
              <a:rPr lang="de-DE" sz="1400" b="1" kern="0" dirty="0" err="1">
                <a:ea typeface="Arial Unicode MS" pitchFamily="34" charset="-128"/>
                <a:cs typeface="Arial Unicode MS" pitchFamily="34" charset="-128"/>
              </a:rPr>
              <a:t>distributed</a:t>
            </a:r>
            <a:r>
              <a:rPr lang="de-DE" sz="1400" b="1" kern="0" dirty="0">
                <a:ea typeface="Arial Unicode MS" pitchFamily="34" charset="-128"/>
                <a:cs typeface="Arial Unicode MS" pitchFamily="34" charset="-128"/>
              </a:rPr>
              <a:t>) </a:t>
            </a:r>
            <a:r>
              <a:rPr lang="de-DE" sz="1400" b="1" kern="0" dirty="0" err="1">
                <a:ea typeface="Arial Unicode MS" pitchFamily="34" charset="-128"/>
                <a:cs typeface="Arial Unicode MS" pitchFamily="34" charset="-128"/>
              </a:rPr>
              <a:t>key-value</a:t>
            </a:r>
            <a:r>
              <a:rPr lang="de-DE" sz="1400" b="1" kern="0" dirty="0">
                <a:ea typeface="Arial Unicode MS" pitchFamily="34" charset="-128"/>
                <a:cs typeface="Arial Unicode MS" pitchFamily="34" charset="-128"/>
              </a:rPr>
              <a:t> </a:t>
            </a:r>
            <a:r>
              <a:rPr lang="de-DE" sz="1400" b="1" kern="0" dirty="0" err="1">
                <a:ea typeface="Arial Unicode MS" pitchFamily="34" charset="-128"/>
                <a:cs typeface="Arial Unicode MS" pitchFamily="34" charset="-128"/>
              </a:rPr>
              <a:t>store</a:t>
            </a:r>
            <a:endParaRPr kumimoji="0" lang="de-DE" sz="2400" b="1" i="0" strike="noStrike" kern="0" cap="none" spc="0" normalizeH="0" baseline="0" noProof="0" dirty="0">
              <a:ln>
                <a:noFill/>
              </a:ln>
              <a:effectLst/>
              <a:uLnTx/>
              <a:uFillTx/>
              <a:ea typeface="Arial Unicode MS" pitchFamily="34" charset="-128"/>
              <a:cs typeface="Arial Unicode MS" pitchFamily="34" charset="-128"/>
            </a:endParaRPr>
          </a:p>
        </p:txBody>
      </p:sp>
      <p:cxnSp>
        <p:nvCxnSpPr>
          <p:cNvPr id="25" name="Straight Arrow Connector 24"/>
          <p:cNvCxnSpPr>
            <a:stCxn id="4" idx="3"/>
            <a:endCxn id="23" idx="1"/>
          </p:cNvCxnSpPr>
          <p:nvPr/>
        </p:nvCxnSpPr>
        <p:spPr>
          <a:xfrm>
            <a:off x="3563431" y="3425190"/>
            <a:ext cx="1411604" cy="1303020"/>
          </a:xfrm>
          <a:prstGeom prst="straightConnector1">
            <a:avLst/>
          </a:prstGeom>
          <a:ln w="57150">
            <a:solidFill>
              <a:schemeClr val="accent2"/>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8" name="Rectangle 27"/>
          <p:cNvSpPr/>
          <p:nvPr/>
        </p:nvSpPr>
        <p:spPr bwMode="gray">
          <a:xfrm>
            <a:off x="7316281" y="2560320"/>
            <a:ext cx="3703320" cy="307086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2400" b="1" kern="0" dirty="0">
                <a:ea typeface="Arial Unicode MS" pitchFamily="34" charset="-128"/>
                <a:cs typeface="Arial Unicode MS" pitchFamily="34" charset="-128"/>
              </a:rPr>
              <a:t>Worker</a:t>
            </a:r>
          </a:p>
        </p:txBody>
      </p:sp>
      <p:sp>
        <p:nvSpPr>
          <p:cNvPr id="31" name="Rectangle 30"/>
          <p:cNvSpPr/>
          <p:nvPr/>
        </p:nvSpPr>
        <p:spPr bwMode="gray">
          <a:xfrm>
            <a:off x="7445821" y="3805346"/>
            <a:ext cx="3467358" cy="1653431"/>
          </a:xfrm>
          <a:prstGeom prst="rect">
            <a:avLst/>
          </a:prstGeom>
          <a:solidFill>
            <a:schemeClr val="accent1">
              <a:lumMod val="60000"/>
              <a:lumOff val="40000"/>
            </a:schemeClr>
          </a:solidFill>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b"/>
          <a:lstStyle/>
          <a:p>
            <a:pPr marR="0" defTabSz="914400" eaLnBrk="1" fontAlgn="base" latinLnBrk="0" hangingPunct="1">
              <a:lnSpc>
                <a:spcPct val="100000"/>
              </a:lnSpc>
              <a:spcBef>
                <a:spcPct val="50000"/>
              </a:spcBef>
              <a:spcAft>
                <a:spcPct val="0"/>
              </a:spcAft>
              <a:buClr>
                <a:srgbClr val="F0AB00"/>
              </a:buClr>
              <a:buSzPct val="80000"/>
              <a:tabLst/>
            </a:pPr>
            <a:r>
              <a:rPr lang="de-DE" sz="2000" b="1" kern="0" noProof="0" dirty="0">
                <a:ea typeface="Arial Unicode MS" pitchFamily="34" charset="-128"/>
                <a:cs typeface="Arial Unicode MS" pitchFamily="34" charset="-128"/>
              </a:rPr>
              <a:t>D</a:t>
            </a:r>
            <a:r>
              <a:rPr kumimoji="0" lang="de-DE" sz="2000" b="1" i="0" strike="noStrike" kern="0" cap="none" spc="0" normalizeH="0" baseline="0" noProof="0" dirty="0">
                <a:ln>
                  <a:noFill/>
                </a:ln>
                <a:effectLst/>
                <a:uLnTx/>
                <a:uFillTx/>
                <a:ea typeface="Arial Unicode MS" pitchFamily="34" charset="-128"/>
                <a:cs typeface="Arial Unicode MS" pitchFamily="34" charset="-128"/>
              </a:rPr>
              <a:t>ocker</a:t>
            </a:r>
            <a:endParaRPr kumimoji="0" lang="de-DE" sz="2400" b="1" i="0" strike="noStrike" kern="0" cap="none" spc="0" normalizeH="0" baseline="0" noProof="0" dirty="0">
              <a:ln>
                <a:noFill/>
              </a:ln>
              <a:effectLst/>
              <a:uLnTx/>
              <a:uFillTx/>
              <a:ea typeface="Arial Unicode MS" pitchFamily="34" charset="-128"/>
              <a:cs typeface="Arial Unicode MS" pitchFamily="34" charset="-128"/>
            </a:endParaRPr>
          </a:p>
        </p:txBody>
      </p:sp>
      <p:sp>
        <p:nvSpPr>
          <p:cNvPr id="32" name="Rectangle 31"/>
          <p:cNvSpPr/>
          <p:nvPr/>
        </p:nvSpPr>
        <p:spPr bwMode="gray">
          <a:xfrm>
            <a:off x="7823552" y="3172886"/>
            <a:ext cx="1237682" cy="43434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kern="0" dirty="0" err="1">
                <a:ea typeface="Arial Unicode MS" pitchFamily="34" charset="-128"/>
                <a:cs typeface="Arial Unicode MS" pitchFamily="34" charset="-128"/>
              </a:rPr>
              <a:t>kubelet</a:t>
            </a:r>
            <a:endParaRPr kumimoji="0" lang="de-DE" sz="16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4" name="Rectangle 33"/>
          <p:cNvSpPr/>
          <p:nvPr/>
        </p:nvSpPr>
        <p:spPr bwMode="gray">
          <a:xfrm>
            <a:off x="7857403" y="4251482"/>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5" name="Rectangle 34"/>
          <p:cNvSpPr/>
          <p:nvPr/>
        </p:nvSpPr>
        <p:spPr bwMode="gray">
          <a:xfrm>
            <a:off x="9375019" y="4251482"/>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6" name="Rectangle 35"/>
          <p:cNvSpPr/>
          <p:nvPr/>
        </p:nvSpPr>
        <p:spPr bwMode="gray">
          <a:xfrm>
            <a:off x="9375019" y="3189077"/>
            <a:ext cx="1237682" cy="43434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kern="0" dirty="0" err="1">
                <a:ea typeface="Arial Unicode MS" pitchFamily="34" charset="-128"/>
                <a:cs typeface="Arial Unicode MS" pitchFamily="34" charset="-128"/>
              </a:rPr>
              <a:t>proxy</a:t>
            </a:r>
            <a:endParaRPr kumimoji="0" lang="de-DE" sz="16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7" name="Cloud 36"/>
          <p:cNvSpPr/>
          <p:nvPr/>
        </p:nvSpPr>
        <p:spPr bwMode="gray">
          <a:xfrm>
            <a:off x="8563179" y="590715"/>
            <a:ext cx="1929198" cy="830177"/>
          </a:xfrm>
          <a:prstGeom prst="cloud">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cxnSp>
        <p:nvCxnSpPr>
          <p:cNvPr id="38" name="Straight Arrow Connector 37"/>
          <p:cNvCxnSpPr>
            <a:endCxn id="36" idx="0"/>
          </p:cNvCxnSpPr>
          <p:nvPr/>
        </p:nvCxnSpPr>
        <p:spPr>
          <a:xfrm>
            <a:off x="9993860" y="1308551"/>
            <a:ext cx="0" cy="1880526"/>
          </a:xfrm>
          <a:prstGeom prst="straightConnector1">
            <a:avLst/>
          </a:prstGeom>
          <a:ln w="57150">
            <a:solidFill>
              <a:schemeClr val="accent2"/>
            </a:solidFill>
            <a:headEnd type="none" w="med" len="med"/>
            <a:tailEnd type="triangle"/>
          </a:ln>
        </p:spPr>
        <p:style>
          <a:lnRef idx="1">
            <a:schemeClr val="accent2"/>
          </a:lnRef>
          <a:fillRef idx="0">
            <a:schemeClr val="accent2"/>
          </a:fillRef>
          <a:effectRef idx="0">
            <a:schemeClr val="accent2"/>
          </a:effectRef>
          <a:fontRef idx="minor">
            <a:schemeClr val="tx1"/>
          </a:fontRef>
        </p:style>
      </p:cxnSp>
      <p:cxnSp>
        <p:nvCxnSpPr>
          <p:cNvPr id="43" name="Straight Arrow Connector 42"/>
          <p:cNvCxnSpPr>
            <a:stCxn id="36" idx="2"/>
            <a:endCxn id="35" idx="0"/>
          </p:cNvCxnSpPr>
          <p:nvPr/>
        </p:nvCxnSpPr>
        <p:spPr>
          <a:xfrm flipH="1">
            <a:off x="9979317" y="3623417"/>
            <a:ext cx="14543" cy="628065"/>
          </a:xfrm>
          <a:prstGeom prst="straightConnector1">
            <a:avLst/>
          </a:prstGeom>
          <a:ln w="28575">
            <a:solidFill>
              <a:schemeClr val="accent2"/>
            </a:solidFill>
            <a:headEnd type="none" w="med" len="med"/>
            <a:tailEnd type="triangle"/>
          </a:ln>
        </p:spPr>
        <p:style>
          <a:lnRef idx="1">
            <a:schemeClr val="accent2"/>
          </a:lnRef>
          <a:fillRef idx="0">
            <a:schemeClr val="accent2"/>
          </a:fillRef>
          <a:effectRef idx="0">
            <a:schemeClr val="accent2"/>
          </a:effectRef>
          <a:fontRef idx="minor">
            <a:schemeClr val="tx1"/>
          </a:fontRef>
        </p:style>
      </p:cxnSp>
      <p:cxnSp>
        <p:nvCxnSpPr>
          <p:cNvPr id="46" name="Straight Arrow Connector 45"/>
          <p:cNvCxnSpPr>
            <a:stCxn id="36" idx="2"/>
            <a:endCxn id="34" idx="0"/>
          </p:cNvCxnSpPr>
          <p:nvPr/>
        </p:nvCxnSpPr>
        <p:spPr>
          <a:xfrm flipH="1">
            <a:off x="8461701" y="3623417"/>
            <a:ext cx="1532159" cy="628065"/>
          </a:xfrm>
          <a:prstGeom prst="straightConnector1">
            <a:avLst/>
          </a:prstGeom>
          <a:ln w="28575">
            <a:solidFill>
              <a:schemeClr val="accent2"/>
            </a:solidFill>
            <a:headEnd type="none" w="med" len="med"/>
            <a:tailEnd type="triangle"/>
          </a:ln>
        </p:spPr>
        <p:style>
          <a:lnRef idx="1">
            <a:schemeClr val="accent2"/>
          </a:lnRef>
          <a:fillRef idx="0">
            <a:schemeClr val="accent2"/>
          </a:fillRef>
          <a:effectRef idx="0">
            <a:schemeClr val="accent2"/>
          </a:effectRef>
          <a:fontRef idx="minor">
            <a:schemeClr val="tx1"/>
          </a:fontRef>
        </p:style>
      </p:cxnSp>
      <p:cxnSp>
        <p:nvCxnSpPr>
          <p:cNvPr id="49" name="Straight Arrow Connector 48"/>
          <p:cNvCxnSpPr>
            <a:stCxn id="23" idx="3"/>
            <a:endCxn id="28" idx="1"/>
          </p:cNvCxnSpPr>
          <p:nvPr/>
        </p:nvCxnSpPr>
        <p:spPr>
          <a:xfrm flipV="1">
            <a:off x="6678106" y="4095750"/>
            <a:ext cx="638175" cy="632460"/>
          </a:xfrm>
          <a:prstGeom prst="straightConnector1">
            <a:avLst/>
          </a:prstGeom>
          <a:ln w="57150">
            <a:solidFill>
              <a:schemeClr val="accent2"/>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32" idx="2"/>
            <a:endCxn id="34" idx="0"/>
          </p:cNvCxnSpPr>
          <p:nvPr/>
        </p:nvCxnSpPr>
        <p:spPr>
          <a:xfrm>
            <a:off x="8442393" y="3607226"/>
            <a:ext cx="19308" cy="644256"/>
          </a:xfrm>
          <a:prstGeom prst="straightConnector1">
            <a:avLst/>
          </a:prstGeom>
          <a:ln w="28575">
            <a:solidFill>
              <a:schemeClr val="accent2"/>
            </a:solidFill>
            <a:headEnd type="none" w="med" len="med"/>
            <a:tailEnd type="triangle"/>
          </a:ln>
        </p:spPr>
        <p:style>
          <a:lnRef idx="1">
            <a:schemeClr val="accent2"/>
          </a:lnRef>
          <a:fillRef idx="0">
            <a:schemeClr val="accent2"/>
          </a:fillRef>
          <a:effectRef idx="0">
            <a:schemeClr val="accent2"/>
          </a:effectRef>
          <a:fontRef idx="minor">
            <a:schemeClr val="tx1"/>
          </a:fontRef>
        </p:style>
      </p:cxnSp>
      <p:cxnSp>
        <p:nvCxnSpPr>
          <p:cNvPr id="57" name="Straight Arrow Connector 56"/>
          <p:cNvCxnSpPr>
            <a:stCxn id="32" idx="2"/>
            <a:endCxn id="35" idx="0"/>
          </p:cNvCxnSpPr>
          <p:nvPr/>
        </p:nvCxnSpPr>
        <p:spPr>
          <a:xfrm>
            <a:off x="8442393" y="3607226"/>
            <a:ext cx="1536924" cy="644256"/>
          </a:xfrm>
          <a:prstGeom prst="straightConnector1">
            <a:avLst/>
          </a:prstGeom>
          <a:ln w="28575">
            <a:solidFill>
              <a:schemeClr val="accent2"/>
            </a:solidFill>
            <a:headEnd type="none" w="med" len="med"/>
            <a:tailEnd type="triangle"/>
          </a:ln>
        </p:spPr>
        <p:style>
          <a:lnRef idx="1">
            <a:schemeClr val="accent2"/>
          </a:lnRef>
          <a:fillRef idx="0">
            <a:schemeClr val="accent2"/>
          </a:fillRef>
          <a:effectRef idx="0">
            <a:schemeClr val="accent2"/>
          </a:effectRef>
          <a:fontRef idx="minor">
            <a:schemeClr val="tx1"/>
          </a:fontRef>
        </p:style>
      </p:cxnSp>
      <p:cxnSp>
        <p:nvCxnSpPr>
          <p:cNvPr id="60" name="Straight Arrow Connector 59"/>
          <p:cNvCxnSpPr>
            <a:stCxn id="4" idx="3"/>
            <a:endCxn id="32" idx="1"/>
          </p:cNvCxnSpPr>
          <p:nvPr/>
        </p:nvCxnSpPr>
        <p:spPr>
          <a:xfrm flipV="1">
            <a:off x="3563431" y="3390056"/>
            <a:ext cx="4260121" cy="35134"/>
          </a:xfrm>
          <a:prstGeom prst="straightConnector1">
            <a:avLst/>
          </a:prstGeom>
          <a:ln w="57150">
            <a:solidFill>
              <a:schemeClr val="accent2"/>
            </a:solidFill>
            <a:headEnd type="none" w="med" len="med"/>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6027494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504000" y="1124700"/>
            <a:ext cx="8159939" cy="4727460"/>
          </a:xfrm>
        </p:spPr>
        <p:txBody>
          <a:bodyPr/>
          <a:lstStyle/>
          <a:p>
            <a:r>
              <a:rPr lang="en-US" dirty="0" err="1"/>
              <a:t>etcd</a:t>
            </a:r>
            <a:endParaRPr lang="en-US" dirty="0"/>
          </a:p>
          <a:p>
            <a:pPr lvl="1"/>
            <a:r>
              <a:rPr lang="en-US" dirty="0"/>
              <a:t>(distributed), high-availability key-value store</a:t>
            </a:r>
          </a:p>
          <a:p>
            <a:pPr lvl="1"/>
            <a:r>
              <a:rPr lang="en-US" dirty="0"/>
              <a:t>Persists state of the cluster</a:t>
            </a:r>
          </a:p>
          <a:p>
            <a:r>
              <a:rPr lang="en-US" dirty="0"/>
              <a:t>API Server</a:t>
            </a:r>
          </a:p>
          <a:p>
            <a:pPr lvl="1"/>
            <a:r>
              <a:rPr lang="en-US" dirty="0"/>
              <a:t>Central entry point to modify cluster state (i.e. schedule something)</a:t>
            </a:r>
          </a:p>
          <a:p>
            <a:pPr lvl="1"/>
            <a:r>
              <a:rPr lang="en-US" dirty="0"/>
              <a:t>Receives RESTful requests an initiates processing</a:t>
            </a:r>
          </a:p>
          <a:p>
            <a:r>
              <a:rPr lang="en-US" dirty="0"/>
              <a:t>Controller-Manager</a:t>
            </a:r>
          </a:p>
          <a:p>
            <a:pPr lvl="1"/>
            <a:r>
              <a:rPr lang="en-US" dirty="0"/>
              <a:t>watches </a:t>
            </a:r>
            <a:r>
              <a:rPr lang="en-US" dirty="0" err="1"/>
              <a:t>etcd</a:t>
            </a:r>
            <a:r>
              <a:rPr lang="en-US" dirty="0"/>
              <a:t> for replication tasks and uses the API to enforce the desired state</a:t>
            </a:r>
          </a:p>
          <a:p>
            <a:r>
              <a:rPr lang="en-US" dirty="0"/>
              <a:t>Scheduler</a:t>
            </a:r>
          </a:p>
          <a:p>
            <a:pPr lvl="1"/>
            <a:r>
              <a:rPr lang="en-US" dirty="0"/>
              <a:t>Assigns resources to nodes for execution</a:t>
            </a:r>
          </a:p>
        </p:txBody>
      </p:sp>
      <p:sp>
        <p:nvSpPr>
          <p:cNvPr id="2" name="Title 1"/>
          <p:cNvSpPr>
            <a:spLocks noGrp="1"/>
          </p:cNvSpPr>
          <p:nvPr>
            <p:ph type="title"/>
          </p:nvPr>
        </p:nvSpPr>
        <p:spPr/>
        <p:txBody>
          <a:bodyPr/>
          <a:lstStyle/>
          <a:p>
            <a:r>
              <a:rPr lang="en-US" dirty="0"/>
              <a:t>Core Components - master</a:t>
            </a:r>
          </a:p>
        </p:txBody>
      </p:sp>
    </p:spTree>
    <p:extLst>
      <p:ext uri="{BB962C8B-B14F-4D97-AF65-F5344CB8AC3E}">
        <p14:creationId xmlns:p14="http://schemas.microsoft.com/office/powerpoint/2010/main" val="32499900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504000" y="1124700"/>
            <a:ext cx="8159939" cy="4727460"/>
          </a:xfrm>
        </p:spPr>
        <p:txBody>
          <a:bodyPr/>
          <a:lstStyle/>
          <a:p>
            <a:r>
              <a:rPr lang="en-US" dirty="0" err="1"/>
              <a:t>kubelet</a:t>
            </a:r>
            <a:endParaRPr lang="en-US" dirty="0"/>
          </a:p>
          <a:p>
            <a:pPr lvl="1"/>
            <a:r>
              <a:rPr lang="en-US" dirty="0"/>
              <a:t>Manages containers assigned to its node</a:t>
            </a:r>
          </a:p>
          <a:p>
            <a:pPr lvl="1"/>
            <a:r>
              <a:rPr lang="en-US" dirty="0"/>
              <a:t>Fulfills requests as specified in </a:t>
            </a:r>
            <a:r>
              <a:rPr lang="en-US" dirty="0" err="1"/>
              <a:t>etcd</a:t>
            </a:r>
            <a:r>
              <a:rPr lang="en-US" dirty="0"/>
              <a:t> (start, remove, …)</a:t>
            </a:r>
          </a:p>
          <a:p>
            <a:r>
              <a:rPr lang="en-US" dirty="0" err="1"/>
              <a:t>kube</a:t>
            </a:r>
            <a:r>
              <a:rPr lang="en-US" dirty="0"/>
              <a:t>-proxy</a:t>
            </a:r>
          </a:p>
          <a:p>
            <a:pPr lvl="1"/>
            <a:r>
              <a:rPr lang="en-US" dirty="0"/>
              <a:t>Manages </a:t>
            </a:r>
            <a:r>
              <a:rPr lang="en-US" dirty="0" err="1"/>
              <a:t>iptables</a:t>
            </a:r>
            <a:r>
              <a:rPr lang="en-US" dirty="0"/>
              <a:t> on each node for services</a:t>
            </a:r>
          </a:p>
          <a:p>
            <a:r>
              <a:rPr lang="en-US" dirty="0"/>
              <a:t>Docker/</a:t>
            </a:r>
            <a:r>
              <a:rPr lang="en-US" dirty="0" err="1"/>
              <a:t>rkt</a:t>
            </a:r>
            <a:endParaRPr lang="en-US" dirty="0"/>
          </a:p>
          <a:p>
            <a:pPr lvl="1"/>
            <a:r>
              <a:rPr lang="en-US" dirty="0"/>
              <a:t>Container runtime on the individual node</a:t>
            </a:r>
          </a:p>
          <a:p>
            <a:r>
              <a:rPr lang="en-US" dirty="0"/>
              <a:t>Pod</a:t>
            </a:r>
          </a:p>
          <a:p>
            <a:pPr lvl="1"/>
            <a:r>
              <a:rPr lang="en-US" dirty="0"/>
              <a:t>A schedulable resource that is managed by </a:t>
            </a:r>
            <a:r>
              <a:rPr lang="en-US" dirty="0" err="1"/>
              <a:t>kubelet</a:t>
            </a:r>
            <a:r>
              <a:rPr lang="en-US" dirty="0"/>
              <a:t> on the node</a:t>
            </a:r>
          </a:p>
        </p:txBody>
      </p:sp>
      <p:sp>
        <p:nvSpPr>
          <p:cNvPr id="2" name="Title 1"/>
          <p:cNvSpPr>
            <a:spLocks noGrp="1"/>
          </p:cNvSpPr>
          <p:nvPr>
            <p:ph type="title"/>
          </p:nvPr>
        </p:nvSpPr>
        <p:spPr/>
        <p:txBody>
          <a:bodyPr/>
          <a:lstStyle/>
          <a:p>
            <a:r>
              <a:rPr lang="en-US" dirty="0"/>
              <a:t>Core Components - worker</a:t>
            </a:r>
          </a:p>
        </p:txBody>
      </p:sp>
    </p:spTree>
    <p:extLst>
      <p:ext uri="{BB962C8B-B14F-4D97-AF65-F5344CB8AC3E}">
        <p14:creationId xmlns:p14="http://schemas.microsoft.com/office/powerpoint/2010/main" val="20644723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504000" y="1124700"/>
            <a:ext cx="8159939" cy="4727460"/>
          </a:xfrm>
        </p:spPr>
        <p:txBody>
          <a:bodyPr/>
          <a:lstStyle/>
          <a:p>
            <a:r>
              <a:rPr lang="en-US" dirty="0" err="1"/>
              <a:t>kubectl</a:t>
            </a:r>
            <a:endParaRPr lang="en-US" dirty="0"/>
          </a:p>
          <a:p>
            <a:pPr lvl="1"/>
            <a:r>
              <a:rPr lang="en-US" dirty="0"/>
              <a:t>Wraps requests to API server in human readable format</a:t>
            </a:r>
          </a:p>
          <a:p>
            <a:pPr lvl="1"/>
            <a:r>
              <a:rPr lang="en-US" dirty="0"/>
              <a:t>Cluster administration tasks</a:t>
            </a:r>
          </a:p>
          <a:p>
            <a:pPr lvl="1"/>
            <a:r>
              <a:rPr lang="en-US" dirty="0"/>
              <a:t>User tasks like scheduling of resources</a:t>
            </a:r>
          </a:p>
          <a:p>
            <a:pPr lvl="1"/>
            <a:r>
              <a:rPr lang="en-US" dirty="0"/>
              <a:t>Run `</a:t>
            </a:r>
            <a:r>
              <a:rPr lang="en-US" dirty="0" err="1"/>
              <a:t>kubectl</a:t>
            </a:r>
            <a:r>
              <a:rPr lang="en-US" dirty="0"/>
              <a:t>` or `</a:t>
            </a:r>
            <a:r>
              <a:rPr lang="en-US" dirty="0" err="1"/>
              <a:t>kubectl</a:t>
            </a:r>
            <a:r>
              <a:rPr lang="en-US" dirty="0"/>
              <a:t> &lt;command&gt; --help` to get detailed information</a:t>
            </a:r>
          </a:p>
          <a:p>
            <a:r>
              <a:rPr lang="en-US" dirty="0"/>
              <a:t>curl</a:t>
            </a:r>
          </a:p>
          <a:p>
            <a:pPr lvl="1"/>
            <a:r>
              <a:rPr lang="en-US" dirty="0"/>
              <a:t>http client that can send get &amp; post requests</a:t>
            </a:r>
          </a:p>
          <a:p>
            <a:pPr lvl="1"/>
            <a:r>
              <a:rPr lang="en-US" dirty="0"/>
              <a:t>API server can be addressed with binaries like curl but also via RESTful interfaces of programming language</a:t>
            </a:r>
          </a:p>
        </p:txBody>
      </p:sp>
      <p:sp>
        <p:nvSpPr>
          <p:cNvPr id="2" name="Title 1"/>
          <p:cNvSpPr>
            <a:spLocks noGrp="1"/>
          </p:cNvSpPr>
          <p:nvPr>
            <p:ph type="title"/>
          </p:nvPr>
        </p:nvSpPr>
        <p:spPr/>
        <p:txBody>
          <a:bodyPr/>
          <a:lstStyle/>
          <a:p>
            <a:r>
              <a:rPr lang="en-US" dirty="0"/>
              <a:t>Core Components - client</a:t>
            </a:r>
          </a:p>
        </p:txBody>
      </p:sp>
    </p:spTree>
    <p:extLst>
      <p:ext uri="{BB962C8B-B14F-4D97-AF65-F5344CB8AC3E}">
        <p14:creationId xmlns:p14="http://schemas.microsoft.com/office/powerpoint/2010/main" val="22666417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04000" y="1620000"/>
            <a:ext cx="6193980" cy="4230000"/>
          </a:xfrm>
        </p:spPr>
        <p:txBody>
          <a:bodyPr/>
          <a:lstStyle/>
          <a:p>
            <a:r>
              <a:rPr lang="en-US" dirty="0"/>
              <a:t>YAML: “YAML </a:t>
            </a:r>
            <a:r>
              <a:rPr lang="en-US" dirty="0" err="1"/>
              <a:t>Ain't</a:t>
            </a:r>
            <a:r>
              <a:rPr lang="en-US" dirty="0"/>
              <a:t> Markup Language”</a:t>
            </a:r>
          </a:p>
          <a:p>
            <a:pPr marL="342900" indent="-342900">
              <a:buSzPct val="100000"/>
              <a:buFont typeface="Wingdings" panose="05000000000000000000" pitchFamily="2" charset="2"/>
              <a:buChar char="§"/>
            </a:pPr>
            <a:r>
              <a:rPr lang="en-US" dirty="0"/>
              <a:t>YAML is a human friendly data serialization standard for all programming languages.</a:t>
            </a:r>
          </a:p>
          <a:p>
            <a:pPr marL="342900" indent="-342900">
              <a:buSzPct val="100000"/>
              <a:buFont typeface="Wingdings" panose="05000000000000000000" pitchFamily="2" charset="2"/>
              <a:buChar char="§"/>
            </a:pPr>
            <a:r>
              <a:rPr lang="en-US" dirty="0"/>
              <a:t>Indentation based</a:t>
            </a:r>
          </a:p>
          <a:p>
            <a:pPr marL="342900" indent="-342900">
              <a:buSzPct val="100000"/>
              <a:buFont typeface="Wingdings" panose="05000000000000000000" pitchFamily="2" charset="2"/>
              <a:buChar char="§"/>
            </a:pPr>
            <a:r>
              <a:rPr lang="en-US" dirty="0"/>
              <a:t>Supports </a:t>
            </a:r>
            <a:r>
              <a:rPr lang="en-US" dirty="0" err="1"/>
              <a:t>key:value</a:t>
            </a:r>
            <a:r>
              <a:rPr lang="en-US" dirty="0"/>
              <a:t> maps and lists</a:t>
            </a:r>
          </a:p>
          <a:p>
            <a:pPr marL="342900" indent="-342900">
              <a:buSzPct val="100000"/>
              <a:buFont typeface="Wingdings" panose="05000000000000000000" pitchFamily="2" charset="2"/>
              <a:buChar char="§"/>
            </a:pPr>
            <a:r>
              <a:rPr lang="en-US" dirty="0"/>
              <a:t>Supports nesting - a value can also contain another </a:t>
            </a:r>
            <a:r>
              <a:rPr lang="en-US" dirty="0" err="1"/>
              <a:t>key:value</a:t>
            </a:r>
            <a:r>
              <a:rPr lang="en-US" dirty="0"/>
              <a:t> map or a list</a:t>
            </a:r>
          </a:p>
          <a:p>
            <a:endParaRPr lang="en-US" dirty="0"/>
          </a:p>
        </p:txBody>
      </p:sp>
      <p:sp>
        <p:nvSpPr>
          <p:cNvPr id="3" name="Title 2"/>
          <p:cNvSpPr>
            <a:spLocks noGrp="1"/>
          </p:cNvSpPr>
          <p:nvPr>
            <p:ph type="title"/>
          </p:nvPr>
        </p:nvSpPr>
        <p:spPr/>
        <p:txBody>
          <a:bodyPr/>
          <a:lstStyle/>
          <a:p>
            <a:r>
              <a:rPr lang="de-DE" dirty="0"/>
              <a:t>YAML</a:t>
            </a:r>
          </a:p>
        </p:txBody>
      </p:sp>
      <p:pic>
        <p:nvPicPr>
          <p:cNvPr id="6" name="Picture 5"/>
          <p:cNvPicPr>
            <a:picLocks noChangeAspect="1"/>
          </p:cNvPicPr>
          <p:nvPr/>
        </p:nvPicPr>
        <p:blipFill>
          <a:blip r:embed="rId2"/>
          <a:stretch>
            <a:fillRect/>
          </a:stretch>
        </p:blipFill>
        <p:spPr>
          <a:xfrm>
            <a:off x="7146599" y="1028700"/>
            <a:ext cx="4375972" cy="4991475"/>
          </a:xfrm>
          <a:prstGeom prst="rect">
            <a:avLst/>
          </a:prstGeom>
        </p:spPr>
      </p:pic>
    </p:spTree>
    <p:extLst>
      <p:ext uri="{BB962C8B-B14F-4D97-AF65-F5344CB8AC3E}">
        <p14:creationId xmlns:p14="http://schemas.microsoft.com/office/powerpoint/2010/main" val="12135744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sld>
</file>

<file path=ppt/theme/theme1.xml><?xml version="1.0" encoding="utf-8"?>
<a:theme xmlns:a="http://schemas.openxmlformats.org/drawingml/2006/main" name="SAP_2017_16x9_black">
  <a:themeElements>
    <a:clrScheme name="SAP_colors_2017">
      <a:dk1>
        <a:srgbClr val="000000"/>
      </a:dk1>
      <a:lt1>
        <a:srgbClr val="FFFFFF"/>
      </a:lt1>
      <a:dk2>
        <a:srgbClr val="CCCCCC"/>
      </a:dk2>
      <a:lt2>
        <a:srgbClr val="999999"/>
      </a:lt2>
      <a:accent1>
        <a:srgbClr val="F0AB00"/>
      </a:accent1>
      <a:accent2>
        <a:srgbClr val="666666"/>
      </a:accent2>
      <a:accent3>
        <a:srgbClr val="008FD3"/>
      </a:accent3>
      <a:accent4>
        <a:srgbClr val="4FB81C"/>
      </a:accent4>
      <a:accent5>
        <a:srgbClr val="E35500"/>
      </a:accent5>
      <a:accent6>
        <a:srgbClr val="970A82"/>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9525">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_2017_16x9_black.potx" id="{9488014F-4BF2-4B73-9741-6D40B78C18AF}" vid="{315AB80D-2AE3-4555-B7D1-B9C512524916}"/>
    </a:ext>
  </a:extLst>
</a:theme>
</file>

<file path=ppt/theme/theme2.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253</Words>
  <Application>Microsoft Office PowerPoint</Application>
  <PresentationFormat>Custom</PresentationFormat>
  <Paragraphs>55</Paragraphs>
  <Slides>7</Slides>
  <Notes>4</Notes>
  <HiddenSlides>1</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Arial</vt:lpstr>
      <vt:lpstr>Arial Unicode MS</vt:lpstr>
      <vt:lpstr>Courier New</vt:lpstr>
      <vt:lpstr>Symbol</vt:lpstr>
      <vt:lpstr>Wingdings</vt:lpstr>
      <vt:lpstr>Wingdings</vt:lpstr>
      <vt:lpstr>SAP_2017_16x9_black</vt:lpstr>
      <vt:lpstr>PowerPoint Presentation</vt:lpstr>
      <vt:lpstr>Architecture overview</vt:lpstr>
      <vt:lpstr>Core Components - master</vt:lpstr>
      <vt:lpstr>Core Components - worker</vt:lpstr>
      <vt:lpstr>Core Components - client</vt:lpstr>
      <vt:lpstr>YAML</vt:lpstr>
      <vt:lpstr>PowerPoint Presentation</vt:lpstr>
    </vt:vector>
  </TitlesOfParts>
  <Company>SAP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SAP PPT Template</dc:title>
  <dc:creator>SAP SE</dc:creator>
  <cp:keywords>2017/16:9/black</cp:keywords>
  <cp:lastModifiedBy>Kahl, Hendrik</cp:lastModifiedBy>
  <cp:revision>327</cp:revision>
  <dcterms:created xsi:type="dcterms:W3CDTF">2015-10-14T11:21:43Z</dcterms:created>
  <dcterms:modified xsi:type="dcterms:W3CDTF">2017-11-10T07:21:38Z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1101452479</vt:i4>
  </property>
  <property fmtid="{D5CDD505-2E9C-101B-9397-08002B2CF9AE}" pid="3" name="_NewReviewCycle">
    <vt:lpwstr/>
  </property>
  <property fmtid="{D5CDD505-2E9C-101B-9397-08002B2CF9AE}" pid="4" name="_EmailSubject">
    <vt:lpwstr>SAP - PPT Exploration (Updated)</vt:lpwstr>
  </property>
  <property fmtid="{D5CDD505-2E9C-101B-9397-08002B2CF9AE}" pid="5" name="_AuthorEmail">
    <vt:lpwstr>heidi.bitz@sap.com</vt:lpwstr>
  </property>
  <property fmtid="{D5CDD505-2E9C-101B-9397-08002B2CF9AE}" pid="6" name="_AuthorEmailDisplayName">
    <vt:lpwstr>Bitz, Heidi</vt:lpwstr>
  </property>
  <property fmtid="{D5CDD505-2E9C-101B-9397-08002B2CF9AE}" pid="7" name="_PreviousAdHocReviewCycleID">
    <vt:i4>1357826825</vt:i4>
  </property>
</Properties>
</file>