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3" r:id="rId3"/>
    <p:sldId id="364" r:id="rId4"/>
    <p:sldId id="444" r:id="rId5"/>
    <p:sldId id="436" r:id="rId6"/>
    <p:sldId id="437" r:id="rId7"/>
    <p:sldId id="438" r:id="rId8"/>
    <p:sldId id="439" r:id="rId9"/>
    <p:sldId id="441" r:id="rId10"/>
    <p:sldId id="442" r:id="rId11"/>
    <p:sldId id="440"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8340" autoAdjust="0"/>
    <p:restoredTop sz="96710" autoAdjust="0"/>
  </p:normalViewPr>
  <p:slideViewPr>
    <p:cSldViewPr snapToGrid="0" showGuides="1">
      <p:cViewPr varScale="1">
        <p:scale>
          <a:sx n="87" d="100"/>
          <a:sy n="87" d="100"/>
        </p:scale>
        <p:origin x="570"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p:scale>
          <a:sx n="100" d="100"/>
          <a:sy n="100" d="100"/>
        </p:scale>
        <p:origin x="35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there is 1..1 relation between pod and container on a pod. Only if you have tightly coupled applications it makes sense to run multiple containers in one pod. </a:t>
            </a:r>
          </a:p>
          <a:p>
            <a:r>
              <a:rPr lang="en-US" dirty="0"/>
              <a:t>Example 1: Having a Jenkins and a logging database in one pod may perform better than in separate pod. However this needs to be evaluated case by case.</a:t>
            </a:r>
          </a:p>
          <a:p>
            <a:r>
              <a:rPr lang="en-US" dirty="0"/>
              <a:t>Example 2: Having a side car container for maintenance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161297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Server is the center piece. All requests towards the cluster </a:t>
            </a:r>
            <a:r>
              <a:rPr lang="en-US"/>
              <a:t>go though it.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730553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Show access to cluster with </a:t>
            </a:r>
            <a:r>
              <a:rPr lang="en-US" dirty="0" err="1"/>
              <a:t>kubectl</a:t>
            </a:r>
            <a:endParaRPr lang="en-US" dirty="0"/>
          </a:p>
          <a:p>
            <a:pPr marL="342900" indent="-342900">
              <a:buFontTx/>
              <a:buChar char="-"/>
            </a:pPr>
            <a:r>
              <a:rPr lang="en-US" dirty="0"/>
              <a:t>Show and explain </a:t>
            </a:r>
            <a:r>
              <a:rPr lang="en-US" dirty="0" err="1"/>
              <a:t>kubeconfig</a:t>
            </a:r>
            <a:r>
              <a:rPr lang="en-US" dirty="0"/>
              <a:t> with namespace etc.</a:t>
            </a:r>
          </a:p>
          <a:p>
            <a:pPr marL="342900" indent="-342900">
              <a:buFontTx/>
              <a:buChar char="-"/>
            </a:pPr>
            <a:r>
              <a:rPr lang="en-US" dirty="0"/>
              <a:t>Query API server with curl and get back the API’s</a:t>
            </a:r>
          </a:p>
          <a:p>
            <a:pPr marL="342900" indent="-342900">
              <a:buFontTx/>
              <a:buChar char="-"/>
            </a:pPr>
            <a:r>
              <a:rPr lang="en-US" dirty="0" err="1"/>
              <a:t>Kubectl</a:t>
            </a:r>
            <a:r>
              <a:rPr lang="en-US" dirty="0"/>
              <a:t> get &amp; describe nodes</a:t>
            </a:r>
          </a:p>
          <a:p>
            <a:pPr marL="342900" indent="-342900">
              <a:buFontTx/>
              <a:buChar char="-"/>
            </a:pPr>
            <a:r>
              <a:rPr lang="en-US" dirty="0"/>
              <a:t>SSH into one of the nodes and show </a:t>
            </a:r>
            <a:r>
              <a:rPr lang="en-US" dirty="0" err="1"/>
              <a:t>kublet</a:t>
            </a:r>
            <a:r>
              <a:rPr lang="en-US" dirty="0"/>
              <a:t> (</a:t>
            </a:r>
            <a:r>
              <a:rPr lang="en-US" dirty="0" err="1"/>
              <a:t>ps</a:t>
            </a:r>
            <a:r>
              <a:rPr lang="en-US" dirty="0"/>
              <a:t> </a:t>
            </a:r>
            <a:r>
              <a:rPr lang="en-US" dirty="0" err="1"/>
              <a:t>aufx</a:t>
            </a:r>
            <a:r>
              <a:rPr lang="en-US" dirty="0"/>
              <a:t>)</a:t>
            </a:r>
          </a:p>
        </p:txBody>
      </p:sp>
      <p:sp>
        <p:nvSpPr>
          <p:cNvPr id="3" name="Title 2"/>
          <p:cNvSpPr>
            <a:spLocks noGrp="1"/>
          </p:cNvSpPr>
          <p:nvPr>
            <p:ph type="title"/>
          </p:nvPr>
        </p:nvSpPr>
        <p:spPr/>
        <p:txBody>
          <a:bodyPr/>
          <a:lstStyle/>
          <a:p>
            <a:r>
              <a:rPr lang="en-US" dirty="0"/>
              <a:t>Demo Info</a:t>
            </a:r>
          </a:p>
        </p:txBody>
      </p:sp>
    </p:spTree>
    <p:extLst>
      <p:ext uri="{BB962C8B-B14F-4D97-AF65-F5344CB8AC3E}">
        <p14:creationId xmlns:p14="http://schemas.microsoft.com/office/powerpoint/2010/main" val="2819952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are these pods, everyone keeps talking about?</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94" y="1832526"/>
            <a:ext cx="5532945" cy="35214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runtime environment for </a:t>
            </a:r>
            <a:r>
              <a:rPr lang="en-US" dirty="0" err="1"/>
              <a:t>docker</a:t>
            </a:r>
            <a:r>
              <a:rPr lang="en-US" dirty="0"/>
              <a:t> containers</a:t>
            </a:r>
          </a:p>
          <a:p>
            <a:pPr lvl="1"/>
            <a:r>
              <a:rPr lang="en-US" dirty="0"/>
              <a:t>One or more (</a:t>
            </a:r>
            <a:r>
              <a:rPr lang="en-US" dirty="0" err="1"/>
              <a:t>docker</a:t>
            </a:r>
            <a:r>
              <a:rPr lang="en-US" dirty="0"/>
              <a:t>) containers can run within a single pod</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endCxn id="36" idx="0"/>
          </p:cNvCxnSpPr>
          <p:nvPr/>
        </p:nvCxnSpPr>
        <p:spPr>
          <a:xfrm>
            <a:off x="9993860" y="1308551"/>
            <a:ext cx="0" cy="1880526"/>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23" idx="3"/>
            <a:endCxn id="28" idx="1"/>
          </p:cNvCxnSpPr>
          <p:nvPr/>
        </p:nvCxnSpPr>
        <p:spPr>
          <a:xfrm flipV="1">
            <a:off x="6678106" y="4095750"/>
            <a:ext cx="638175" cy="63246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 idx="3"/>
            <a:endCxn id="32" idx="1"/>
          </p:cNvCxnSpPr>
          <p:nvPr/>
        </p:nvCxnSpPr>
        <p:spPr>
          <a:xfrm flipV="1">
            <a:off x="3563431" y="3390056"/>
            <a:ext cx="4260121" cy="3513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How the orchestrator works</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9" name="Straight Arrow Connector 48"/>
          <p:cNvCxnSpPr>
            <a:stCxn id="23" idx="3"/>
            <a:endCxn id="32" idx="1"/>
          </p:cNvCxnSpPr>
          <p:nvPr/>
        </p:nvCxnSpPr>
        <p:spPr>
          <a:xfrm flipV="1">
            <a:off x="6678106" y="3390056"/>
            <a:ext cx="1145446" cy="1338154"/>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435998" y="1084901"/>
            <a:ext cx="1279079" cy="521968"/>
          </a:xfrm>
          <a:prstGeom prst="wedgeRectCallout">
            <a:avLst>
              <a:gd name="adj1" fmla="val 79847"/>
              <a:gd name="adj2" fmla="val 1746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Run </a:t>
            </a:r>
            <a:r>
              <a:rPr lang="en-US" sz="1800" kern="0" noProof="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40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cluster state (i.e. schedule something)</a:t>
            </a:r>
          </a:p>
          <a:p>
            <a:pPr lvl="1"/>
            <a:r>
              <a:rPr lang="en-US" dirty="0"/>
              <a:t>Receives RESTful requests and initiates processing</a:t>
            </a:r>
          </a:p>
          <a:p>
            <a:r>
              <a:rPr lang="en-US" dirty="0"/>
              <a:t>Controller-Manager</a:t>
            </a:r>
          </a:p>
          <a:p>
            <a:pPr lvl="1"/>
            <a:r>
              <a:rPr lang="en-US" dirty="0"/>
              <a:t>watches </a:t>
            </a:r>
            <a:r>
              <a:rPr lang="en-US" dirty="0" err="1"/>
              <a:t>etcd</a:t>
            </a:r>
            <a:r>
              <a:rPr lang="en-US" dirty="0"/>
              <a:t> for replication tasks and uses the API to enforce the desired state</a:t>
            </a:r>
          </a:p>
          <a:p>
            <a:r>
              <a:rPr lang="en-US" dirty="0"/>
              <a:t>Scheduler</a:t>
            </a:r>
          </a:p>
          <a:p>
            <a:pPr lvl="1"/>
            <a:r>
              <a:rPr lang="en-US" dirty="0"/>
              <a:t>Assigns resources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40"/>
            <a:ext cx="8159939" cy="4727460"/>
          </a:xfrm>
        </p:spPr>
        <p:txBody>
          <a:bodyPr/>
          <a:lstStyle/>
          <a:p>
            <a:r>
              <a:rPr lang="en-US" dirty="0" err="1"/>
              <a:t>kubelet</a:t>
            </a:r>
            <a:endParaRPr lang="en-US" dirty="0"/>
          </a:p>
          <a:p>
            <a:pPr lvl="1"/>
            <a:r>
              <a:rPr lang="en-US" dirty="0"/>
              <a:t>Runs on every node in a  cluster</a:t>
            </a:r>
          </a:p>
          <a:p>
            <a:pPr lvl="1"/>
            <a:r>
              <a:rPr lang="en-US" dirty="0"/>
              <a:t>Manages containers assigned to its node</a:t>
            </a:r>
          </a:p>
          <a:p>
            <a:pPr lvl="1"/>
            <a:r>
              <a:rPr lang="en-US" dirty="0"/>
              <a:t>Fulfills requests as specified in </a:t>
            </a:r>
            <a:r>
              <a:rPr lang="en-US" dirty="0" err="1"/>
              <a:t>etcd</a:t>
            </a:r>
            <a:r>
              <a:rPr lang="en-US" dirty="0"/>
              <a:t> (start, remove, …)</a:t>
            </a:r>
          </a:p>
          <a:p>
            <a:pPr lvl="1"/>
            <a:r>
              <a:rPr lang="en-US" dirty="0"/>
              <a:t>Monitors the state of the node</a:t>
            </a:r>
          </a:p>
          <a:p>
            <a:pPr lvl="1"/>
            <a:r>
              <a:rPr lang="en-US" dirty="0"/>
              <a:t>Actually starts containers</a:t>
            </a:r>
          </a:p>
          <a:p>
            <a:r>
              <a:rPr lang="en-US" dirty="0" err="1"/>
              <a:t>kube</a:t>
            </a:r>
            <a:r>
              <a:rPr lang="en-US" dirty="0"/>
              <a:t>-proxy</a:t>
            </a:r>
          </a:p>
          <a:p>
            <a:pPr lvl="1"/>
            <a:r>
              <a:rPr lang="en-US" dirty="0"/>
              <a:t>Manages </a:t>
            </a:r>
            <a:r>
              <a:rPr lang="en-US" dirty="0" err="1"/>
              <a:t>iptables</a:t>
            </a:r>
            <a:r>
              <a:rPr lang="en-US" dirty="0"/>
              <a:t> on each node for services</a:t>
            </a:r>
          </a:p>
          <a:p>
            <a:r>
              <a:rPr lang="en-US" dirty="0"/>
              <a:t>Docker/</a:t>
            </a:r>
            <a:r>
              <a:rPr lang="en-US" dirty="0" err="1"/>
              <a:t>rkt</a:t>
            </a:r>
            <a:endParaRPr lang="en-US" dirty="0"/>
          </a:p>
          <a:p>
            <a:pPr lvl="1"/>
            <a:r>
              <a:rPr lang="en-US" dirty="0"/>
              <a:t>Container runtime on the individual node</a:t>
            </a:r>
          </a:p>
          <a:p>
            <a:r>
              <a:rPr lang="en-US" dirty="0"/>
              <a:t>Pod</a:t>
            </a:r>
          </a:p>
          <a:p>
            <a:pPr lvl="1"/>
            <a:r>
              <a:rPr lang="en-US"/>
              <a:t>The </a:t>
            </a:r>
            <a:r>
              <a:rPr lang="en-US" dirty="0"/>
              <a:t>smallest, schedulable resource that is managed by </a:t>
            </a:r>
            <a:r>
              <a:rPr lang="en-US" dirty="0" err="1"/>
              <a:t>kubelet</a:t>
            </a:r>
            <a:r>
              <a:rPr lang="en-US" dirty="0"/>
              <a: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Wraps requests to API server in human readable format</a:t>
            </a:r>
          </a:p>
          <a:p>
            <a:pPr lvl="1"/>
            <a:r>
              <a:rPr lang="en-US" dirty="0"/>
              <a:t>Cluster administration tasks</a:t>
            </a:r>
          </a:p>
          <a:p>
            <a:pPr lvl="1"/>
            <a:r>
              <a:rPr lang="en-US" dirty="0"/>
              <a:t>User tasks like scheduling of resources</a:t>
            </a:r>
          </a:p>
          <a:p>
            <a:pPr lvl="1"/>
            <a:r>
              <a:rPr lang="en-US" dirty="0"/>
              <a:t>Run `</a:t>
            </a:r>
            <a:r>
              <a:rPr lang="en-US" dirty="0" err="1"/>
              <a:t>kubectl</a:t>
            </a:r>
            <a:r>
              <a:rPr lang="en-US" dirty="0"/>
              <a:t>` or `</a:t>
            </a:r>
            <a:r>
              <a:rPr lang="en-US" dirty="0" err="1"/>
              <a:t>kubectl</a:t>
            </a:r>
            <a:r>
              <a:rPr lang="en-US" dirty="0"/>
              <a:t> &lt;command&gt; --help` to get detailed information</a:t>
            </a:r>
          </a:p>
          <a:p>
            <a:r>
              <a:rPr lang="en-US" dirty="0"/>
              <a:t>curl</a:t>
            </a:r>
          </a:p>
          <a:p>
            <a:pPr lvl="1"/>
            <a:r>
              <a:rPr lang="en-US" dirty="0"/>
              <a:t>http client that can send get &amp; post requests</a:t>
            </a:r>
          </a:p>
          <a:p>
            <a:pPr lvl="1"/>
            <a:r>
              <a:rPr lang="en-US" dirty="0"/>
              <a:t>API server can be addressed with binaries like curl but also client packages for programming languages like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pvxka</a:t>
              </a:r>
              <a:r>
                <a:rPr lang="de-DE" sz="2400" b="1" kern="0" dirty="0">
                  <a:ea typeface="Arial Unicode MS" pitchFamily="34" charset="-128"/>
                  <a:cs typeface="Arial Unicode MS" pitchFamily="34" charset="-128"/>
                </a:rPr>
                <a:t>[01..22]</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Worker</a:t>
            </a: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1" name="Straight Arrow Connector 40"/>
          <p:cNvCxnSpPr>
            <a:stCxn id="31" idx="3"/>
            <a:endCxn id="33" idx="1"/>
          </p:cNvCxnSpPr>
          <p:nvPr/>
        </p:nvCxnSpPr>
        <p:spPr>
          <a:xfrm flipV="1">
            <a:off x="7732603" y="4040506"/>
            <a:ext cx="1000998" cy="1775469"/>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3"/>
          </p:cNvCxnSpPr>
          <p:nvPr/>
        </p:nvCxnSpPr>
        <p:spPr>
          <a:xfrm flipV="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4996815"/>
            <a:ext cx="1524000" cy="6629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32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10179244" y="5650973"/>
            <a:ext cx="1524000" cy="6629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3200" b="1" i="0" u="none" strike="noStrike" kern="0" cap="none" spc="0" normalizeH="0" baseline="0" noProof="0" dirty="0">
                <a:ln>
                  <a:noFill/>
                </a:ln>
                <a:effectLst/>
                <a:uLnTx/>
                <a:uFillTx/>
                <a:ea typeface="Arial Unicode MS" pitchFamily="34" charset="-128"/>
                <a:cs typeface="Arial Unicode MS" pitchFamily="34" charset="-128"/>
              </a:rPr>
              <a:t>@GCP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569</Words>
  <Application>Microsoft Office PowerPoint</Application>
  <PresentationFormat>Custom</PresentationFormat>
  <Paragraphs>121</Paragraphs>
  <Slides>12</Slides>
  <Notes>6</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What are these pods, everyone keeps talking about?</vt:lpstr>
      <vt:lpstr>Architecture overview</vt:lpstr>
      <vt:lpstr>How the orchestrator works</vt:lpstr>
      <vt:lpstr>Core Components - master</vt:lpstr>
      <vt:lpstr>Core Components - worker</vt:lpstr>
      <vt:lpstr>Core Components - clients</vt:lpstr>
      <vt:lpstr>YAML</vt:lpstr>
      <vt:lpstr>Infrastructure for this training</vt:lpstr>
      <vt:lpstr>What YOU will do during this training…</vt:lpstr>
      <vt:lpstr>Demo Info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366</cp:revision>
  <dcterms:created xsi:type="dcterms:W3CDTF">2015-10-14T11:21:43Z</dcterms:created>
  <dcterms:modified xsi:type="dcterms:W3CDTF">2018-03-15T16:44:01Z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