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7" r:id="rId1"/>
  </p:sldMasterIdLst>
  <p:notesMasterIdLst>
    <p:notesMasterId r:id="rId23"/>
  </p:notesMasterIdLst>
  <p:handoutMasterIdLst>
    <p:handoutMasterId r:id="rId24"/>
  </p:handoutMasterIdLst>
  <p:sldIdLst>
    <p:sldId id="433" r:id="rId2"/>
    <p:sldId id="451" r:id="rId3"/>
    <p:sldId id="967" r:id="rId4"/>
    <p:sldId id="976" r:id="rId5"/>
    <p:sldId id="968" r:id="rId6"/>
    <p:sldId id="969" r:id="rId7"/>
    <p:sldId id="970" r:id="rId8"/>
    <p:sldId id="971" r:id="rId9"/>
    <p:sldId id="972" r:id="rId10"/>
    <p:sldId id="973" r:id="rId11"/>
    <p:sldId id="974" r:id="rId12"/>
    <p:sldId id="975" r:id="rId13"/>
    <p:sldId id="944" r:id="rId14"/>
    <p:sldId id="884" r:id="rId15"/>
    <p:sldId id="883" r:id="rId16"/>
    <p:sldId id="964" r:id="rId17"/>
    <p:sldId id="958" r:id="rId18"/>
    <p:sldId id="885" r:id="rId19"/>
    <p:sldId id="966" r:id="rId20"/>
    <p:sldId id="965" r:id="rId21"/>
    <p:sldId id="948" r:id="rId22"/>
  </p:sldIdLst>
  <p:sldSz cx="12195175" cy="6858000"/>
  <p:notesSz cx="20561300" cy="29452888"/>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9278" userDrawn="1">
          <p15:clr>
            <a:srgbClr val="A4A3A4"/>
          </p15:clr>
        </p15:guide>
        <p15:guide id="2" pos="647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EF0F2"/>
    <a:srgbClr val="7F7F7F"/>
    <a:srgbClr val="C3ECFF"/>
    <a:srgbClr val="4FB81C"/>
    <a:srgbClr val="E35500"/>
    <a:srgbClr val="008FD3"/>
    <a:srgbClr val="6699FF"/>
    <a:srgbClr val="4CC5FF"/>
    <a:srgbClr val="FFFFCC"/>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2" autoAdjust="0"/>
    <p:restoredTop sz="89053" autoAdjust="0"/>
  </p:normalViewPr>
  <p:slideViewPr>
    <p:cSldViewPr snapToGrid="0" showGuides="1">
      <p:cViewPr varScale="1">
        <p:scale>
          <a:sx n="114" d="100"/>
          <a:sy n="114" d="100"/>
        </p:scale>
        <p:origin x="130" y="130"/>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31" d="100"/>
          <a:sy n="31" d="100"/>
        </p:scale>
        <p:origin x="3346" y="48"/>
      </p:cViewPr>
      <p:guideLst>
        <p:guide orient="horz" pos="9278"/>
        <p:guide pos="64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5825702" y="27975134"/>
            <a:ext cx="8909897" cy="1472645"/>
          </a:xfrm>
          <a:prstGeom prst="rect">
            <a:avLst/>
          </a:prstGeom>
        </p:spPr>
        <p:txBody>
          <a:bodyPr vert="horz" lIns="273410" tIns="136703" rIns="273410" bIns="136703" rtlCol="0" anchor="b"/>
          <a:lstStyle>
            <a:lvl1pPr algn="r">
              <a:defRPr sz="3600"/>
            </a:lvl1pPr>
          </a:lstStyle>
          <a:p>
            <a:pPr algn="ctr"/>
            <a:fld id="{47855BD9-AF71-426C-9B9B-B0E52B88852E}" type="slidenum">
              <a:rPr lang="de-DE" sz="3000"/>
              <a:pPr algn="ctr"/>
              <a:t>‹#›</a:t>
            </a:fld>
            <a:endParaRPr lang="de-DE" sz="3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98538" y="1974850"/>
            <a:ext cx="18564225" cy="10439400"/>
          </a:xfrm>
          <a:prstGeom prst="rect">
            <a:avLst/>
          </a:prstGeom>
          <a:noFill/>
          <a:ln w="12700">
            <a:solidFill>
              <a:prstClr val="black"/>
            </a:solidFill>
          </a:ln>
        </p:spPr>
        <p:txBody>
          <a:bodyPr vert="horz" lIns="273410" tIns="136703" rIns="273410" bIns="136703" rtlCol="0" anchor="ctr"/>
          <a:lstStyle/>
          <a:p>
            <a:endParaRPr lang="de-DE" dirty="0"/>
          </a:p>
        </p:txBody>
      </p:sp>
      <p:sp>
        <p:nvSpPr>
          <p:cNvPr id="5" name="Notes Placeholder 4"/>
          <p:cNvSpPr>
            <a:spLocks noGrp="1"/>
          </p:cNvSpPr>
          <p:nvPr>
            <p:ph type="body" sz="quarter" idx="3"/>
          </p:nvPr>
        </p:nvSpPr>
        <p:spPr>
          <a:xfrm>
            <a:off x="1645984" y="13271073"/>
            <a:ext cx="17269333" cy="146992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8867063" y="28782023"/>
            <a:ext cx="2827180" cy="661457"/>
          </a:xfrm>
          <a:prstGeom prst="rect">
            <a:avLst/>
          </a:prstGeom>
        </p:spPr>
        <p:txBody>
          <a:bodyPr vert="horz" lIns="273410" tIns="136703" rIns="273410" bIns="136703" rtlCol="0" anchor="b"/>
          <a:lstStyle>
            <a:lvl1pPr algn="ctr">
              <a:defRPr sz="24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382942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see that there is a review in the list.</a:t>
            </a:r>
          </a:p>
        </p:txBody>
      </p:sp>
      <p:sp>
        <p:nvSpPr>
          <p:cNvPr id="4" name="Slide Number Placeholder 3"/>
          <p:cNvSpPr>
            <a:spLocks noGrp="1"/>
          </p:cNvSpPr>
          <p:nvPr>
            <p:ph type="sldNum" sz="quarter" idx="5"/>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84156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a:t>
            </a:r>
            <a:r>
              <a:rPr lang="en-US" dirty="0" err="1"/>
              <a:t>bulletinboard</a:t>
            </a:r>
            <a:r>
              <a:rPr lang="en-US" dirty="0"/>
              <a:t> ads, we can see that </a:t>
            </a:r>
            <a:r>
              <a:rPr lang="en-US" dirty="0" err="1"/>
              <a:t>JoeSample</a:t>
            </a:r>
            <a:r>
              <a:rPr lang="en-US" dirty="0"/>
              <a:t> now has a good rating.</a:t>
            </a:r>
          </a:p>
        </p:txBody>
      </p:sp>
      <p:sp>
        <p:nvSpPr>
          <p:cNvPr id="4" name="Slide Number Placeholder 3"/>
          <p:cNvSpPr>
            <a:spLocks noGrp="1"/>
          </p:cNvSpPr>
          <p:nvPr>
            <p:ph type="sldNum" sz="quarter" idx="5"/>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413226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13</a:t>
            </a:fld>
            <a:endParaRPr lang="de-DE" dirty="0">
              <a:solidFill>
                <a:srgbClr val="000000"/>
              </a:solidFill>
            </a:endParaRPr>
          </a:p>
        </p:txBody>
      </p:sp>
    </p:spTree>
    <p:extLst>
      <p:ext uri="{BB962C8B-B14F-4D97-AF65-F5344CB8AC3E}">
        <p14:creationId xmlns:p14="http://schemas.microsoft.com/office/powerpoint/2010/main" val="42348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14</a:t>
            </a:fld>
            <a:endParaRPr lang="de-DE" dirty="0">
              <a:solidFill>
                <a:srgbClr val="000000"/>
              </a:solidFill>
            </a:endParaRPr>
          </a:p>
        </p:txBody>
      </p:sp>
    </p:spTree>
    <p:extLst>
      <p:ext uri="{BB962C8B-B14F-4D97-AF65-F5344CB8AC3E}">
        <p14:creationId xmlns:p14="http://schemas.microsoft.com/office/powerpoint/2010/main" val="2427662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15</a:t>
            </a:fld>
            <a:endParaRPr lang="de-DE" dirty="0">
              <a:solidFill>
                <a:srgbClr val="000000"/>
              </a:solidFill>
            </a:endParaRPr>
          </a:p>
        </p:txBody>
      </p:sp>
    </p:spTree>
    <p:extLst>
      <p:ext uri="{BB962C8B-B14F-4D97-AF65-F5344CB8AC3E}">
        <p14:creationId xmlns:p14="http://schemas.microsoft.com/office/powerpoint/2010/main" val="1126172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16</a:t>
            </a:fld>
            <a:endParaRPr lang="de-DE" dirty="0">
              <a:solidFill>
                <a:srgbClr val="000000"/>
              </a:solidFill>
            </a:endParaRPr>
          </a:p>
        </p:txBody>
      </p:sp>
    </p:spTree>
    <p:extLst>
      <p:ext uri="{BB962C8B-B14F-4D97-AF65-F5344CB8AC3E}">
        <p14:creationId xmlns:p14="http://schemas.microsoft.com/office/powerpoint/2010/main" val="3526597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17</a:t>
            </a:fld>
            <a:endParaRPr lang="de-DE" dirty="0">
              <a:solidFill>
                <a:srgbClr val="000000"/>
              </a:solidFill>
            </a:endParaRPr>
          </a:p>
        </p:txBody>
      </p:sp>
    </p:spTree>
    <p:extLst>
      <p:ext uri="{BB962C8B-B14F-4D97-AF65-F5344CB8AC3E}">
        <p14:creationId xmlns:p14="http://schemas.microsoft.com/office/powerpoint/2010/main" val="4238741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18</a:t>
            </a:fld>
            <a:endParaRPr lang="de-DE" dirty="0">
              <a:solidFill>
                <a:srgbClr val="000000"/>
              </a:solidFill>
            </a:endParaRPr>
          </a:p>
        </p:txBody>
      </p:sp>
    </p:spTree>
    <p:extLst>
      <p:ext uri="{BB962C8B-B14F-4D97-AF65-F5344CB8AC3E}">
        <p14:creationId xmlns:p14="http://schemas.microsoft.com/office/powerpoint/2010/main" val="185962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21</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702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defTabSz="3255485">
              <a:defRPr/>
            </a:pPr>
            <a:fld id="{7D8C2C35-2B8A-446E-BEC0-FD36716C29AC}" type="slidenum">
              <a:rPr lang="de-DE">
                <a:solidFill>
                  <a:srgbClr val="000000"/>
                </a:solidFill>
              </a:rPr>
              <a:pPr defTabSz="3255485">
                <a:defRPr/>
              </a:pPr>
              <a:t>2</a:t>
            </a:fld>
            <a:endParaRPr lang="de-DE" dirty="0">
              <a:solidFill>
                <a:srgbClr val="000000"/>
              </a:solidFill>
            </a:endParaRPr>
          </a:p>
        </p:txBody>
      </p:sp>
      <p:sp>
        <p:nvSpPr>
          <p:cNvPr id="9" name="Slide Image Placeholder 8"/>
          <p:cNvSpPr>
            <a:spLocks noGrp="1" noRot="1" noChangeAspect="1"/>
          </p:cNvSpPr>
          <p:nvPr>
            <p:ph type="sldImg"/>
          </p:nvPr>
        </p:nvSpPr>
        <p:spPr>
          <a:xfrm>
            <a:off x="998538" y="1974850"/>
            <a:ext cx="18564225" cy="10439400"/>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slides show a happy path through the application.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96912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empty board – there currently are no advertisements. Let us create one.</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29293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 Sample wants to sell an old basketball for 2€. He does not remember when he bought the ball.</a:t>
            </a:r>
          </a:p>
          <a:p>
            <a:endParaRPr lang="en-US" dirty="0"/>
          </a:p>
          <a:p>
            <a:r>
              <a:rPr lang="en-US" dirty="0"/>
              <a:t>- There is a “Fill in Sample”-Button (this has nothing to do with </a:t>
            </a:r>
            <a:r>
              <a:rPr lang="en-US" dirty="0" err="1"/>
              <a:t>JoeSample</a:t>
            </a:r>
            <a:r>
              <a:rPr lang="en-US" dirty="0"/>
              <a:t> ;-) ) it just fills in the form with a pre defined ad.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3304384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our new ad along with two others. (Created to see how multiple ads look like)</a:t>
            </a:r>
          </a:p>
          <a:p>
            <a:br>
              <a:rPr lang="en-US" dirty="0"/>
            </a:br>
            <a:r>
              <a:rPr lang="en-US" dirty="0"/>
              <a:t>Notice that every user is “red”, which means he has bad reviews or no reviews at all.</a:t>
            </a:r>
          </a:p>
        </p:txBody>
      </p:sp>
      <p:sp>
        <p:nvSpPr>
          <p:cNvPr id="4" name="Slide Number Placeholder 3"/>
          <p:cNvSpPr>
            <a:spLocks noGrp="1"/>
          </p:cNvSpPr>
          <p:nvPr>
            <p:ph type="sldNum" sz="quarter" idx="5"/>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268729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details view of our ad.</a:t>
            </a:r>
          </a:p>
          <a:p>
            <a:endParaRPr lang="en-US" dirty="0"/>
          </a:p>
          <a:p>
            <a:r>
              <a:rPr lang="en-US" dirty="0"/>
              <a:t>By clicking on the contact, we can navigate to the reviews service. The UI will look rather similar, a normal user maybe wont notice.</a:t>
            </a:r>
          </a:p>
        </p:txBody>
      </p:sp>
      <p:sp>
        <p:nvSpPr>
          <p:cNvPr id="4" name="Slide Number Placeholder 3"/>
          <p:cNvSpPr>
            <a:spLocks noGrp="1"/>
          </p:cNvSpPr>
          <p:nvPr>
            <p:ph type="sldNum" sz="quarter" idx="5"/>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460792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UI of the reviews service now. There are no reviews up until now, so lets create 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45540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there is a “Fill in Sample”-Button</a:t>
            </a:r>
          </a:p>
        </p:txBody>
      </p:sp>
      <p:sp>
        <p:nvSpPr>
          <p:cNvPr id="4" name="Slide Number Placeholder 3"/>
          <p:cNvSpPr>
            <a:spLocks noGrp="1"/>
          </p:cNvSpPr>
          <p:nvPr>
            <p:ph type="sldNum" sz="quarter" idx="5"/>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12266909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1188800"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grpSp>
        <p:nvGrpSpPr>
          <p:cNvPr id="2" name="Hero Motion Band" descr="Three rectangles on the roght side of the image&#10;1. SAP Gold 60%&#10;2. SAP Gold 30%&#10;3. SAP Gold" title="Hero Motion Band"/>
          <p:cNvGrpSpPr/>
          <p:nvPr userDrawn="1"/>
        </p:nvGrpSpPr>
        <p:grpSpPr>
          <a:xfrm>
            <a:off x="9171173" y="0"/>
            <a:ext cx="3024002" cy="3430006"/>
            <a:chOff x="9171173" y="0"/>
            <a:chExt cx="3024002" cy="3430006"/>
          </a:xfrm>
        </p:grpSpPr>
        <p:sp>
          <p:nvSpPr>
            <p:cNvPr id="17" name="Rectangle SAP Gold"/>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75338733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69383791"/>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256086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98781652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216708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80912337"/>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880844025"/>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and 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394334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133">
          <p15:clr>
            <a:srgbClr val="FBAE40"/>
          </p15:clr>
        </p15:guide>
        <p15:guide id="5" orient="horz" pos="3204">
          <p15:clr>
            <a:srgbClr val="FBAE40"/>
          </p15:clr>
        </p15:guide>
        <p15:guide id="6" pos="7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2892929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252000"/>
            <a:ext cx="6097587"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625355588"/>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with motion band"/>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183882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black">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3" name="Title 2"/>
          <p:cNvSpPr>
            <a:spLocks noGrp="1"/>
          </p:cNvSpPr>
          <p:nvPr>
            <p:ph type="title" hasCustomPrompt="1"/>
          </p:nvPr>
        </p:nvSpPr>
        <p:spPr>
          <a:xfrm>
            <a:off x="288000" y="4024430"/>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
        <p:nvSpPr>
          <p:cNvPr id="5" name="Title image (illustration scene art)"/>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a:t>
            </a:r>
          </a:p>
        </p:txBody>
      </p:sp>
    </p:spTree>
    <p:extLst>
      <p:ext uri="{BB962C8B-B14F-4D97-AF65-F5344CB8AC3E}">
        <p14:creationId xmlns:p14="http://schemas.microsoft.com/office/powerpoint/2010/main" val="2979826942"/>
      </p:ext>
    </p:extLst>
  </p:cSld>
  <p:clrMapOvr>
    <a:masterClrMapping/>
  </p:clrMapOvr>
  <p:extLst>
    <p:ext uri="{DCECCB84-F9BA-43D5-87BE-67443E8EF086}">
      <p15:sldGuideLst xmlns:p15="http://schemas.microsoft.com/office/powerpoint/2012/main">
        <p15:guide id="1" orient="horz" pos="2160">
          <p15:clr>
            <a:srgbClr val="FBAE40"/>
          </p15:clr>
        </p15:guide>
        <p15:guide id="2" pos="181">
          <p15:clr>
            <a:srgbClr val="FBAE40"/>
          </p15:clr>
        </p15:guide>
        <p15:guide id="3" orient="horz" pos="4145">
          <p15:clr>
            <a:srgbClr val="FBAE40"/>
          </p15:clr>
        </p15:guide>
        <p15:guide id="4" orient="horz" pos="2534">
          <p15:clr>
            <a:srgbClr val="FBAE40"/>
          </p15:clr>
        </p15:guide>
        <p15:guide id="5" orient="horz" pos="3164">
          <p15:clr>
            <a:srgbClr val="FBAE40"/>
          </p15:clr>
        </p15:guide>
        <p15:guide id="6" orient="horz" pos="3233">
          <p15:clr>
            <a:srgbClr val="FBAE40"/>
          </p15:clr>
        </p15:guide>
        <p15:guide id="7" orient="horz" pos="3505">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3"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4"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6"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3410976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876780"/>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67917564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40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193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2892637426"/>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https://www.sap.com/copyright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136732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2018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https://www.sap.com/corporate/de/legal/copyright.html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3629075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57913423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pic>
        <p:nvPicPr>
          <p:cNvPr id="10" name="SAP Logo" descr="SAP Logo" title="SAP Logo"/>
          <p:cNvPicPr>
            <a:picLocks noChangeAspect="1"/>
          </p:cNvPicPr>
          <p:nvPr userDrawn="1"/>
        </p:nvPicPr>
        <p:blipFill>
          <a:blip r:embed="rId2"/>
          <a:stretch>
            <a:fillRect/>
          </a:stretch>
        </p:blipFill>
        <p:spPr>
          <a:xfrm>
            <a:off x="6919535"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4" name="Title 3"/>
          <p:cNvSpPr>
            <a:spLocks noGrp="1"/>
          </p:cNvSpPr>
          <p:nvPr>
            <p:ph type="title" hasCustomPrompt="1"/>
          </p:nvPr>
        </p:nvSpPr>
        <p:spPr>
          <a:xfrm>
            <a:off x="288000" y="2706317"/>
            <a:ext cx="8596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grpSp>
        <p:nvGrpSpPr>
          <p:cNvPr id="2" name="Hero Motion Band"/>
          <p:cNvGrpSpPr/>
          <p:nvPr userDrawn="1"/>
        </p:nvGrpSpPr>
        <p:grpSpPr>
          <a:xfrm>
            <a:off x="9171173" y="0"/>
            <a:ext cx="3024002" cy="6858000"/>
            <a:chOff x="9171173" y="0"/>
            <a:chExt cx="3024002" cy="6855990"/>
          </a:xfrm>
        </p:grpSpPr>
        <p:sp>
          <p:nvSpPr>
            <p:cNvPr id="17" name="Rectangle SAP Gold"/>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30%"/>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SAP Gold 60%"/>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05998430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5597">
          <p15:clr>
            <a:srgbClr val="FBAE40"/>
          </p15:clr>
        </p15:guide>
        <p15:guide id="7" orient="horz" pos="41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2018</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2026212337"/>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2378033243"/>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948109064"/>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322431461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5454851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35308214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2018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SAP Gold"/>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SAP Gold 30%"/>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SAP Gold 60%"/>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1181597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772" r:id="rId29"/>
    <p:sldLayoutId id="2147483773" r:id="rId30"/>
    <p:sldLayoutId id="2147483775" r:id="rId31"/>
    <p:sldLayoutId id="2147483741" r:id="rId32"/>
    <p:sldLayoutId id="2147483765" r:id="rId33"/>
    <p:sldLayoutId id="2147483767" r:id="rId34"/>
    <p:sldLayoutId id="2147483743" r:id="rId35"/>
    <p:sldLayoutId id="2147483774" r:id="rId36"/>
    <p:sldLayoutId id="2147483745" r:id="rId37"/>
    <p:sldLayoutId id="2147483760" r:id="rId38"/>
    <p:sldLayoutId id="2147483768" r:id="rId39"/>
    <p:sldLayoutId id="2147483769" r:id="rId40"/>
    <p:sldLayoutId id="2147483770" r:id="rId41"/>
    <p:sldLayoutId id="2147483744" r:id="rId42"/>
    <p:sldLayoutId id="2147483757" r:id="rId43"/>
    <p:sldLayoutId id="2147483748" r:id="rId44"/>
    <p:sldLayoutId id="2147483762" r:id="rId45"/>
    <p:sldLayoutId id="2147483771" r:id="rId46"/>
    <p:sldLayoutId id="2147483763" r:id="rId47"/>
    <p:sldLayoutId id="2147483751" r:id="rId48"/>
    <p:sldLayoutId id="2147483754" r:id="rId49"/>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16.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6.png"/><Relationship Id="rId4" Type="http://schemas.openxmlformats.org/officeDocument/2006/relationships/image" Target="../media/image18.pn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llustration" descr="Example of an illustration" title="Illustration for title slide">
            <a:extLst>
              <a:ext uri="{FF2B5EF4-FFF2-40B4-BE49-F238E27FC236}">
                <a16:creationId xmlns:a16="http://schemas.microsoft.com/office/drawing/2014/main" id="{EF3FBE13-7C81-4557-915B-67B6BA5F72E8}"/>
              </a:ext>
            </a:extLst>
          </p:cNvPr>
          <p:cNvPicPr>
            <a:picLocks noGrp="1" noChangeAspect="1"/>
          </p:cNvPicPr>
          <p:nvPr>
            <p:ph type="pic" sz="quarter" idx="12"/>
          </p:nvPr>
        </p:nvPicPr>
        <p:blipFill>
          <a:blip r:embed="rId3"/>
          <a:srcRect t="3112" b="3112"/>
          <a:stretch>
            <a:fillRect/>
          </a:stretch>
        </p:blipFill>
        <p:spPr bwMode="gray"/>
      </p:pic>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A76D8F4-A991-4000-8F7A-5C5E36F9F8C4}"/>
              </a:ext>
            </a:extLst>
          </p:cNvPr>
          <p:cNvPicPr>
            <a:picLocks noChangeAspect="1"/>
          </p:cNvPicPr>
          <p:nvPr/>
        </p:nvPicPr>
        <p:blipFill>
          <a:blip r:embed="rId5"/>
          <a:stretch>
            <a:fillRect/>
          </a:stretch>
        </p:blipFill>
        <p:spPr>
          <a:xfrm>
            <a:off x="9541973" y="5462954"/>
            <a:ext cx="1549644" cy="1549644"/>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3EFCA88-07B1-4671-8FCD-9C07D42F400F}"/>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364517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B53CD8B-8BA1-4628-9907-5167E8D70BDC}"/>
              </a:ext>
            </a:extLst>
          </p:cNvPr>
          <p:cNvPicPr>
            <a:picLocks noGrp="1" noChangeAspect="1"/>
          </p:cNvPicPr>
          <p:nvPr>
            <p:ph type="pic" sz="quarter" idx="10"/>
          </p:nvPr>
        </p:nvPicPr>
        <p:blipFill>
          <a:blip r:embed="rId3"/>
          <a:srcRect l="2691" r="2691"/>
          <a:stretch>
            <a:fillRect/>
          </a:stretch>
        </p:blipFill>
        <p:spPr/>
      </p:pic>
    </p:spTree>
    <p:extLst>
      <p:ext uri="{BB962C8B-B14F-4D97-AF65-F5344CB8AC3E}">
        <p14:creationId xmlns:p14="http://schemas.microsoft.com/office/powerpoint/2010/main" val="422900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08CA5FD-1EF4-44A7-82B8-CE2429A5DFDE}"/>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6798767C-AD17-4043-915F-4CB8521BCCCB}"/>
              </a:ext>
            </a:extLst>
          </p:cNvPr>
          <p:cNvSpPr>
            <a:spLocks noGrp="1"/>
          </p:cNvSpPr>
          <p:nvPr>
            <p:ph type="title"/>
          </p:nvPr>
        </p:nvSpPr>
        <p:spPr/>
        <p:txBody>
          <a:bodyPr/>
          <a:lstStyle/>
          <a:p>
            <a:r>
              <a:rPr lang="en-US" dirty="0"/>
              <a:t>How does the used architecture looks like?</a:t>
            </a:r>
          </a:p>
        </p:txBody>
      </p:sp>
    </p:spTree>
    <p:extLst>
      <p:ext uri="{BB962C8B-B14F-4D97-AF65-F5344CB8AC3E}">
        <p14:creationId xmlns:p14="http://schemas.microsoft.com/office/powerpoint/2010/main" val="164927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sp>
        <p:nvSpPr>
          <p:cNvPr id="28" name="Rounded Rectangle 5">
            <a:extLst>
              <a:ext uri="{FF2B5EF4-FFF2-40B4-BE49-F238E27FC236}">
                <a16:creationId xmlns:a16="http://schemas.microsoft.com/office/drawing/2014/main" id="{8796A2AD-A208-4D3B-8DD0-F32C60B49E7F}"/>
              </a:ext>
            </a:extLst>
          </p:cNvPr>
          <p:cNvSpPr/>
          <p:nvPr/>
        </p:nvSpPr>
        <p:spPr bwMode="gray">
          <a:xfrm>
            <a:off x="410594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9" name="Title 23">
            <a:extLst>
              <a:ext uri="{FF2B5EF4-FFF2-40B4-BE49-F238E27FC236}">
                <a16:creationId xmlns:a16="http://schemas.microsoft.com/office/drawing/2014/main" id="{DAFF5C33-2A3D-47D9-BBD4-07A5EDFF3FBD}"/>
              </a:ext>
            </a:extLst>
          </p:cNvPr>
          <p:cNvSpPr txBox="1">
            <a:spLocks/>
          </p:cNvSpPr>
          <p:nvPr/>
        </p:nvSpPr>
        <p:spPr bwMode="gray">
          <a:xfrm>
            <a:off x="504001" y="504000"/>
            <a:ext cx="11186476" cy="369332"/>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endParaRPr lang="en-US" dirty="0"/>
          </a:p>
        </p:txBody>
      </p:sp>
      <p:pic>
        <p:nvPicPr>
          <p:cNvPr id="30" name="Picture 29">
            <a:extLst>
              <a:ext uri="{FF2B5EF4-FFF2-40B4-BE49-F238E27FC236}">
                <a16:creationId xmlns:a16="http://schemas.microsoft.com/office/drawing/2014/main" id="{7E0CB0B9-53D5-43F7-815C-A17307D4A6CA}"/>
              </a:ext>
            </a:extLst>
          </p:cNvPr>
          <p:cNvPicPr>
            <a:picLocks noChangeAspect="1"/>
          </p:cNvPicPr>
          <p:nvPr/>
        </p:nvPicPr>
        <p:blipFill>
          <a:blip r:embed="rId3"/>
          <a:srcRect/>
          <a:stretch/>
        </p:blipFill>
        <p:spPr>
          <a:xfrm>
            <a:off x="128939" y="1875016"/>
            <a:ext cx="2810238" cy="1440246"/>
          </a:xfrm>
          <a:prstGeom prst="rect">
            <a:avLst/>
          </a:prstGeom>
        </p:spPr>
      </p:pic>
      <p:pic>
        <p:nvPicPr>
          <p:cNvPr id="37" name="Picture 36">
            <a:extLst>
              <a:ext uri="{FF2B5EF4-FFF2-40B4-BE49-F238E27FC236}">
                <a16:creationId xmlns:a16="http://schemas.microsoft.com/office/drawing/2014/main" id="{E72E5FCF-0480-4C54-8AE3-B224D2256347}"/>
              </a:ext>
            </a:extLst>
          </p:cNvPr>
          <p:cNvPicPr>
            <a:picLocks noChangeAspect="1"/>
          </p:cNvPicPr>
          <p:nvPr/>
        </p:nvPicPr>
        <p:blipFill>
          <a:blip r:embed="rId4"/>
          <a:stretch>
            <a:fillRect/>
          </a:stretch>
        </p:blipFill>
        <p:spPr>
          <a:xfrm>
            <a:off x="11313100" y="1341926"/>
            <a:ext cx="501015" cy="487680"/>
          </a:xfrm>
          <a:prstGeom prst="rect">
            <a:avLst/>
          </a:prstGeom>
        </p:spPr>
      </p:pic>
      <p:sp>
        <p:nvSpPr>
          <p:cNvPr id="77" name="Rectangle 76">
            <a:extLst>
              <a:ext uri="{FF2B5EF4-FFF2-40B4-BE49-F238E27FC236}">
                <a16:creationId xmlns:a16="http://schemas.microsoft.com/office/drawing/2014/main" id="{C2161FCE-2938-4971-9E19-97B738CB75F5}"/>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86" name="Rectangle 85">
            <a:extLst>
              <a:ext uri="{FF2B5EF4-FFF2-40B4-BE49-F238E27FC236}">
                <a16:creationId xmlns:a16="http://schemas.microsoft.com/office/drawing/2014/main" id="{F36FC9AF-66F5-4A47-839E-6A36A0123620}"/>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0" name="Cylinder 89">
            <a:extLst>
              <a:ext uri="{FF2B5EF4-FFF2-40B4-BE49-F238E27FC236}">
                <a16:creationId xmlns:a16="http://schemas.microsoft.com/office/drawing/2014/main" id="{1C6057B2-D342-4F0C-97F9-D94033849A68}"/>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92" name="Straight Connector 91">
            <a:extLst>
              <a:ext uri="{FF2B5EF4-FFF2-40B4-BE49-F238E27FC236}">
                <a16:creationId xmlns:a16="http://schemas.microsoft.com/office/drawing/2014/main" id="{9CE62C4B-BC58-4201-9604-B90150223A47}"/>
              </a:ext>
            </a:extLst>
          </p:cNvPr>
          <p:cNvCxnSpPr>
            <a:cxnSpLocks/>
            <a:endCxn id="90" idx="1"/>
          </p:cNvCxnSpPr>
          <p:nvPr/>
        </p:nvCxnSpPr>
        <p:spPr>
          <a:xfrm>
            <a:off x="6492240" y="3291840"/>
            <a:ext cx="5882" cy="157738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8" name="Cylinder 97">
            <a:extLst>
              <a:ext uri="{FF2B5EF4-FFF2-40B4-BE49-F238E27FC236}">
                <a16:creationId xmlns:a16="http://schemas.microsoft.com/office/drawing/2014/main" id="{8AD0ED4E-1DA9-42B8-AA41-67A6EEC93590}"/>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cxnSp>
        <p:nvCxnSpPr>
          <p:cNvPr id="100" name="Straight Connector 99">
            <a:extLst>
              <a:ext uri="{FF2B5EF4-FFF2-40B4-BE49-F238E27FC236}">
                <a16:creationId xmlns:a16="http://schemas.microsoft.com/office/drawing/2014/main" id="{A9B88E16-1C5C-4E0B-BB56-08CEA27FAA26}"/>
              </a:ext>
            </a:extLst>
          </p:cNvPr>
          <p:cNvCxnSpPr>
            <a:cxnSpLocks/>
            <a:stCxn id="77" idx="2"/>
            <a:endCxn id="98" idx="1"/>
          </p:cNvCxnSpPr>
          <p:nvPr/>
        </p:nvCxnSpPr>
        <p:spPr>
          <a:xfrm flipH="1">
            <a:off x="10137319" y="3314172"/>
            <a:ext cx="4570" cy="155505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38700FC-1DFC-4199-8813-C11B4C255161}"/>
              </a:ext>
            </a:extLst>
          </p:cNvPr>
          <p:cNvCxnSpPr>
            <a:cxnSpLocks/>
            <a:endCxn id="77" idx="0"/>
          </p:cNvCxnSpPr>
          <p:nvPr/>
        </p:nvCxnSpPr>
        <p:spPr>
          <a:xfrm>
            <a:off x="10137319" y="1055539"/>
            <a:ext cx="4570" cy="1536727"/>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88982A7-3D52-4606-93A4-47B67043C4AC}"/>
              </a:ext>
            </a:extLst>
          </p:cNvPr>
          <p:cNvCxnSpPr>
            <a:cxnSpLocks/>
            <a:endCxn id="86" idx="0"/>
          </p:cNvCxnSpPr>
          <p:nvPr/>
        </p:nvCxnSpPr>
        <p:spPr>
          <a:xfrm>
            <a:off x="6503215" y="2055495"/>
            <a:ext cx="0" cy="48821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10595702-1F47-4A1C-B645-0EB41F8615CB}"/>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143" name="Straight Connector 142">
            <a:extLst>
              <a:ext uri="{FF2B5EF4-FFF2-40B4-BE49-F238E27FC236}">
                <a16:creationId xmlns:a16="http://schemas.microsoft.com/office/drawing/2014/main" id="{8D5F5E78-F6F3-454B-9BE2-3C459FDD3683}"/>
              </a:ext>
            </a:extLst>
          </p:cNvPr>
          <p:cNvCxnSpPr>
            <a:cxnSpLocks/>
          </p:cNvCxnSpPr>
          <p:nvPr/>
        </p:nvCxnSpPr>
        <p:spPr>
          <a:xfrm flipH="1">
            <a:off x="3939007"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B8BBCB4-FEE4-4251-B5E3-FE71DB6DB62A}"/>
              </a:ext>
            </a:extLst>
          </p:cNvPr>
          <p:cNvCxnSpPr>
            <a:cxnSpLocks/>
          </p:cNvCxnSpPr>
          <p:nvPr/>
        </p:nvCxnSpPr>
        <p:spPr>
          <a:xfrm flipH="1">
            <a:off x="3925461"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E888164-062F-4216-90BF-FDEA01B3264E}"/>
              </a:ext>
            </a:extLst>
          </p:cNvPr>
          <p:cNvCxnSpPr>
            <a:cxnSpLocks/>
            <a:endCxn id="30" idx="3"/>
          </p:cNvCxnSpPr>
          <p:nvPr/>
        </p:nvCxnSpPr>
        <p:spPr>
          <a:xfrm rot="10800000" flipV="1">
            <a:off x="2939178" y="2075111"/>
            <a:ext cx="3553063" cy="520028"/>
          </a:xfrm>
          <a:prstGeom prst="bentConnector3">
            <a:avLst>
              <a:gd name="adj1" fmla="val 50000"/>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CE44F878-929A-4763-A672-4C5BF48F9591}"/>
              </a:ext>
            </a:extLst>
          </p:cNvPr>
          <p:cNvPicPr>
            <a:picLocks noChangeAspect="1"/>
          </p:cNvPicPr>
          <p:nvPr/>
        </p:nvPicPr>
        <p:blipFill>
          <a:blip r:embed="rId5"/>
          <a:srcRect/>
          <a:stretch/>
        </p:blipFill>
        <p:spPr>
          <a:xfrm>
            <a:off x="128939" y="3314172"/>
            <a:ext cx="2810236" cy="1440246"/>
          </a:xfrm>
          <a:prstGeom prst="rect">
            <a:avLst/>
          </a:prstGeom>
        </p:spPr>
      </p:pic>
    </p:spTree>
    <p:extLst>
      <p:ext uri="{BB962C8B-B14F-4D97-AF65-F5344CB8AC3E}">
        <p14:creationId xmlns:p14="http://schemas.microsoft.com/office/powerpoint/2010/main" val="175292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1</a:t>
            </a:r>
            <a:br>
              <a:rPr lang="en-US" dirty="0"/>
            </a:br>
            <a:r>
              <a:rPr lang="en-US" sz="2000" dirty="0"/>
              <a:t>DB gets multiple instances (if needed)</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3327D118-382C-49D5-9C90-A4230A61B785}"/>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9047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677108"/>
          </a:xfrm>
        </p:spPr>
        <p:txBody>
          <a:bodyPr/>
          <a:lstStyle/>
          <a:p>
            <a:r>
              <a:rPr lang="en-US" dirty="0"/>
              <a:t>General considerations: Scaling - Option 2</a:t>
            </a:r>
            <a:br>
              <a:rPr lang="en-US" dirty="0"/>
            </a:br>
            <a:r>
              <a:rPr lang="en-US" sz="2000" dirty="0"/>
              <a:t>Both – app and DB get multiple instances (if needed)</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27" name="Picture 26">
            <a:extLst>
              <a:ext uri="{FF2B5EF4-FFF2-40B4-BE49-F238E27FC236}">
                <a16:creationId xmlns:a16="http://schemas.microsoft.com/office/drawing/2014/main" id="{0595DA68-0B34-4DDA-B207-FFE463B5D500}"/>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2176491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677108"/>
          </a:xfrm>
        </p:spPr>
        <p:txBody>
          <a:bodyPr/>
          <a:lstStyle/>
          <a:p>
            <a:r>
              <a:rPr lang="en-US" dirty="0"/>
              <a:t>General considerations: Scaling - Option 3</a:t>
            </a:r>
            <a:br>
              <a:rPr lang="en-US" dirty="0"/>
            </a:br>
            <a:r>
              <a:rPr lang="en-US" sz="2000" dirty="0"/>
              <a:t>App gets multiple instances (if needed)</a:t>
            </a:r>
          </a:p>
        </p:txBody>
      </p:sp>
      <p:sp>
        <p:nvSpPr>
          <p:cNvPr id="22" name="Rounded Rectangle 5">
            <a:extLst>
              <a:ext uri="{FF2B5EF4-FFF2-40B4-BE49-F238E27FC236}">
                <a16:creationId xmlns:a16="http://schemas.microsoft.com/office/drawing/2014/main" id="{E7F13FDE-0453-474A-B2E3-843ECAE701AD}"/>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8" name="Cylinder 27">
            <a:extLst>
              <a:ext uri="{FF2B5EF4-FFF2-40B4-BE49-F238E27FC236}">
                <a16:creationId xmlns:a16="http://schemas.microsoft.com/office/drawing/2014/main" id="{F08DB5FD-4C4B-4266-B4DF-3361C73159D6}"/>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Cylinder 28">
            <a:extLst>
              <a:ext uri="{FF2B5EF4-FFF2-40B4-BE49-F238E27FC236}">
                <a16:creationId xmlns:a16="http://schemas.microsoft.com/office/drawing/2014/main" id="{F13E01AD-8F01-408C-8315-7C29A7C1AA3C}"/>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0" name="Rectangle 29">
            <a:extLst>
              <a:ext uri="{FF2B5EF4-FFF2-40B4-BE49-F238E27FC236}">
                <a16:creationId xmlns:a16="http://schemas.microsoft.com/office/drawing/2014/main" id="{9E42D020-98CC-41F9-9CCD-125F7F42EAF1}"/>
              </a:ext>
            </a:extLst>
          </p:cNvPr>
          <p:cNvSpPr/>
          <p:nvPr/>
        </p:nvSpPr>
        <p:spPr bwMode="gray">
          <a:xfrm>
            <a:off x="9496221" y="2238752"/>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de-DE" sz="1400" kern="0" dirty="0">
              <a:solidFill>
                <a:srgbClr val="000000"/>
              </a:solidFill>
              <a:latin typeface="Arial"/>
              <a:ea typeface="Arial Unicode MS" pitchFamily="34" charset="-128"/>
              <a:cs typeface="Arial Unicode MS" pitchFamily="34" charset="-128"/>
            </a:endParaRPr>
          </a:p>
        </p:txBody>
      </p:sp>
      <p:sp>
        <p:nvSpPr>
          <p:cNvPr id="37" name="Rectangle 36">
            <a:extLst>
              <a:ext uri="{FF2B5EF4-FFF2-40B4-BE49-F238E27FC236}">
                <a16:creationId xmlns:a16="http://schemas.microsoft.com/office/drawing/2014/main" id="{BA1BEFA3-0671-4D27-A4F4-BB113D7AC072}"/>
              </a:ext>
            </a:extLst>
          </p:cNvPr>
          <p:cNvSpPr/>
          <p:nvPr/>
        </p:nvSpPr>
        <p:spPr bwMode="gray">
          <a:xfrm>
            <a:off x="5684157" y="2429683"/>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lang="de-DE" sz="1400" kern="0" dirty="0">
              <a:solidFill>
                <a:srgbClr val="000000"/>
              </a:solidFill>
              <a:latin typeface="Arial"/>
              <a:ea typeface="Arial Unicode MS" pitchFamily="34" charset="-128"/>
              <a:cs typeface="Arial Unicode MS" pitchFamily="34" charset="-128"/>
            </a:endParaRPr>
          </a:p>
        </p:txBody>
      </p:sp>
      <p:sp>
        <p:nvSpPr>
          <p:cNvPr id="38" name="Rectangle 37">
            <a:extLst>
              <a:ext uri="{FF2B5EF4-FFF2-40B4-BE49-F238E27FC236}">
                <a16:creationId xmlns:a16="http://schemas.microsoft.com/office/drawing/2014/main" id="{A0407EF0-DCF8-4B84-892C-B4D345B14836}"/>
              </a:ext>
            </a:extLst>
          </p:cNvPr>
          <p:cNvSpPr/>
          <p:nvPr/>
        </p:nvSpPr>
        <p:spPr bwMode="gray">
          <a:xfrm>
            <a:off x="9323353" y="2433690"/>
            <a:ext cx="1627931" cy="99602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cxnSp>
        <p:nvCxnSpPr>
          <p:cNvPr id="39" name="Straight Connector 38">
            <a:extLst>
              <a:ext uri="{FF2B5EF4-FFF2-40B4-BE49-F238E27FC236}">
                <a16:creationId xmlns:a16="http://schemas.microsoft.com/office/drawing/2014/main" id="{95BBB28E-0A82-4979-B874-136163A7105A}"/>
              </a:ext>
            </a:extLst>
          </p:cNvPr>
          <p:cNvCxnSpPr/>
          <p:nvPr/>
        </p:nvCxnSpPr>
        <p:spPr>
          <a:xfrm flipH="1">
            <a:off x="6498122" y="3425710"/>
            <a:ext cx="1" cy="1443519"/>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2560F-EE1B-439F-A45E-908E710E0FDC}"/>
              </a:ext>
            </a:extLst>
          </p:cNvPr>
          <p:cNvCxnSpPr>
            <a:cxnSpLocks/>
          </p:cNvCxnSpPr>
          <p:nvPr/>
        </p:nvCxnSpPr>
        <p:spPr>
          <a:xfrm>
            <a:off x="10137319" y="3429717"/>
            <a:ext cx="0" cy="1439512"/>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90CFFDB-11AC-435F-8005-30C609C79701}"/>
              </a:ext>
            </a:extLst>
          </p:cNvPr>
          <p:cNvSpPr txBox="1"/>
          <p:nvPr/>
        </p:nvSpPr>
        <p:spPr>
          <a:xfrm>
            <a:off x="7592675" y="2816808"/>
            <a:ext cx="1730678" cy="255454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6600" kern="0" dirty="0">
                <a:solidFill>
                  <a:srgbClr val="00B050"/>
                </a:solidFill>
                <a:latin typeface="Wingdings" panose="05000000000000000000" pitchFamily="2" charset="2"/>
                <a:ea typeface="Arial Unicode MS" pitchFamily="34" charset="-128"/>
                <a:cs typeface="Arial Unicode MS" pitchFamily="34" charset="-128"/>
              </a:rPr>
              <a:t>ü</a:t>
            </a:r>
          </a:p>
        </p:txBody>
      </p:sp>
      <p:pic>
        <p:nvPicPr>
          <p:cNvPr id="42" name="Picture 41">
            <a:extLst>
              <a:ext uri="{FF2B5EF4-FFF2-40B4-BE49-F238E27FC236}">
                <a16:creationId xmlns:a16="http://schemas.microsoft.com/office/drawing/2014/main" id="{C392DA9F-FA75-42A8-A0AE-5A77463A350A}"/>
              </a:ext>
            </a:extLst>
          </p:cNvPr>
          <p:cNvPicPr>
            <a:picLocks noChangeAspect="1"/>
          </p:cNvPicPr>
          <p:nvPr/>
        </p:nvPicPr>
        <p:blipFill>
          <a:blip r:embed="rId3"/>
          <a:stretch>
            <a:fillRect/>
          </a:stretch>
        </p:blipFill>
        <p:spPr>
          <a:xfrm>
            <a:off x="11313100" y="1248124"/>
            <a:ext cx="501015" cy="487680"/>
          </a:xfrm>
          <a:prstGeom prst="rect">
            <a:avLst/>
          </a:prstGeom>
        </p:spPr>
      </p:pic>
    </p:spTree>
    <p:extLst>
      <p:ext uri="{BB962C8B-B14F-4D97-AF65-F5344CB8AC3E}">
        <p14:creationId xmlns:p14="http://schemas.microsoft.com/office/powerpoint/2010/main" val="345548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chemeClr val="tx2">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a:t>How to bring </a:t>
            </a:r>
            <a:r>
              <a:rPr lang="en-US" dirty="0" err="1"/>
              <a:t>bulletinboard</a:t>
            </a:r>
            <a:r>
              <a:rPr lang="en-US" dirty="0"/>
              <a:t> into K8s ?</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pic>
        <p:nvPicPr>
          <p:cNvPr id="27" name="Picture 26">
            <a:extLst>
              <a:ext uri="{FF2B5EF4-FFF2-40B4-BE49-F238E27FC236}">
                <a16:creationId xmlns:a16="http://schemas.microsoft.com/office/drawing/2014/main" id="{EFAFB6DC-EE69-46A3-B32F-CAD9A08DB3ED}"/>
              </a:ext>
            </a:extLst>
          </p:cNvPr>
          <p:cNvPicPr>
            <a:picLocks noChangeAspect="1"/>
          </p:cNvPicPr>
          <p:nvPr/>
        </p:nvPicPr>
        <p:blipFill>
          <a:blip r:embed="rId4"/>
          <a:stretch>
            <a:fillRect/>
          </a:stretch>
        </p:blipFill>
        <p:spPr>
          <a:xfrm>
            <a:off x="11313100" y="1248124"/>
            <a:ext cx="501015" cy="487680"/>
          </a:xfrm>
          <a:prstGeom prst="rect">
            <a:avLst/>
          </a:prstGeom>
        </p:spPr>
      </p:pic>
      <p:sp>
        <p:nvSpPr>
          <p:cNvPr id="3" name="Arrow: Right 2">
            <a:extLst>
              <a:ext uri="{FF2B5EF4-FFF2-40B4-BE49-F238E27FC236}">
                <a16:creationId xmlns:a16="http://schemas.microsoft.com/office/drawing/2014/main" id="{37A5E1D7-71CB-4A78-84BB-EABAC0D58629}"/>
              </a:ext>
            </a:extLst>
          </p:cNvPr>
          <p:cNvSpPr/>
          <p:nvPr/>
        </p:nvSpPr>
        <p:spPr bwMode="gray">
          <a:xfrm>
            <a:off x="3019493" y="2424015"/>
            <a:ext cx="1787513" cy="322013"/>
          </a:xfrm>
          <a:prstGeom prst="rightArrow">
            <a:avLst/>
          </a:prstGeom>
          <a:solidFill>
            <a:srgbClr val="E35500"/>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de-DE" sz="1800" b="0" i="0" u="none" strike="noStrike" kern="0" cap="none" spc="0" normalizeH="0" baseline="0" noProof="0" dirty="0" err="1">
              <a:ln>
                <a:noFill/>
              </a:ln>
              <a:solidFill>
                <a:srgbClr val="E35500"/>
              </a:solidFill>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FD0BD3A4-D417-418B-9E2C-C8F3EB105525}"/>
              </a:ext>
            </a:extLst>
          </p:cNvPr>
          <p:cNvSpPr txBox="1"/>
          <p:nvPr/>
        </p:nvSpPr>
        <p:spPr>
          <a:xfrm>
            <a:off x="3558797" y="1837210"/>
            <a:ext cx="169223" cy="67710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4400" kern="0" dirty="0">
                <a:solidFill>
                  <a:srgbClr val="E35500"/>
                </a:solidFill>
                <a:ea typeface="Arial Unicode MS" pitchFamily="34" charset="-128"/>
                <a:cs typeface="Arial Unicode MS" pitchFamily="34" charset="-128"/>
              </a:rPr>
              <a:t>?</a:t>
            </a:r>
          </a:p>
        </p:txBody>
      </p:sp>
      <p:pic>
        <p:nvPicPr>
          <p:cNvPr id="68" name="Shape 394">
            <a:extLst>
              <a:ext uri="{FF2B5EF4-FFF2-40B4-BE49-F238E27FC236}">
                <a16:creationId xmlns:a16="http://schemas.microsoft.com/office/drawing/2014/main" id="{1A14D878-7B9F-44DF-AC64-4B62C68D140D}"/>
              </a:ext>
            </a:extLst>
          </p:cNvPr>
          <p:cNvPicPr preferRelativeResize="0"/>
          <p:nvPr/>
        </p:nvPicPr>
        <p:blipFill>
          <a:blip r:embed="rId5">
            <a:alphaModFix/>
          </a:blip>
          <a:stretch>
            <a:fillRect/>
          </a:stretch>
        </p:blipFill>
        <p:spPr>
          <a:xfrm>
            <a:off x="8623939" y="3330780"/>
            <a:ext cx="548100" cy="533096"/>
          </a:xfrm>
          <a:prstGeom prst="rect">
            <a:avLst/>
          </a:prstGeom>
          <a:noFill/>
          <a:ln>
            <a:noFill/>
          </a:ln>
        </p:spPr>
      </p:pic>
      <p:pic>
        <p:nvPicPr>
          <p:cNvPr id="69" name="Shape 380">
            <a:extLst>
              <a:ext uri="{FF2B5EF4-FFF2-40B4-BE49-F238E27FC236}">
                <a16:creationId xmlns:a16="http://schemas.microsoft.com/office/drawing/2014/main" id="{4C66736D-4C15-482B-B6A2-2BF77CF068BE}"/>
              </a:ext>
            </a:extLst>
          </p:cNvPr>
          <p:cNvPicPr preferRelativeResize="0"/>
          <p:nvPr/>
        </p:nvPicPr>
        <p:blipFill>
          <a:blip r:embed="rId6">
            <a:alphaModFix/>
          </a:blip>
          <a:stretch>
            <a:fillRect/>
          </a:stretch>
        </p:blipFill>
        <p:spPr>
          <a:xfrm>
            <a:off x="7717561" y="4104876"/>
            <a:ext cx="614630" cy="597833"/>
          </a:xfrm>
          <a:prstGeom prst="rect">
            <a:avLst/>
          </a:prstGeom>
          <a:noFill/>
          <a:ln>
            <a:noFill/>
          </a:ln>
        </p:spPr>
      </p:pic>
      <p:pic>
        <p:nvPicPr>
          <p:cNvPr id="70" name="Shape 384">
            <a:extLst>
              <a:ext uri="{FF2B5EF4-FFF2-40B4-BE49-F238E27FC236}">
                <a16:creationId xmlns:a16="http://schemas.microsoft.com/office/drawing/2014/main" id="{70DB53A6-892C-4B93-8956-945B916D26E3}"/>
              </a:ext>
            </a:extLst>
          </p:cNvPr>
          <p:cNvPicPr preferRelativeResize="0"/>
          <p:nvPr/>
        </p:nvPicPr>
        <p:blipFill>
          <a:blip r:embed="rId6">
            <a:alphaModFix/>
          </a:blip>
          <a:stretch>
            <a:fillRect/>
          </a:stretch>
        </p:blipFill>
        <p:spPr>
          <a:xfrm>
            <a:off x="7169081" y="4424936"/>
            <a:ext cx="614630" cy="597833"/>
          </a:xfrm>
          <a:prstGeom prst="rect">
            <a:avLst/>
          </a:prstGeom>
          <a:noFill/>
          <a:ln>
            <a:noFill/>
          </a:ln>
        </p:spPr>
      </p:pic>
      <p:pic>
        <p:nvPicPr>
          <p:cNvPr id="71" name="Shape 382">
            <a:extLst>
              <a:ext uri="{FF2B5EF4-FFF2-40B4-BE49-F238E27FC236}">
                <a16:creationId xmlns:a16="http://schemas.microsoft.com/office/drawing/2014/main" id="{03BA6E78-1369-4695-9EB6-7CB3BDB0F373}"/>
              </a:ext>
            </a:extLst>
          </p:cNvPr>
          <p:cNvPicPr preferRelativeResize="0"/>
          <p:nvPr/>
        </p:nvPicPr>
        <p:blipFill>
          <a:blip r:embed="rId6">
            <a:alphaModFix/>
          </a:blip>
          <a:stretch>
            <a:fillRect/>
          </a:stretch>
        </p:blipFill>
        <p:spPr>
          <a:xfrm>
            <a:off x="6813620" y="4922997"/>
            <a:ext cx="614630" cy="597833"/>
          </a:xfrm>
          <a:prstGeom prst="rect">
            <a:avLst/>
          </a:prstGeom>
          <a:noFill/>
          <a:ln>
            <a:noFill/>
          </a:ln>
        </p:spPr>
      </p:pic>
      <p:pic>
        <p:nvPicPr>
          <p:cNvPr id="72" name="Shape 377">
            <a:extLst>
              <a:ext uri="{FF2B5EF4-FFF2-40B4-BE49-F238E27FC236}">
                <a16:creationId xmlns:a16="http://schemas.microsoft.com/office/drawing/2014/main" id="{6B3B5D9D-FD7F-4D16-889E-D1248E6BEBA6}"/>
              </a:ext>
            </a:extLst>
          </p:cNvPr>
          <p:cNvPicPr preferRelativeResize="0"/>
          <p:nvPr/>
        </p:nvPicPr>
        <p:blipFill>
          <a:blip r:embed="rId7">
            <a:alphaModFix/>
          </a:blip>
          <a:stretch>
            <a:fillRect/>
          </a:stretch>
        </p:blipFill>
        <p:spPr>
          <a:xfrm>
            <a:off x="8612706" y="3908468"/>
            <a:ext cx="614630" cy="597833"/>
          </a:xfrm>
          <a:prstGeom prst="rect">
            <a:avLst/>
          </a:prstGeom>
          <a:noFill/>
          <a:ln>
            <a:noFill/>
          </a:ln>
        </p:spPr>
      </p:pic>
      <p:pic>
        <p:nvPicPr>
          <p:cNvPr id="73" name="Shape 376">
            <a:extLst>
              <a:ext uri="{FF2B5EF4-FFF2-40B4-BE49-F238E27FC236}">
                <a16:creationId xmlns:a16="http://schemas.microsoft.com/office/drawing/2014/main" id="{446CCEA4-142F-4160-AA72-DC47743C71E0}"/>
              </a:ext>
            </a:extLst>
          </p:cNvPr>
          <p:cNvPicPr preferRelativeResize="0"/>
          <p:nvPr/>
        </p:nvPicPr>
        <p:blipFill>
          <a:blip r:embed="rId8">
            <a:alphaModFix/>
          </a:blip>
          <a:stretch>
            <a:fillRect/>
          </a:stretch>
        </p:blipFill>
        <p:spPr>
          <a:xfrm>
            <a:off x="8030275" y="3586951"/>
            <a:ext cx="614630" cy="597833"/>
          </a:xfrm>
          <a:prstGeom prst="rect">
            <a:avLst/>
          </a:prstGeom>
          <a:noFill/>
          <a:ln>
            <a:noFill/>
          </a:ln>
        </p:spPr>
      </p:pic>
      <p:pic>
        <p:nvPicPr>
          <p:cNvPr id="74" name="Shape 390">
            <a:extLst>
              <a:ext uri="{FF2B5EF4-FFF2-40B4-BE49-F238E27FC236}">
                <a16:creationId xmlns:a16="http://schemas.microsoft.com/office/drawing/2014/main" id="{D78FABBB-50CE-4871-8D1F-F7DD5A6074C6}"/>
              </a:ext>
            </a:extLst>
          </p:cNvPr>
          <p:cNvPicPr preferRelativeResize="0"/>
          <p:nvPr/>
        </p:nvPicPr>
        <p:blipFill>
          <a:blip r:embed="rId9">
            <a:alphaModFix/>
          </a:blip>
          <a:stretch>
            <a:fillRect/>
          </a:stretch>
        </p:blipFill>
        <p:spPr>
          <a:xfrm>
            <a:off x="8215357" y="4460575"/>
            <a:ext cx="614630" cy="597833"/>
          </a:xfrm>
          <a:prstGeom prst="rect">
            <a:avLst/>
          </a:prstGeom>
          <a:noFill/>
          <a:ln>
            <a:noFill/>
          </a:ln>
        </p:spPr>
      </p:pic>
      <p:pic>
        <p:nvPicPr>
          <p:cNvPr id="75" name="Shape 389">
            <a:extLst>
              <a:ext uri="{FF2B5EF4-FFF2-40B4-BE49-F238E27FC236}">
                <a16:creationId xmlns:a16="http://schemas.microsoft.com/office/drawing/2014/main" id="{55E3A7BF-2645-42DE-BDE9-E4435EB4ADDC}"/>
              </a:ext>
            </a:extLst>
          </p:cNvPr>
          <p:cNvPicPr preferRelativeResize="0"/>
          <p:nvPr/>
        </p:nvPicPr>
        <p:blipFill>
          <a:blip r:embed="rId10">
            <a:alphaModFix/>
          </a:blip>
          <a:stretch>
            <a:fillRect/>
          </a:stretch>
        </p:blipFill>
        <p:spPr>
          <a:xfrm>
            <a:off x="8983992" y="4485446"/>
            <a:ext cx="599820" cy="583427"/>
          </a:xfrm>
          <a:prstGeom prst="rect">
            <a:avLst/>
          </a:prstGeom>
          <a:noFill/>
          <a:ln>
            <a:noFill/>
          </a:ln>
        </p:spPr>
      </p:pic>
      <p:pic>
        <p:nvPicPr>
          <p:cNvPr id="77" name="Shape 395">
            <a:extLst>
              <a:ext uri="{FF2B5EF4-FFF2-40B4-BE49-F238E27FC236}">
                <a16:creationId xmlns:a16="http://schemas.microsoft.com/office/drawing/2014/main" id="{5972C7F8-11D6-45D3-9CD8-DF5F1FEFB043}"/>
              </a:ext>
            </a:extLst>
          </p:cNvPr>
          <p:cNvPicPr preferRelativeResize="0"/>
          <p:nvPr/>
        </p:nvPicPr>
        <p:blipFill>
          <a:blip r:embed="rId11">
            <a:alphaModFix/>
          </a:blip>
          <a:stretch>
            <a:fillRect/>
          </a:stretch>
        </p:blipFill>
        <p:spPr>
          <a:xfrm>
            <a:off x="7767533" y="4944844"/>
            <a:ext cx="614630" cy="597833"/>
          </a:xfrm>
          <a:prstGeom prst="rect">
            <a:avLst/>
          </a:prstGeom>
          <a:noFill/>
          <a:ln>
            <a:noFill/>
          </a:ln>
        </p:spPr>
      </p:pic>
      <p:pic>
        <p:nvPicPr>
          <p:cNvPr id="78" name="Shape 396">
            <a:extLst>
              <a:ext uri="{FF2B5EF4-FFF2-40B4-BE49-F238E27FC236}">
                <a16:creationId xmlns:a16="http://schemas.microsoft.com/office/drawing/2014/main" id="{8D1857C3-0E90-43E8-9D3D-9E82293C7576}"/>
              </a:ext>
            </a:extLst>
          </p:cNvPr>
          <p:cNvPicPr preferRelativeResize="0"/>
          <p:nvPr/>
        </p:nvPicPr>
        <p:blipFill>
          <a:blip r:embed="rId12">
            <a:alphaModFix/>
          </a:blip>
          <a:stretch>
            <a:fillRect/>
          </a:stretch>
        </p:blipFill>
        <p:spPr>
          <a:xfrm>
            <a:off x="8555853" y="5012043"/>
            <a:ext cx="614630" cy="597833"/>
          </a:xfrm>
          <a:prstGeom prst="rect">
            <a:avLst/>
          </a:prstGeom>
          <a:noFill/>
          <a:ln>
            <a:noFill/>
          </a:ln>
        </p:spPr>
      </p:pic>
      <p:pic>
        <p:nvPicPr>
          <p:cNvPr id="79" name="Shape 397">
            <a:extLst>
              <a:ext uri="{FF2B5EF4-FFF2-40B4-BE49-F238E27FC236}">
                <a16:creationId xmlns:a16="http://schemas.microsoft.com/office/drawing/2014/main" id="{A9678C8C-C23F-4504-8C56-A61609A3137B}"/>
              </a:ext>
            </a:extLst>
          </p:cNvPr>
          <p:cNvPicPr preferRelativeResize="0"/>
          <p:nvPr/>
        </p:nvPicPr>
        <p:blipFill>
          <a:blip r:embed="rId13">
            <a:alphaModFix/>
          </a:blip>
          <a:stretch>
            <a:fillRect/>
          </a:stretch>
        </p:blipFill>
        <p:spPr>
          <a:xfrm>
            <a:off x="9397321" y="5012043"/>
            <a:ext cx="614630" cy="597833"/>
          </a:xfrm>
          <a:prstGeom prst="rect">
            <a:avLst/>
          </a:prstGeom>
          <a:noFill/>
          <a:ln>
            <a:noFill/>
          </a:ln>
        </p:spPr>
      </p:pic>
      <p:sp>
        <p:nvSpPr>
          <p:cNvPr id="6" name="TextBox 5">
            <a:extLst>
              <a:ext uri="{FF2B5EF4-FFF2-40B4-BE49-F238E27FC236}">
                <a16:creationId xmlns:a16="http://schemas.microsoft.com/office/drawing/2014/main" id="{D070AE0D-2A96-444A-9B95-F2C6904500DB}"/>
              </a:ext>
            </a:extLst>
          </p:cNvPr>
          <p:cNvSpPr txBox="1"/>
          <p:nvPr/>
        </p:nvSpPr>
        <p:spPr>
          <a:xfrm>
            <a:off x="4887322" y="2292604"/>
            <a:ext cx="6604731" cy="553998"/>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cluster</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namespace</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pod</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deployment</a:t>
            </a:r>
            <a:r>
              <a:rPr lang="de-DE" sz="1800" kern="0" dirty="0">
                <a:solidFill>
                  <a:srgbClr val="E35500"/>
                </a:solidFill>
                <a:ea typeface="Arial Unicode MS" pitchFamily="34" charset="-128"/>
                <a:cs typeface="Arial Unicode MS" pitchFamily="34" charset="-128"/>
              </a:rPr>
              <a:t>, </a:t>
            </a:r>
            <a:br>
              <a:rPr lang="de-DE" sz="1800" kern="0" dirty="0">
                <a:solidFill>
                  <a:srgbClr val="E35500"/>
                </a:solidFill>
                <a:ea typeface="Arial Unicode MS" pitchFamily="34" charset="-128"/>
                <a:cs typeface="Arial Unicode MS" pitchFamily="34" charset="-128"/>
              </a:rPr>
            </a:br>
            <a:r>
              <a:rPr lang="de-DE" sz="1800" kern="0" dirty="0" err="1">
                <a:solidFill>
                  <a:srgbClr val="E35500"/>
                </a:solidFill>
                <a:ea typeface="Arial Unicode MS" pitchFamily="34" charset="-128"/>
                <a:cs typeface="Arial Unicode MS" pitchFamily="34" charset="-128"/>
              </a:rPr>
              <a:t>statefulset</a:t>
            </a:r>
            <a:r>
              <a:rPr lang="de-DE" sz="1800" kern="0" dirty="0">
                <a:solidFill>
                  <a:srgbClr val="E35500"/>
                </a:solidFill>
                <a:ea typeface="Arial Unicode MS" pitchFamily="34" charset="-128"/>
                <a:cs typeface="Arial Unicode MS" pitchFamily="34" charset="-128"/>
              </a:rPr>
              <a:t>, </a:t>
            </a:r>
            <a:r>
              <a:rPr lang="de-DE" sz="1800" kern="0" dirty="0" err="1">
                <a:solidFill>
                  <a:srgbClr val="E35500"/>
                </a:solidFill>
                <a:ea typeface="Arial Unicode MS" pitchFamily="34" charset="-128"/>
                <a:cs typeface="Arial Unicode MS" pitchFamily="34" charset="-128"/>
              </a:rPr>
              <a:t>replicaset</a:t>
            </a:r>
            <a:r>
              <a:rPr lang="de-DE" sz="1800" kern="0">
                <a:solidFill>
                  <a:srgbClr val="E35500"/>
                </a:solidFill>
                <a:ea typeface="Arial Unicode MS" pitchFamily="34" charset="-128"/>
                <a:cs typeface="Arial Unicode MS" pitchFamily="34" charset="-128"/>
              </a:rPr>
              <a:t> …</a:t>
            </a:r>
            <a:endParaRPr lang="de-DE" sz="1800" kern="0" dirty="0">
              <a:solidFill>
                <a:srgbClr val="E35500"/>
              </a:solidFill>
              <a:ea typeface="Arial Unicode MS" pitchFamily="34" charset="-128"/>
              <a:cs typeface="Arial Unicode MS" pitchFamily="34" charset="-128"/>
            </a:endParaRPr>
          </a:p>
        </p:txBody>
      </p:sp>
      <p:pic>
        <p:nvPicPr>
          <p:cNvPr id="1026" name="Picture 2" descr="C:\Users\d035958\AppData\Local\Temp\SNAGHTML5ae80a9.PNG">
            <a:extLst>
              <a:ext uri="{FF2B5EF4-FFF2-40B4-BE49-F238E27FC236}">
                <a16:creationId xmlns:a16="http://schemas.microsoft.com/office/drawing/2014/main" id="{965C7994-048D-48C2-BC7C-7E4D716B39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78693" y="1519084"/>
            <a:ext cx="1533334" cy="142857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4E31EF03-D085-4948-AED7-72F1338EB5D6}"/>
              </a:ext>
            </a:extLst>
          </p:cNvPr>
          <p:cNvPicPr>
            <a:picLocks noChangeAspect="1"/>
          </p:cNvPicPr>
          <p:nvPr/>
        </p:nvPicPr>
        <p:blipFill>
          <a:blip r:embed="rId15"/>
          <a:srcRect/>
          <a:stretch/>
        </p:blipFill>
        <p:spPr>
          <a:xfrm>
            <a:off x="128939" y="3314172"/>
            <a:ext cx="2810236" cy="1440246"/>
          </a:xfrm>
          <a:prstGeom prst="rect">
            <a:avLst/>
          </a:prstGeom>
        </p:spPr>
      </p:pic>
    </p:spTree>
    <p:extLst>
      <p:ext uri="{BB962C8B-B14F-4D97-AF65-F5344CB8AC3E}">
        <p14:creationId xmlns:p14="http://schemas.microsoft.com/office/powerpoint/2010/main" val="25287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ppt_x"/>
                                          </p:val>
                                        </p:tav>
                                        <p:tav tm="100000">
                                          <p:val>
                                            <p:strVal val="#ppt_x"/>
                                          </p:val>
                                        </p:tav>
                                      </p:tavLst>
                                    </p:anim>
                                    <p:anim calcmode="lin" valueType="num">
                                      <p:cBhvr additive="base">
                                        <p:cTn id="12" dur="500" fill="hold"/>
                                        <p:tgtEl>
                                          <p:spTgt spid="6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ppt_x"/>
                                          </p:val>
                                        </p:tav>
                                        <p:tav tm="100000">
                                          <p:val>
                                            <p:strVal val="#ppt_x"/>
                                          </p:val>
                                        </p:tav>
                                      </p:tavLst>
                                    </p:anim>
                                    <p:anim calcmode="lin" valueType="num">
                                      <p:cBhvr additive="base">
                                        <p:cTn id="16" dur="500" fill="hold"/>
                                        <p:tgtEl>
                                          <p:spTgt spid="6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additive="base">
                                        <p:cTn id="19" dur="500" fill="hold"/>
                                        <p:tgtEl>
                                          <p:spTgt spid="70"/>
                                        </p:tgtEl>
                                        <p:attrNameLst>
                                          <p:attrName>ppt_x</p:attrName>
                                        </p:attrNameLst>
                                      </p:cBhvr>
                                      <p:tavLst>
                                        <p:tav tm="0">
                                          <p:val>
                                            <p:strVal val="#ppt_x"/>
                                          </p:val>
                                        </p:tav>
                                        <p:tav tm="100000">
                                          <p:val>
                                            <p:strVal val="#ppt_x"/>
                                          </p:val>
                                        </p:tav>
                                      </p:tavLst>
                                    </p:anim>
                                    <p:anim calcmode="lin" valueType="num">
                                      <p:cBhvr additive="base">
                                        <p:cTn id="20" dur="500" fill="hold"/>
                                        <p:tgtEl>
                                          <p:spTgt spid="7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ppt_x"/>
                                          </p:val>
                                        </p:tav>
                                        <p:tav tm="100000">
                                          <p:val>
                                            <p:strVal val="#ppt_x"/>
                                          </p:val>
                                        </p:tav>
                                      </p:tavLst>
                                    </p:anim>
                                    <p:anim calcmode="lin" valueType="num">
                                      <p:cBhvr additive="base">
                                        <p:cTn id="24" dur="500" fill="hold"/>
                                        <p:tgtEl>
                                          <p:spTgt spid="7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 calcmode="lin" valueType="num">
                                      <p:cBhvr additive="base">
                                        <p:cTn id="27" dur="500" fill="hold"/>
                                        <p:tgtEl>
                                          <p:spTgt spid="72"/>
                                        </p:tgtEl>
                                        <p:attrNameLst>
                                          <p:attrName>ppt_x</p:attrName>
                                        </p:attrNameLst>
                                      </p:cBhvr>
                                      <p:tavLst>
                                        <p:tav tm="0">
                                          <p:val>
                                            <p:strVal val="#ppt_x"/>
                                          </p:val>
                                        </p:tav>
                                        <p:tav tm="100000">
                                          <p:val>
                                            <p:strVal val="#ppt_x"/>
                                          </p:val>
                                        </p:tav>
                                      </p:tavLst>
                                    </p:anim>
                                    <p:anim calcmode="lin" valueType="num">
                                      <p:cBhvr additive="base">
                                        <p:cTn id="28" dur="500" fill="hold"/>
                                        <p:tgtEl>
                                          <p:spTgt spid="7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4"/>
                                        </p:tgtEl>
                                        <p:attrNameLst>
                                          <p:attrName>style.visibility</p:attrName>
                                        </p:attrNameLst>
                                      </p:cBhvr>
                                      <p:to>
                                        <p:strVal val="visible"/>
                                      </p:to>
                                    </p:set>
                                    <p:anim calcmode="lin" valueType="num">
                                      <p:cBhvr additive="base">
                                        <p:cTn id="35" dur="500" fill="hold"/>
                                        <p:tgtEl>
                                          <p:spTgt spid="74"/>
                                        </p:tgtEl>
                                        <p:attrNameLst>
                                          <p:attrName>ppt_x</p:attrName>
                                        </p:attrNameLst>
                                      </p:cBhvr>
                                      <p:tavLst>
                                        <p:tav tm="0">
                                          <p:val>
                                            <p:strVal val="#ppt_x"/>
                                          </p:val>
                                        </p:tav>
                                        <p:tav tm="100000">
                                          <p:val>
                                            <p:strVal val="#ppt_x"/>
                                          </p:val>
                                        </p:tav>
                                      </p:tavLst>
                                    </p:anim>
                                    <p:anim calcmode="lin" valueType="num">
                                      <p:cBhvr additive="base">
                                        <p:cTn id="36" dur="500" fill="hold"/>
                                        <p:tgtEl>
                                          <p:spTgt spid="7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 calcmode="lin" valueType="num">
                                      <p:cBhvr additive="base">
                                        <p:cTn id="39" dur="500" fill="hold"/>
                                        <p:tgtEl>
                                          <p:spTgt spid="75"/>
                                        </p:tgtEl>
                                        <p:attrNameLst>
                                          <p:attrName>ppt_x</p:attrName>
                                        </p:attrNameLst>
                                      </p:cBhvr>
                                      <p:tavLst>
                                        <p:tav tm="0">
                                          <p:val>
                                            <p:strVal val="#ppt_x"/>
                                          </p:val>
                                        </p:tav>
                                        <p:tav tm="100000">
                                          <p:val>
                                            <p:strVal val="#ppt_x"/>
                                          </p:val>
                                        </p:tav>
                                      </p:tavLst>
                                    </p:anim>
                                    <p:anim calcmode="lin" valueType="num">
                                      <p:cBhvr additive="base">
                                        <p:cTn id="40" dur="500" fill="hold"/>
                                        <p:tgtEl>
                                          <p:spTgt spid="7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500" fill="hold"/>
                                        <p:tgtEl>
                                          <p:spTgt spid="77"/>
                                        </p:tgtEl>
                                        <p:attrNameLst>
                                          <p:attrName>ppt_x</p:attrName>
                                        </p:attrNameLst>
                                      </p:cBhvr>
                                      <p:tavLst>
                                        <p:tav tm="0">
                                          <p:val>
                                            <p:strVal val="#ppt_x"/>
                                          </p:val>
                                        </p:tav>
                                        <p:tav tm="100000">
                                          <p:val>
                                            <p:strVal val="#ppt_x"/>
                                          </p:val>
                                        </p:tav>
                                      </p:tavLst>
                                    </p:anim>
                                    <p:anim calcmode="lin" valueType="num">
                                      <p:cBhvr additive="base">
                                        <p:cTn id="44" dur="50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fill="hold"/>
                                        <p:tgtEl>
                                          <p:spTgt spid="78"/>
                                        </p:tgtEl>
                                        <p:attrNameLst>
                                          <p:attrName>ppt_x</p:attrName>
                                        </p:attrNameLst>
                                      </p:cBhvr>
                                      <p:tavLst>
                                        <p:tav tm="0">
                                          <p:val>
                                            <p:strVal val="#ppt_x"/>
                                          </p:val>
                                        </p:tav>
                                        <p:tav tm="100000">
                                          <p:val>
                                            <p:strVal val="#ppt_x"/>
                                          </p:val>
                                        </p:tav>
                                      </p:tavLst>
                                    </p:anim>
                                    <p:anim calcmode="lin" valueType="num">
                                      <p:cBhvr additive="base">
                                        <p:cTn id="48" dur="50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500" fill="hold"/>
                                        <p:tgtEl>
                                          <p:spTgt spid="79"/>
                                        </p:tgtEl>
                                        <p:attrNameLst>
                                          <p:attrName>ppt_x</p:attrName>
                                        </p:attrNameLst>
                                      </p:cBhvr>
                                      <p:tavLst>
                                        <p:tav tm="0">
                                          <p:val>
                                            <p:strVal val="#ppt_x"/>
                                          </p:val>
                                        </p:tav>
                                        <p:tav tm="100000">
                                          <p:val>
                                            <p:strVal val="#ppt_x"/>
                                          </p:val>
                                        </p:tav>
                                      </p:tavLst>
                                    </p:anim>
                                    <p:anim calcmode="lin" valueType="num">
                                      <p:cBhvr additive="base">
                                        <p:cTn id="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075464" y="1341926"/>
            <a:ext cx="7768091" cy="5231504"/>
          </a:xfrm>
          <a:prstGeom prst="roundRect">
            <a:avLst/>
          </a:prstGeom>
          <a:solidFill>
            <a:schemeClr val="bg1">
              <a:lumMod val="85000"/>
              <a:alpha val="97000"/>
            </a:schemeClr>
          </a:solidFill>
          <a:ln>
            <a:solidFill>
              <a:schemeClr val="tx1"/>
            </a:solidFill>
            <a:prstDash val="dash"/>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p:txBody>
          <a:bodyPr/>
          <a:lstStyle/>
          <a:p>
            <a:r>
              <a:rPr lang="en-US" dirty="0" err="1"/>
              <a:t>Bulletinboard</a:t>
            </a:r>
            <a:r>
              <a:rPr lang="en-US" dirty="0"/>
              <a:t> in K8s: Target picture overall</a:t>
            </a:r>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rcRect/>
          <a:stretch/>
        </p:blipFill>
        <p:spPr>
          <a:xfrm>
            <a:off x="128939" y="1875016"/>
            <a:ext cx="2810238" cy="1440246"/>
          </a:xfrm>
          <a:prstGeom prst="rect">
            <a:avLst/>
          </a:prstGeom>
        </p:spPr>
      </p:pic>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a:solidFill>
            <a:schemeClr val="bg1">
              <a:lumMod val="65000"/>
            </a:schemeClr>
          </a:solidFill>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grp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ln>
                  <a:solidFill>
                    <a:schemeClr val="bg1"/>
                  </a:solidFill>
                </a:ln>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grp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gr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/svc</a:t>
            </a:r>
          </a:p>
        </p:txBody>
      </p:sp>
      <p:pic>
        <p:nvPicPr>
          <p:cNvPr id="75" name="Picture 74">
            <a:extLst>
              <a:ext uri="{FF2B5EF4-FFF2-40B4-BE49-F238E27FC236}">
                <a16:creationId xmlns:a16="http://schemas.microsoft.com/office/drawing/2014/main" id="{444F3453-191B-4446-8798-9E6247782A23}"/>
              </a:ext>
            </a:extLst>
          </p:cNvPr>
          <p:cNvPicPr>
            <a:picLocks noChangeAspect="1"/>
          </p:cNvPicPr>
          <p:nvPr/>
        </p:nvPicPr>
        <p:blipFill>
          <a:blip r:embed="rId4"/>
          <a:stretch>
            <a:fillRect/>
          </a:stretch>
        </p:blipFill>
        <p:spPr>
          <a:xfrm>
            <a:off x="11313100" y="1341926"/>
            <a:ext cx="501015" cy="487680"/>
          </a:xfrm>
          <a:prstGeom prst="rect">
            <a:avLst/>
          </a:prstGeom>
        </p:spPr>
      </p:pic>
      <p:pic>
        <p:nvPicPr>
          <p:cNvPr id="79" name="Picture 78">
            <a:extLst>
              <a:ext uri="{FF2B5EF4-FFF2-40B4-BE49-F238E27FC236}">
                <a16:creationId xmlns:a16="http://schemas.microsoft.com/office/drawing/2014/main" id="{05BC518E-6B3D-4DD1-8F5D-BF7B8542DC21}"/>
              </a:ext>
            </a:extLst>
          </p:cNvPr>
          <p:cNvPicPr>
            <a:picLocks noChangeAspect="1"/>
          </p:cNvPicPr>
          <p:nvPr/>
        </p:nvPicPr>
        <p:blipFill>
          <a:blip r:embed="rId4"/>
          <a:stretch>
            <a:fillRect/>
          </a:stretch>
        </p:blipFill>
        <p:spPr>
          <a:xfrm>
            <a:off x="7448770" y="4646656"/>
            <a:ext cx="250508" cy="243840"/>
          </a:xfrm>
          <a:prstGeom prst="rect">
            <a:avLst/>
          </a:prstGeom>
        </p:spPr>
      </p:pic>
      <p:grpSp>
        <p:nvGrpSpPr>
          <p:cNvPr id="8" name="Group 7">
            <a:extLst>
              <a:ext uri="{FF2B5EF4-FFF2-40B4-BE49-F238E27FC236}">
                <a16:creationId xmlns:a16="http://schemas.microsoft.com/office/drawing/2014/main" id="{FEE3D78A-B7CF-4A03-BFC5-8966319910F8}"/>
              </a:ext>
            </a:extLst>
          </p:cNvPr>
          <p:cNvGrpSpPr/>
          <p:nvPr/>
        </p:nvGrpSpPr>
        <p:grpSpPr>
          <a:xfrm>
            <a:off x="6229093" y="1534422"/>
            <a:ext cx="618593" cy="514443"/>
            <a:chOff x="6229093" y="1534422"/>
            <a:chExt cx="618593" cy="514443"/>
          </a:xfrm>
        </p:grpSpPr>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pic>
          <p:nvPicPr>
            <p:cNvPr id="80" name="Picture 79">
              <a:extLst>
                <a:ext uri="{FF2B5EF4-FFF2-40B4-BE49-F238E27FC236}">
                  <a16:creationId xmlns:a16="http://schemas.microsoft.com/office/drawing/2014/main" id="{2DF73CA2-EB73-442B-80FF-3B9667E3DDD4}"/>
                </a:ext>
              </a:extLst>
            </p:cNvPr>
            <p:cNvPicPr>
              <a:picLocks noChangeAspect="1"/>
            </p:cNvPicPr>
            <p:nvPr/>
          </p:nvPicPr>
          <p:blipFill>
            <a:blip r:embed="rId4"/>
            <a:stretch>
              <a:fillRect/>
            </a:stretch>
          </p:blipFill>
          <p:spPr>
            <a:xfrm>
              <a:off x="6697381" y="1534422"/>
              <a:ext cx="150305" cy="146304"/>
            </a:xfrm>
            <a:prstGeom prst="rect">
              <a:avLst/>
            </a:prstGeom>
          </p:spPr>
        </p:pic>
      </p:grpSp>
      <p:pic>
        <p:nvPicPr>
          <p:cNvPr id="83" name="Picture 82">
            <a:extLst>
              <a:ext uri="{FF2B5EF4-FFF2-40B4-BE49-F238E27FC236}">
                <a16:creationId xmlns:a16="http://schemas.microsoft.com/office/drawing/2014/main" id="{E2C6FA88-A983-4632-BA78-FAF5038FAB59}"/>
              </a:ext>
            </a:extLst>
          </p:cNvPr>
          <p:cNvPicPr>
            <a:picLocks noChangeAspect="1"/>
          </p:cNvPicPr>
          <p:nvPr/>
        </p:nvPicPr>
        <p:blipFill>
          <a:blip r:embed="rId4"/>
          <a:stretch>
            <a:fillRect/>
          </a:stretch>
        </p:blipFill>
        <p:spPr>
          <a:xfrm>
            <a:off x="10319784" y="1511149"/>
            <a:ext cx="150305" cy="146304"/>
          </a:xfrm>
          <a:prstGeom prst="rect">
            <a:avLst/>
          </a:prstGeom>
        </p:spPr>
      </p:pic>
      <p:grpSp>
        <p:nvGrpSpPr>
          <p:cNvPr id="72" name="Group 71">
            <a:extLst>
              <a:ext uri="{FF2B5EF4-FFF2-40B4-BE49-F238E27FC236}">
                <a16:creationId xmlns:a16="http://schemas.microsoft.com/office/drawing/2014/main" id="{06A2D971-7581-43FC-BE38-A9B5792830D3}"/>
              </a:ext>
            </a:extLst>
          </p:cNvPr>
          <p:cNvGrpSpPr/>
          <p:nvPr/>
        </p:nvGrpSpPr>
        <p:grpSpPr>
          <a:xfrm>
            <a:off x="8311477" y="207344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57237" y="2257284"/>
              <a:ext cx="473701" cy="473701"/>
            </a:xfrm>
            <a:prstGeom prst="rect">
              <a:avLst/>
            </a:prstGeom>
            <a:effectLst/>
          </p:spPr>
        </p:pic>
        <p:pic>
          <p:nvPicPr>
            <p:cNvPr id="84" name="Picture 83">
              <a:extLst>
                <a:ext uri="{FF2B5EF4-FFF2-40B4-BE49-F238E27FC236}">
                  <a16:creationId xmlns:a16="http://schemas.microsoft.com/office/drawing/2014/main" id="{63B9A994-E5F4-4038-9CBE-779668764881}"/>
                </a:ext>
              </a:extLst>
            </p:cNvPr>
            <p:cNvPicPr>
              <a:picLocks noChangeAspect="1"/>
            </p:cNvPicPr>
            <p:nvPr/>
          </p:nvPicPr>
          <p:blipFill>
            <a:blip r:embed="rId4"/>
            <a:stretch>
              <a:fillRect/>
            </a:stretch>
          </p:blipFill>
          <p:spPr>
            <a:xfrm>
              <a:off x="8788195" y="2483258"/>
              <a:ext cx="150305" cy="146304"/>
            </a:xfrm>
            <a:prstGeom prst="rect">
              <a:avLst/>
            </a:prstGeom>
          </p:spPr>
        </p:pic>
      </p:grpSp>
      <p:grpSp>
        <p:nvGrpSpPr>
          <p:cNvPr id="57" name="Group 56">
            <a:extLst>
              <a:ext uri="{FF2B5EF4-FFF2-40B4-BE49-F238E27FC236}">
                <a16:creationId xmlns:a16="http://schemas.microsoft.com/office/drawing/2014/main" id="{3EAACB08-41CC-4C41-8EA6-01C6AB8F4E7A}"/>
              </a:ext>
            </a:extLst>
          </p:cNvPr>
          <p:cNvGrpSpPr/>
          <p:nvPr/>
        </p:nvGrpSpPr>
        <p:grpSpPr>
          <a:xfrm>
            <a:off x="8338647" y="4674459"/>
            <a:ext cx="675893" cy="760946"/>
            <a:chOff x="8336634" y="4490033"/>
            <a:chExt cx="675893" cy="760946"/>
          </a:xfrm>
        </p:grpSpPr>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86" name="Picture 85">
              <a:extLst>
                <a:ext uri="{FF2B5EF4-FFF2-40B4-BE49-F238E27FC236}">
                  <a16:creationId xmlns:a16="http://schemas.microsoft.com/office/drawing/2014/main" id="{318472C6-55A6-4546-BC75-AAD18293DCBF}"/>
                </a:ext>
              </a:extLst>
            </p:cNvPr>
            <p:cNvPicPr>
              <a:picLocks noChangeAspect="1"/>
            </p:cNvPicPr>
            <p:nvPr/>
          </p:nvPicPr>
          <p:blipFill>
            <a:blip r:embed="rId4"/>
            <a:stretch>
              <a:fillRect/>
            </a:stretch>
          </p:blipFill>
          <p:spPr>
            <a:xfrm>
              <a:off x="8804961" y="4729104"/>
              <a:ext cx="150305" cy="146304"/>
            </a:xfrm>
            <a:prstGeom prst="rect">
              <a:avLst/>
            </a:prstGeom>
          </p:spPr>
        </p:pic>
      </p:grpSp>
      <p:grpSp>
        <p:nvGrpSpPr>
          <p:cNvPr id="22" name="Group 21">
            <a:extLst>
              <a:ext uri="{FF2B5EF4-FFF2-40B4-BE49-F238E27FC236}">
                <a16:creationId xmlns:a16="http://schemas.microsoft.com/office/drawing/2014/main" id="{93DD6C49-9688-4643-ADC2-CD920100D031}"/>
              </a:ext>
            </a:extLst>
          </p:cNvPr>
          <p:cNvGrpSpPr/>
          <p:nvPr/>
        </p:nvGrpSpPr>
        <p:grpSpPr>
          <a:xfrm>
            <a:off x="4666510" y="2062219"/>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3041" y="2246408"/>
              <a:ext cx="473701" cy="473701"/>
            </a:xfrm>
            <a:prstGeom prst="rect">
              <a:avLst/>
            </a:prstGeom>
          </p:spPr>
        </p:pic>
        <p:pic>
          <p:nvPicPr>
            <p:cNvPr id="88" name="Picture 87">
              <a:extLst>
                <a:ext uri="{FF2B5EF4-FFF2-40B4-BE49-F238E27FC236}">
                  <a16:creationId xmlns:a16="http://schemas.microsoft.com/office/drawing/2014/main" id="{EB75DBD7-F53B-4D95-8AF6-364C737F4060}"/>
                </a:ext>
              </a:extLst>
            </p:cNvPr>
            <p:cNvPicPr>
              <a:picLocks noChangeAspect="1"/>
            </p:cNvPicPr>
            <p:nvPr/>
          </p:nvPicPr>
          <p:blipFill>
            <a:blip r:embed="rId4"/>
            <a:stretch>
              <a:fillRect/>
            </a:stretch>
          </p:blipFill>
          <p:spPr>
            <a:xfrm>
              <a:off x="5134122" y="2503349"/>
              <a:ext cx="150305" cy="146304"/>
            </a:xfrm>
            <a:prstGeom prst="rect">
              <a:avLst/>
            </a:prstGeom>
          </p:spPr>
        </p:pic>
      </p:grpSp>
      <p:grpSp>
        <p:nvGrpSpPr>
          <p:cNvPr id="30" name="Group 29">
            <a:extLst>
              <a:ext uri="{FF2B5EF4-FFF2-40B4-BE49-F238E27FC236}">
                <a16:creationId xmlns:a16="http://schemas.microsoft.com/office/drawing/2014/main" id="{37D3D6F0-DAA6-46C5-B410-833D9D0605BA}"/>
              </a:ext>
            </a:extLst>
          </p:cNvPr>
          <p:cNvGrpSpPr/>
          <p:nvPr/>
        </p:nvGrpSpPr>
        <p:grpSpPr>
          <a:xfrm>
            <a:off x="4661309" y="4657581"/>
            <a:ext cx="677593" cy="760946"/>
            <a:chOff x="4661309" y="4490033"/>
            <a:chExt cx="677593" cy="760946"/>
          </a:xfrm>
        </p:grpSpPr>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rgbClr val="008FD3"/>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7840" y="4490033"/>
                <a:ext cx="473701" cy="473701"/>
              </a:xfrm>
              <a:prstGeom prst="rect">
                <a:avLst/>
              </a:prstGeom>
            </p:spPr>
          </p:pic>
        </p:grpSp>
        <p:pic>
          <p:nvPicPr>
            <p:cNvPr id="90" name="Picture 89">
              <a:extLst>
                <a:ext uri="{FF2B5EF4-FFF2-40B4-BE49-F238E27FC236}">
                  <a16:creationId xmlns:a16="http://schemas.microsoft.com/office/drawing/2014/main" id="{D1F2E89A-6745-40EE-A4A9-B7971D25D5BB}"/>
                </a:ext>
              </a:extLst>
            </p:cNvPr>
            <p:cNvPicPr>
              <a:picLocks noChangeAspect="1"/>
            </p:cNvPicPr>
            <p:nvPr/>
          </p:nvPicPr>
          <p:blipFill>
            <a:blip r:embed="rId4"/>
            <a:stretch>
              <a:fillRect/>
            </a:stretch>
          </p:blipFill>
          <p:spPr>
            <a:xfrm>
              <a:off x="5119243" y="4738192"/>
              <a:ext cx="150305" cy="146304"/>
            </a:xfrm>
            <a:prstGeom prst="rect">
              <a:avLst/>
            </a:prstGeom>
          </p:spPr>
        </p:pic>
      </p:gr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16261"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6" name="Picture 75">
            <a:extLst>
              <a:ext uri="{FF2B5EF4-FFF2-40B4-BE49-F238E27FC236}">
                <a16:creationId xmlns:a16="http://schemas.microsoft.com/office/drawing/2014/main" id="{270EE16F-B19F-4225-8FF7-0E88831A0864}"/>
              </a:ext>
            </a:extLst>
          </p:cNvPr>
          <p:cNvPicPr>
            <a:picLocks noChangeAspect="1"/>
          </p:cNvPicPr>
          <p:nvPr/>
        </p:nvPicPr>
        <p:blipFill>
          <a:blip r:embed="rId4"/>
          <a:stretch>
            <a:fillRect/>
          </a:stretch>
        </p:blipFill>
        <p:spPr>
          <a:xfrm>
            <a:off x="7422010" y="2049738"/>
            <a:ext cx="250508" cy="243840"/>
          </a:xfrm>
          <a:prstGeom prst="rect">
            <a:avLst/>
          </a:prstGeom>
        </p:spPr>
      </p:pic>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statefulset</a:t>
            </a:r>
            <a:endParaRPr lang="de-DE" sz="1200" kern="0" dirty="0">
              <a:ea typeface="Arial Unicode MS" pitchFamily="34" charset="-128"/>
              <a:cs typeface="Arial Unicode MS" pitchFamily="34" charset="-128"/>
            </a:endParaRPr>
          </a:p>
        </p:txBody>
      </p:sp>
      <p:pic>
        <p:nvPicPr>
          <p:cNvPr id="78" name="Picture 77">
            <a:extLst>
              <a:ext uri="{FF2B5EF4-FFF2-40B4-BE49-F238E27FC236}">
                <a16:creationId xmlns:a16="http://schemas.microsoft.com/office/drawing/2014/main" id="{22A7C40E-95C8-4A3E-9BDE-25063B975D26}"/>
              </a:ext>
            </a:extLst>
          </p:cNvPr>
          <p:cNvPicPr>
            <a:picLocks noChangeAspect="1"/>
          </p:cNvPicPr>
          <p:nvPr/>
        </p:nvPicPr>
        <p:blipFill>
          <a:blip r:embed="rId4"/>
          <a:stretch>
            <a:fillRect/>
          </a:stretch>
        </p:blipFill>
        <p:spPr>
          <a:xfrm>
            <a:off x="11093586" y="4624533"/>
            <a:ext cx="250508" cy="243840"/>
          </a:xfrm>
          <a:prstGeom prst="rect">
            <a:avLst/>
          </a:prstGeom>
        </p:spPr>
      </p:pic>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chemeClr val="bg1">
              <a:lumMod val="6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06" name="Rounded Rectangle 14">
            <a:extLst>
              <a:ext uri="{FF2B5EF4-FFF2-40B4-BE49-F238E27FC236}">
                <a16:creationId xmlns:a16="http://schemas.microsoft.com/office/drawing/2014/main" id="{0A3155D1-EE6C-4B16-AF95-75C1C1D5B65D}"/>
              </a:ext>
            </a:extLst>
          </p:cNvPr>
          <p:cNvSpPr/>
          <p:nvPr/>
        </p:nvSpPr>
        <p:spPr bwMode="gray">
          <a:xfrm>
            <a:off x="9274936" y="2299889"/>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250995"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deployment</a:t>
            </a:r>
            <a:endParaRPr lang="de-DE" sz="1200" kern="0" dirty="0">
              <a:ea typeface="Arial Unicode MS" pitchFamily="34" charset="-128"/>
              <a:cs typeface="Arial Unicode MS" pitchFamily="34" charset="-128"/>
            </a:endParaRPr>
          </a:p>
        </p:txBody>
      </p:sp>
      <p:pic>
        <p:nvPicPr>
          <p:cNvPr id="77" name="Picture 76">
            <a:extLst>
              <a:ext uri="{FF2B5EF4-FFF2-40B4-BE49-F238E27FC236}">
                <a16:creationId xmlns:a16="http://schemas.microsoft.com/office/drawing/2014/main" id="{FA768854-312C-4078-9ECB-C81A04D18E4F}"/>
              </a:ext>
            </a:extLst>
          </p:cNvPr>
          <p:cNvPicPr>
            <a:picLocks noChangeAspect="1"/>
          </p:cNvPicPr>
          <p:nvPr/>
        </p:nvPicPr>
        <p:blipFill>
          <a:blip r:embed="rId4"/>
          <a:stretch>
            <a:fillRect/>
          </a:stretch>
        </p:blipFill>
        <p:spPr>
          <a:xfrm>
            <a:off x="11054251" y="2060500"/>
            <a:ext cx="250508" cy="243840"/>
          </a:xfrm>
          <a:prstGeom prst="rect">
            <a:avLst/>
          </a:prstGeom>
        </p:spPr>
      </p:pic>
      <p:sp>
        <p:nvSpPr>
          <p:cNvPr id="97" name="Rounded Rectangle 14">
            <a:extLst>
              <a:ext uri="{FF2B5EF4-FFF2-40B4-BE49-F238E27FC236}">
                <a16:creationId xmlns:a16="http://schemas.microsoft.com/office/drawing/2014/main" id="{D7667188-2716-49A7-A669-676DE43964DB}"/>
              </a:ext>
            </a:extLst>
          </p:cNvPr>
          <p:cNvSpPr/>
          <p:nvPr/>
        </p:nvSpPr>
        <p:spPr bwMode="gray">
          <a:xfrm>
            <a:off x="9216605" y="2372420"/>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468608" y="2592266"/>
            <a:ext cx="1346561" cy="721906"/>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-reviews</a:t>
            </a:r>
          </a:p>
        </p:txBody>
      </p:sp>
      <p:pic>
        <p:nvPicPr>
          <p:cNvPr id="103" name="Picture 102">
            <a:extLst>
              <a:ext uri="{FF2B5EF4-FFF2-40B4-BE49-F238E27FC236}">
                <a16:creationId xmlns:a16="http://schemas.microsoft.com/office/drawing/2014/main" id="{25B664BD-9FFA-47A9-AB85-0042E4A4046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669530" y="3174426"/>
            <a:ext cx="292622" cy="292622"/>
          </a:xfrm>
          <a:prstGeom prst="rect">
            <a:avLst/>
          </a:prstGeom>
        </p:spPr>
      </p:pic>
      <p:sp>
        <p:nvSpPr>
          <p:cNvPr id="104" name="TextBox 103">
            <a:extLst>
              <a:ext uri="{FF2B5EF4-FFF2-40B4-BE49-F238E27FC236}">
                <a16:creationId xmlns:a16="http://schemas.microsoft.com/office/drawing/2014/main" id="{5C6FD243-F6C1-4B3A-A763-910FA58B4F26}"/>
              </a:ext>
            </a:extLst>
          </p:cNvPr>
          <p:cNvSpPr txBox="1"/>
          <p:nvPr/>
        </p:nvSpPr>
        <p:spPr>
          <a:xfrm>
            <a:off x="9446357" y="3358504"/>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95" name="Rounded Rectangle 14">
            <a:extLst>
              <a:ext uri="{FF2B5EF4-FFF2-40B4-BE49-F238E27FC236}">
                <a16:creationId xmlns:a16="http://schemas.microsoft.com/office/drawing/2014/main" id="{0780EFA9-160D-41BF-ACF3-F817DCE72D39}"/>
              </a:ext>
            </a:extLst>
          </p:cNvPr>
          <p:cNvSpPr/>
          <p:nvPr/>
        </p:nvSpPr>
        <p:spPr bwMode="gray">
          <a:xfrm>
            <a:off x="5549877" y="235341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829934" y="2543705"/>
            <a:ext cx="1346561" cy="736567"/>
          </a:xfrm>
          <a:prstGeom prst="rect">
            <a:avLst/>
          </a:prstGeom>
          <a:solidFill>
            <a:srgbClr val="FFC000"/>
          </a:solidFill>
          <a:ln>
            <a:solidFill>
              <a:schemeClr val="bg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pic>
        <p:nvPicPr>
          <p:cNvPr id="101" name="Picture 100">
            <a:extLst>
              <a:ext uri="{FF2B5EF4-FFF2-40B4-BE49-F238E27FC236}">
                <a16:creationId xmlns:a16="http://schemas.microsoft.com/office/drawing/2014/main" id="{E1D5031D-45CC-42A2-AC6B-3A092C9734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0672" y="3106890"/>
            <a:ext cx="292622" cy="292622"/>
          </a:xfrm>
          <a:prstGeom prst="rect">
            <a:avLst/>
          </a:prstGeom>
        </p:spPr>
      </p:pic>
      <p:sp>
        <p:nvSpPr>
          <p:cNvPr id="123" name="TextBox 122">
            <a:extLst>
              <a:ext uri="{FF2B5EF4-FFF2-40B4-BE49-F238E27FC236}">
                <a16:creationId xmlns:a16="http://schemas.microsoft.com/office/drawing/2014/main" id="{606DEC80-A346-4961-81BC-584F1F133157}"/>
              </a:ext>
            </a:extLst>
          </p:cNvPr>
          <p:cNvSpPr txBox="1"/>
          <p:nvPr/>
        </p:nvSpPr>
        <p:spPr>
          <a:xfrm>
            <a:off x="5732008" y="3328971"/>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sp>
        <p:nvSpPr>
          <p:cNvPr id="109" name="Rounded Rectangle 14">
            <a:extLst>
              <a:ext uri="{FF2B5EF4-FFF2-40B4-BE49-F238E27FC236}">
                <a16:creationId xmlns:a16="http://schemas.microsoft.com/office/drawing/2014/main" id="{4C89EE29-4B01-41B3-AFEA-17660C85645A}"/>
              </a:ext>
            </a:extLst>
          </p:cNvPr>
          <p:cNvSpPr/>
          <p:nvPr/>
        </p:nvSpPr>
        <p:spPr bwMode="gray">
          <a:xfrm>
            <a:off x="5571350" y="4828405"/>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96" name="Picture 95">
            <a:extLst>
              <a:ext uri="{FF2B5EF4-FFF2-40B4-BE49-F238E27FC236}">
                <a16:creationId xmlns:a16="http://schemas.microsoft.com/office/drawing/2014/main" id="{4BFD8C04-FA09-4CF1-BF28-330C2983672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67770" y="5650377"/>
            <a:ext cx="292622" cy="292622"/>
          </a:xfrm>
          <a:prstGeom prst="rect">
            <a:avLst/>
          </a:prstGeom>
        </p:spPr>
      </p:pic>
      <p:cxnSp>
        <p:nvCxnSpPr>
          <p:cNvPr id="23" name="Straight Connector 22">
            <a:extLst>
              <a:ext uri="{FF2B5EF4-FFF2-40B4-BE49-F238E27FC236}">
                <a16:creationId xmlns:a16="http://schemas.microsoft.com/office/drawing/2014/main" id="{A7003782-6659-4DAB-948C-44C7C0F32BE9}"/>
              </a:ext>
            </a:extLst>
          </p:cNvPr>
          <p:cNvCxnSpPr>
            <a:cxnSpLocks/>
            <a:stCxn id="17" idx="2"/>
            <a:endCxn id="109" idx="0"/>
          </p:cNvCxnSpPr>
          <p:nvPr/>
        </p:nvCxnSpPr>
        <p:spPr>
          <a:xfrm flipH="1">
            <a:off x="6500019" y="3280272"/>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03FDBC0-89A2-4E0A-BD50-2F1488AF442B}"/>
              </a:ext>
            </a:extLst>
          </p:cNvPr>
          <p:cNvSpPr txBox="1"/>
          <p:nvPr/>
        </p:nvSpPr>
        <p:spPr>
          <a:xfrm>
            <a:off x="5727107" y="579030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40" name="Group 39">
            <a:extLst>
              <a:ext uri="{FF2B5EF4-FFF2-40B4-BE49-F238E27FC236}">
                <a16:creationId xmlns:a16="http://schemas.microsoft.com/office/drawing/2014/main" id="{F60B82C3-0B5C-4FF3-8CD9-C40C6DC9B169}"/>
              </a:ext>
            </a:extLst>
          </p:cNvPr>
          <p:cNvGrpSpPr/>
          <p:nvPr/>
        </p:nvGrpSpPr>
        <p:grpSpPr>
          <a:xfrm>
            <a:off x="6223707" y="4134249"/>
            <a:ext cx="599123" cy="513263"/>
            <a:chOff x="6223707" y="4134249"/>
            <a:chExt cx="599123" cy="513263"/>
          </a:xfrm>
        </p:grpSpPr>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82" name="Picture 81">
              <a:extLst>
                <a:ext uri="{FF2B5EF4-FFF2-40B4-BE49-F238E27FC236}">
                  <a16:creationId xmlns:a16="http://schemas.microsoft.com/office/drawing/2014/main" id="{89DA72D7-688B-4588-8868-0C800EB8421C}"/>
                </a:ext>
              </a:extLst>
            </p:cNvPr>
            <p:cNvPicPr>
              <a:picLocks noChangeAspect="1"/>
            </p:cNvPicPr>
            <p:nvPr/>
          </p:nvPicPr>
          <p:blipFill>
            <a:blip r:embed="rId4"/>
            <a:stretch>
              <a:fillRect/>
            </a:stretch>
          </p:blipFill>
          <p:spPr>
            <a:xfrm>
              <a:off x="6672525" y="4134249"/>
              <a:ext cx="150305" cy="146304"/>
            </a:xfrm>
            <a:prstGeom prst="rect">
              <a:avLst/>
            </a:prstGeom>
          </p:spPr>
        </p:pic>
      </p:grpSp>
      <p:sp>
        <p:nvSpPr>
          <p:cNvPr id="111" name="Rounded Rectangle 14">
            <a:extLst>
              <a:ext uri="{FF2B5EF4-FFF2-40B4-BE49-F238E27FC236}">
                <a16:creationId xmlns:a16="http://schemas.microsoft.com/office/drawing/2014/main" id="{7F9F7A49-87CD-485A-87B3-37E34B326003}"/>
              </a:ext>
            </a:extLst>
          </p:cNvPr>
          <p:cNvSpPr/>
          <p:nvPr/>
        </p:nvSpPr>
        <p:spPr bwMode="gray">
          <a:xfrm>
            <a:off x="9236248" y="4832048"/>
            <a:ext cx="1857337" cy="1197304"/>
          </a:xfrm>
          <a:prstGeom prst="roundRect">
            <a:avLst/>
          </a:prstGeom>
          <a:solidFill>
            <a:schemeClr val="bg1">
              <a:lumMod val="65000"/>
              <a:lumOff val="35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solidFill>
            <a:schemeClr val="tx2"/>
          </a:solidFill>
          <a:ln>
            <a:solidFill>
              <a:schemeClr val="tx1"/>
            </a:solidFill>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400" kern="0" dirty="0" err="1">
                <a:ea typeface="Arial Unicode MS" pitchFamily="34" charset="-128"/>
                <a:cs typeface="Arial Unicode MS" pitchFamily="34" charset="-128"/>
              </a:rPr>
              <a:t>postgresql</a:t>
            </a:r>
            <a:endParaRPr lang="de-DE" sz="1400" kern="0" dirty="0">
              <a:ea typeface="Arial Unicode MS" pitchFamily="34" charset="-128"/>
              <a:cs typeface="Arial Unicode MS" pitchFamily="34" charset="-128"/>
            </a:endParaRPr>
          </a:p>
        </p:txBody>
      </p:sp>
      <p:pic>
        <p:nvPicPr>
          <p:cNvPr id="102" name="Picture 101">
            <a:extLst>
              <a:ext uri="{FF2B5EF4-FFF2-40B4-BE49-F238E27FC236}">
                <a16:creationId xmlns:a16="http://schemas.microsoft.com/office/drawing/2014/main" id="{5D09753C-5A2F-4286-B222-7E0717C5DE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490118" y="5658271"/>
            <a:ext cx="292622" cy="292622"/>
          </a:xfrm>
          <a:prstGeom prst="rect">
            <a:avLst/>
          </a:prstGeom>
        </p:spPr>
      </p:pic>
      <p:cxnSp>
        <p:nvCxnSpPr>
          <p:cNvPr id="34" name="Straight Connector 33">
            <a:extLst>
              <a:ext uri="{FF2B5EF4-FFF2-40B4-BE49-F238E27FC236}">
                <a16:creationId xmlns:a16="http://schemas.microsoft.com/office/drawing/2014/main" id="{C716DFE7-3EB7-4FE4-B74E-20B56805B033}"/>
              </a:ext>
            </a:extLst>
          </p:cNvPr>
          <p:cNvCxnSpPr>
            <a:cxnSpLocks/>
            <a:stCxn id="15" idx="2"/>
          </p:cNvCxnSpPr>
          <p:nvPr/>
        </p:nvCxnSpPr>
        <p:spPr>
          <a:xfrm>
            <a:off x="10141889" y="3314172"/>
            <a:ext cx="0" cy="15142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413A539D-62D7-4801-A8B6-2F91F26C44D9}"/>
              </a:ext>
            </a:extLst>
          </p:cNvPr>
          <p:cNvGrpSpPr/>
          <p:nvPr/>
        </p:nvGrpSpPr>
        <p:grpSpPr>
          <a:xfrm>
            <a:off x="9879398" y="4134249"/>
            <a:ext cx="607484" cy="529571"/>
            <a:chOff x="9879398" y="4134249"/>
            <a:chExt cx="607484" cy="529571"/>
          </a:xfrm>
        </p:grpSpPr>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rgbClr val="4FB81C"/>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pic>
          <p:nvPicPr>
            <p:cNvPr id="92" name="Picture 91">
              <a:extLst>
                <a:ext uri="{FF2B5EF4-FFF2-40B4-BE49-F238E27FC236}">
                  <a16:creationId xmlns:a16="http://schemas.microsoft.com/office/drawing/2014/main" id="{7969A443-EAB9-4DEF-9C0E-FE5B3CC7A5A2}"/>
                </a:ext>
              </a:extLst>
            </p:cNvPr>
            <p:cNvPicPr>
              <a:picLocks noChangeAspect="1"/>
            </p:cNvPicPr>
            <p:nvPr/>
          </p:nvPicPr>
          <p:blipFill>
            <a:blip r:embed="rId4"/>
            <a:stretch>
              <a:fillRect/>
            </a:stretch>
          </p:blipFill>
          <p:spPr>
            <a:xfrm>
              <a:off x="10336577" y="4134249"/>
              <a:ext cx="150305" cy="146304"/>
            </a:xfrm>
            <a:prstGeom prst="rect">
              <a:avLst/>
            </a:prstGeom>
          </p:spPr>
        </p:pic>
      </p:grpSp>
      <p:sp>
        <p:nvSpPr>
          <p:cNvPr id="112" name="TextBox 111">
            <a:extLst>
              <a:ext uri="{FF2B5EF4-FFF2-40B4-BE49-F238E27FC236}">
                <a16:creationId xmlns:a16="http://schemas.microsoft.com/office/drawing/2014/main" id="{E11D2ED6-CDD5-49D6-A23E-96BD0DF0CB03}"/>
              </a:ext>
            </a:extLst>
          </p:cNvPr>
          <p:cNvSpPr txBox="1"/>
          <p:nvPr/>
        </p:nvSpPr>
        <p:spPr>
          <a:xfrm>
            <a:off x="9417039" y="5796688"/>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ea typeface="Arial Unicode MS" pitchFamily="34" charset="-128"/>
                <a:cs typeface="Arial Unicode MS" pitchFamily="34" charset="-128"/>
              </a:rPr>
              <a:t>pod</a:t>
            </a:r>
            <a:endParaRPr lang="de-DE" sz="1200" kern="0" dirty="0">
              <a:ea typeface="Arial Unicode MS" pitchFamily="34" charset="-128"/>
              <a:cs typeface="Arial Unicode MS" pitchFamily="34" charset="-128"/>
            </a:endParaRPr>
          </a:p>
        </p:txBody>
      </p:sp>
      <p:grpSp>
        <p:nvGrpSpPr>
          <p:cNvPr id="108" name="Group 107">
            <a:extLst>
              <a:ext uri="{FF2B5EF4-FFF2-40B4-BE49-F238E27FC236}">
                <a16:creationId xmlns:a16="http://schemas.microsoft.com/office/drawing/2014/main" id="{FD26EEE1-E564-4A02-9746-56857A1C0EAA}"/>
              </a:ext>
            </a:extLst>
          </p:cNvPr>
          <p:cNvGrpSpPr/>
          <p:nvPr/>
        </p:nvGrpSpPr>
        <p:grpSpPr>
          <a:xfrm>
            <a:off x="4666510" y="5454010"/>
            <a:ext cx="663425" cy="358399"/>
            <a:chOff x="4675477" y="5680941"/>
            <a:chExt cx="663425" cy="358399"/>
          </a:xfrm>
        </p:grpSpPr>
        <p:cxnSp>
          <p:nvCxnSpPr>
            <p:cNvPr id="114" name="Straight Connector 113">
              <a:extLst>
                <a:ext uri="{FF2B5EF4-FFF2-40B4-BE49-F238E27FC236}">
                  <a16:creationId xmlns:a16="http://schemas.microsoft.com/office/drawing/2014/main" id="{1C958151-909D-4410-97E1-625F124B288D}"/>
                </a:ext>
              </a:extLst>
            </p:cNvPr>
            <p:cNvCxnSpPr>
              <a:cxnSpLocks/>
            </p:cNvCxnSpPr>
            <p:nvPr/>
          </p:nvCxnSpPr>
          <p:spPr>
            <a:xfrm>
              <a:off x="5218991" y="5881941"/>
              <a:ext cx="119911"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6" name="Rounded Rectangle 14">
              <a:extLst>
                <a:ext uri="{FF2B5EF4-FFF2-40B4-BE49-F238E27FC236}">
                  <a16:creationId xmlns:a16="http://schemas.microsoft.com/office/drawing/2014/main" id="{2EB46FF9-940C-4610-AC89-C2886B069C28}"/>
                </a:ext>
              </a:extLst>
            </p:cNvPr>
            <p:cNvSpPr/>
            <p:nvPr/>
          </p:nvSpPr>
          <p:spPr bwMode="gray">
            <a:xfrm>
              <a:off x="4675477" y="5744870"/>
              <a:ext cx="548827" cy="294470"/>
            </a:xfrm>
            <a:prstGeom prst="roundRect">
              <a:avLst/>
            </a:prstGeom>
            <a:solidFill>
              <a:schemeClr val="accent3">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a:t>
              </a:r>
            </a:p>
          </p:txBody>
        </p:sp>
        <p:pic>
          <p:nvPicPr>
            <p:cNvPr id="118" name="Picture 117">
              <a:extLst>
                <a:ext uri="{FF2B5EF4-FFF2-40B4-BE49-F238E27FC236}">
                  <a16:creationId xmlns:a16="http://schemas.microsoft.com/office/drawing/2014/main" id="{F51B78ED-6442-4847-A301-9774B8606699}"/>
                </a:ext>
              </a:extLst>
            </p:cNvPr>
            <p:cNvPicPr>
              <a:picLocks noChangeAspect="1"/>
            </p:cNvPicPr>
            <p:nvPr/>
          </p:nvPicPr>
          <p:blipFill>
            <a:blip r:embed="rId4"/>
            <a:stretch>
              <a:fillRect/>
            </a:stretch>
          </p:blipFill>
          <p:spPr>
            <a:xfrm>
              <a:off x="5146581" y="5680941"/>
              <a:ext cx="150305" cy="146304"/>
            </a:xfrm>
            <a:prstGeom prst="rect">
              <a:avLst/>
            </a:prstGeom>
          </p:spPr>
        </p:pic>
      </p:grpSp>
      <p:grpSp>
        <p:nvGrpSpPr>
          <p:cNvPr id="120" name="Group 119">
            <a:extLst>
              <a:ext uri="{FF2B5EF4-FFF2-40B4-BE49-F238E27FC236}">
                <a16:creationId xmlns:a16="http://schemas.microsoft.com/office/drawing/2014/main" id="{2858091E-490A-4DD4-9EC5-AF0B807B4FE3}"/>
              </a:ext>
            </a:extLst>
          </p:cNvPr>
          <p:cNvGrpSpPr/>
          <p:nvPr/>
        </p:nvGrpSpPr>
        <p:grpSpPr>
          <a:xfrm>
            <a:off x="4656663" y="2910728"/>
            <a:ext cx="682239" cy="344425"/>
            <a:chOff x="4667108" y="5343683"/>
            <a:chExt cx="682239" cy="344425"/>
          </a:xfrm>
        </p:grpSpPr>
        <p:sp>
          <p:nvSpPr>
            <p:cNvPr id="121" name="Rounded Rectangle 14">
              <a:extLst>
                <a:ext uri="{FF2B5EF4-FFF2-40B4-BE49-F238E27FC236}">
                  <a16:creationId xmlns:a16="http://schemas.microsoft.com/office/drawing/2014/main" id="{E683ACFD-3A5A-4DC8-A247-C3BC21A60B25}"/>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24" name="Picture 123">
              <a:extLst>
                <a:ext uri="{FF2B5EF4-FFF2-40B4-BE49-F238E27FC236}">
                  <a16:creationId xmlns:a16="http://schemas.microsoft.com/office/drawing/2014/main" id="{D2E244D7-0CB5-47A8-B794-D75579483E1C}"/>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26" name="Straight Connector 125">
              <a:extLst>
                <a:ext uri="{FF2B5EF4-FFF2-40B4-BE49-F238E27FC236}">
                  <a16:creationId xmlns:a16="http://schemas.microsoft.com/office/drawing/2014/main" id="{834FAB0F-76C9-4498-91C5-A7874C574AC5}"/>
                </a:ext>
              </a:extLst>
            </p:cNvPr>
            <p:cNvCxnSpPr>
              <a:cxnSpLocks/>
            </p:cNvCxnSpPr>
            <p:nvPr/>
          </p:nvCxnSpPr>
          <p:spPr>
            <a:xfrm flipV="1">
              <a:off x="5219293" y="5550095"/>
              <a:ext cx="130054" cy="943"/>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9A73BDA-397F-41FC-8361-E5F220365B95}"/>
              </a:ext>
            </a:extLst>
          </p:cNvPr>
          <p:cNvGrpSpPr/>
          <p:nvPr/>
        </p:nvGrpSpPr>
        <p:grpSpPr>
          <a:xfrm>
            <a:off x="8314053" y="2915338"/>
            <a:ext cx="664213" cy="344425"/>
            <a:chOff x="4667108" y="5343683"/>
            <a:chExt cx="664213" cy="344425"/>
          </a:xfrm>
        </p:grpSpPr>
        <p:sp>
          <p:nvSpPr>
            <p:cNvPr id="129" name="Rounded Rectangle 14">
              <a:extLst>
                <a:ext uri="{FF2B5EF4-FFF2-40B4-BE49-F238E27FC236}">
                  <a16:creationId xmlns:a16="http://schemas.microsoft.com/office/drawing/2014/main" id="{FD6554C8-2D2A-4CED-9DD4-0002F0A143E8}"/>
                </a:ext>
              </a:extLst>
            </p:cNvPr>
            <p:cNvSpPr/>
            <p:nvPr/>
          </p:nvSpPr>
          <p:spPr bwMode="gray">
            <a:xfrm>
              <a:off x="4667108" y="5391906"/>
              <a:ext cx="548827" cy="296202"/>
            </a:xfrm>
            <a:prstGeom prst="roundRect">
              <a:avLst/>
            </a:prstGeom>
            <a:solidFill>
              <a:srgbClr val="4CC5FF"/>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p>
          </p:txBody>
        </p:sp>
        <p:pic>
          <p:nvPicPr>
            <p:cNvPr id="131" name="Picture 130">
              <a:extLst>
                <a:ext uri="{FF2B5EF4-FFF2-40B4-BE49-F238E27FC236}">
                  <a16:creationId xmlns:a16="http://schemas.microsoft.com/office/drawing/2014/main" id="{E4BC8C5B-F87C-42D4-B61C-37EF7F3B987A}"/>
                </a:ext>
              </a:extLst>
            </p:cNvPr>
            <p:cNvPicPr>
              <a:picLocks noChangeAspect="1"/>
            </p:cNvPicPr>
            <p:nvPr/>
          </p:nvPicPr>
          <p:blipFill>
            <a:blip r:embed="rId4"/>
            <a:stretch>
              <a:fillRect/>
            </a:stretch>
          </p:blipFill>
          <p:spPr>
            <a:xfrm>
              <a:off x="5131580" y="5343683"/>
              <a:ext cx="150305" cy="146304"/>
            </a:xfrm>
            <a:prstGeom prst="rect">
              <a:avLst/>
            </a:prstGeom>
          </p:spPr>
        </p:pic>
        <p:cxnSp>
          <p:nvCxnSpPr>
            <p:cNvPr id="133" name="Straight Connector 132">
              <a:extLst>
                <a:ext uri="{FF2B5EF4-FFF2-40B4-BE49-F238E27FC236}">
                  <a16:creationId xmlns:a16="http://schemas.microsoft.com/office/drawing/2014/main" id="{575E11E0-FC9F-4652-9055-68E83B7B3301}"/>
                </a:ext>
              </a:extLst>
            </p:cNvPr>
            <p:cNvCxnSpPr>
              <a:cxnSpLocks/>
            </p:cNvCxnSpPr>
            <p:nvPr/>
          </p:nvCxnSpPr>
          <p:spPr>
            <a:xfrm flipV="1">
              <a:off x="5219293" y="5551036"/>
              <a:ext cx="112028" cy="1"/>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0050" y="1332763"/>
            <a:ext cx="403319" cy="403319"/>
          </a:xfrm>
          <a:prstGeom prst="rect">
            <a:avLst/>
          </a:prstGeom>
        </p:spPr>
      </p:pic>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5AD36EE-8BCE-49D3-9B4F-8CF4D2B4ACFB}"/>
              </a:ext>
            </a:extLst>
          </p:cNvPr>
          <p:cNvCxnSpPr>
            <a:cxnSpLocks/>
          </p:cNvCxnSpPr>
          <p:nvPr/>
        </p:nvCxnSpPr>
        <p:spPr>
          <a:xfrm>
            <a:off x="6498122" y="2052445"/>
            <a:ext cx="0" cy="30097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2" name="Picture 141">
            <a:extLst>
              <a:ext uri="{FF2B5EF4-FFF2-40B4-BE49-F238E27FC236}">
                <a16:creationId xmlns:a16="http://schemas.microsoft.com/office/drawing/2014/main" id="{BD187205-13B0-40E6-A169-A051038078AB}"/>
              </a:ext>
            </a:extLst>
          </p:cNvPr>
          <p:cNvPicPr>
            <a:picLocks noChangeAspect="1"/>
          </p:cNvPicPr>
          <p:nvPr/>
        </p:nvPicPr>
        <p:blipFill>
          <a:blip r:embed="rId4"/>
          <a:stretch>
            <a:fillRect/>
          </a:stretch>
        </p:blipFill>
        <p:spPr>
          <a:xfrm>
            <a:off x="7281164" y="4814757"/>
            <a:ext cx="150305" cy="146304"/>
          </a:xfrm>
          <a:prstGeom prst="rect">
            <a:avLst/>
          </a:prstGeom>
        </p:spPr>
      </p:pic>
      <p:pic>
        <p:nvPicPr>
          <p:cNvPr id="143" name="Picture 142">
            <a:extLst>
              <a:ext uri="{FF2B5EF4-FFF2-40B4-BE49-F238E27FC236}">
                <a16:creationId xmlns:a16="http://schemas.microsoft.com/office/drawing/2014/main" id="{9ABA6889-72B5-4B9B-8847-879B6ADD8F6E}"/>
              </a:ext>
            </a:extLst>
          </p:cNvPr>
          <p:cNvPicPr>
            <a:picLocks noChangeAspect="1"/>
          </p:cNvPicPr>
          <p:nvPr/>
        </p:nvPicPr>
        <p:blipFill>
          <a:blip r:embed="rId4"/>
          <a:stretch>
            <a:fillRect/>
          </a:stretch>
        </p:blipFill>
        <p:spPr>
          <a:xfrm>
            <a:off x="7222438" y="2318379"/>
            <a:ext cx="150305" cy="146304"/>
          </a:xfrm>
          <a:prstGeom prst="rect">
            <a:avLst/>
          </a:prstGeom>
        </p:spPr>
      </p:pic>
      <p:pic>
        <p:nvPicPr>
          <p:cNvPr id="144" name="Picture 143">
            <a:extLst>
              <a:ext uri="{FF2B5EF4-FFF2-40B4-BE49-F238E27FC236}">
                <a16:creationId xmlns:a16="http://schemas.microsoft.com/office/drawing/2014/main" id="{90A13440-9A68-425F-9C8C-672857C599D9}"/>
              </a:ext>
            </a:extLst>
          </p:cNvPr>
          <p:cNvPicPr>
            <a:picLocks noChangeAspect="1"/>
          </p:cNvPicPr>
          <p:nvPr/>
        </p:nvPicPr>
        <p:blipFill>
          <a:blip r:embed="rId4"/>
          <a:stretch>
            <a:fillRect/>
          </a:stretch>
        </p:blipFill>
        <p:spPr>
          <a:xfrm>
            <a:off x="10935620" y="2336006"/>
            <a:ext cx="150305" cy="146304"/>
          </a:xfrm>
          <a:prstGeom prst="rect">
            <a:avLst/>
          </a:prstGeom>
        </p:spPr>
      </p:pic>
      <p:pic>
        <p:nvPicPr>
          <p:cNvPr id="145" name="Picture 144">
            <a:extLst>
              <a:ext uri="{FF2B5EF4-FFF2-40B4-BE49-F238E27FC236}">
                <a16:creationId xmlns:a16="http://schemas.microsoft.com/office/drawing/2014/main" id="{2F6C44CA-B96E-484B-8CDD-90CCF3DD6A9E}"/>
              </a:ext>
            </a:extLst>
          </p:cNvPr>
          <p:cNvPicPr>
            <a:picLocks noChangeAspect="1"/>
          </p:cNvPicPr>
          <p:nvPr/>
        </p:nvPicPr>
        <p:blipFill>
          <a:blip r:embed="rId4"/>
          <a:stretch>
            <a:fillRect/>
          </a:stretch>
        </p:blipFill>
        <p:spPr>
          <a:xfrm>
            <a:off x="10952989" y="4810709"/>
            <a:ext cx="150305" cy="146304"/>
          </a:xfrm>
          <a:prstGeom prst="rect">
            <a:avLst/>
          </a:prstGeom>
        </p:spPr>
      </p:pic>
      <p:pic>
        <p:nvPicPr>
          <p:cNvPr id="146" name="Graphic 145" descr="Lock">
            <a:extLst>
              <a:ext uri="{FF2B5EF4-FFF2-40B4-BE49-F238E27FC236}">
                <a16:creationId xmlns:a16="http://schemas.microsoft.com/office/drawing/2014/main" id="{DB457A9E-09BD-4B84-AA69-22FF0F3EE72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3798" y="1326927"/>
            <a:ext cx="403319" cy="403319"/>
          </a:xfrm>
          <a:prstGeom prst="rect">
            <a:avLst/>
          </a:prstGeom>
        </p:spPr>
      </p:pic>
      <p:grpSp>
        <p:nvGrpSpPr>
          <p:cNvPr id="99" name="Group 98">
            <a:extLst>
              <a:ext uri="{FF2B5EF4-FFF2-40B4-BE49-F238E27FC236}">
                <a16:creationId xmlns:a16="http://schemas.microsoft.com/office/drawing/2014/main" id="{54BD4D70-18B6-4D92-A9F0-CB3158048AC2}"/>
              </a:ext>
            </a:extLst>
          </p:cNvPr>
          <p:cNvGrpSpPr/>
          <p:nvPr/>
        </p:nvGrpSpPr>
        <p:grpSpPr>
          <a:xfrm>
            <a:off x="2939177" y="1055539"/>
            <a:ext cx="7226311" cy="1588244"/>
            <a:chOff x="2939177" y="1055539"/>
            <a:chExt cx="7226311" cy="1588244"/>
          </a:xfrm>
        </p:grpSpPr>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844018"/>
              <a:chOff x="2939177" y="1799765"/>
              <a:chExt cx="3284530" cy="844018"/>
            </a:xfrm>
          </p:grpSpPr>
          <p:sp>
            <p:nvSpPr>
              <p:cNvPr id="25" name="TextBox 24">
                <a:extLst>
                  <a:ext uri="{FF2B5EF4-FFF2-40B4-BE49-F238E27FC236}">
                    <a16:creationId xmlns:a16="http://schemas.microsoft.com/office/drawing/2014/main" id="{E43C37E1-A4C8-4746-9F32-2A19327A1A7E}"/>
                  </a:ext>
                </a:extLst>
              </p:cNvPr>
              <p:cNvSpPr txBox="1"/>
              <p:nvPr/>
            </p:nvSpPr>
            <p:spPr>
              <a:xfrm>
                <a:off x="3127015" y="2336006"/>
                <a:ext cx="1316370" cy="307777"/>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E35500"/>
                    </a:solidFill>
                    <a:ea typeface="Arial Unicode MS" pitchFamily="34" charset="-128"/>
                    <a:cs typeface="Arial Unicode MS" pitchFamily="34" charset="-128"/>
                  </a:rPr>
                  <a:t>HTTPS</a:t>
                </a:r>
                <a:endParaRPr lang="de-DE" kern="0" dirty="0">
                  <a:solidFill>
                    <a:srgbClr val="E35500"/>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rgbClr val="E35500"/>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Connector 146">
              <a:extLst>
                <a:ext uri="{FF2B5EF4-FFF2-40B4-BE49-F238E27FC236}">
                  <a16:creationId xmlns:a16="http://schemas.microsoft.com/office/drawing/2014/main" id="{C6BF1D78-B04B-4135-8823-C3E9AF58E627}"/>
                </a:ext>
              </a:extLst>
            </p:cNvPr>
            <p:cNvCxnSpPr>
              <a:cxnSpLocks/>
            </p:cNvCxnSpPr>
            <p:nvPr/>
          </p:nvCxnSpPr>
          <p:spPr>
            <a:xfrm flipH="1">
              <a:off x="3981679" y="1055539"/>
              <a:ext cx="3196" cy="1548133"/>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4BA03E35-B5DF-42AA-8F22-31DA988B5B6F}"/>
                </a:ext>
              </a:extLst>
            </p:cNvPr>
            <p:cNvCxnSpPr>
              <a:cxnSpLocks/>
            </p:cNvCxnSpPr>
            <p:nvPr/>
          </p:nvCxnSpPr>
          <p:spPr>
            <a:xfrm flipH="1">
              <a:off x="3968133" y="1069889"/>
              <a:ext cx="6197355" cy="0"/>
            </a:xfrm>
            <a:prstGeom prst="line">
              <a:avLst/>
            </a:prstGeom>
            <a:ln w="38100">
              <a:solidFill>
                <a:srgbClr val="E355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1799AED7-70D9-4CBD-9EC9-43003198EE16}"/>
                </a:ext>
              </a:extLst>
            </p:cNvPr>
            <p:cNvCxnSpPr>
              <a:cxnSpLocks/>
            </p:cNvCxnSpPr>
            <p:nvPr/>
          </p:nvCxnSpPr>
          <p:spPr>
            <a:xfrm>
              <a:off x="10153811" y="1055539"/>
              <a:ext cx="0" cy="494683"/>
            </a:xfrm>
            <a:prstGeom prst="straightConnector1">
              <a:avLst/>
            </a:prstGeom>
            <a:ln w="38100">
              <a:solidFill>
                <a:srgbClr val="E35500"/>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49" name="Picture 148">
            <a:extLst>
              <a:ext uri="{FF2B5EF4-FFF2-40B4-BE49-F238E27FC236}">
                <a16:creationId xmlns:a16="http://schemas.microsoft.com/office/drawing/2014/main" id="{53A0BD58-89C1-4F9C-B58C-63C33FDBE2A2}"/>
              </a:ext>
            </a:extLst>
          </p:cNvPr>
          <p:cNvPicPr>
            <a:picLocks noChangeAspect="1"/>
          </p:cNvPicPr>
          <p:nvPr/>
        </p:nvPicPr>
        <p:blipFill>
          <a:blip r:embed="rId10"/>
          <a:srcRect/>
          <a:stretch/>
        </p:blipFill>
        <p:spPr>
          <a:xfrm>
            <a:off x="128939" y="3314172"/>
            <a:ext cx="2810236" cy="1440246"/>
          </a:xfrm>
          <a:prstGeom prst="rect">
            <a:avLst/>
          </a:prstGeom>
        </p:spPr>
      </p:pic>
    </p:spTree>
    <p:extLst>
      <p:ext uri="{BB962C8B-B14F-4D97-AF65-F5344CB8AC3E}">
        <p14:creationId xmlns:p14="http://schemas.microsoft.com/office/powerpoint/2010/main" val="43071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additive="base">
                                        <p:cTn id="27" dur="500" fill="hold"/>
                                        <p:tgtEl>
                                          <p:spTgt spid="34"/>
                                        </p:tgtEl>
                                        <p:attrNameLst>
                                          <p:attrName>ppt_x</p:attrName>
                                        </p:attrNameLst>
                                      </p:cBhvr>
                                      <p:tavLst>
                                        <p:tav tm="0">
                                          <p:val>
                                            <p:strVal val="#ppt_x"/>
                                          </p:val>
                                        </p:tav>
                                        <p:tav tm="100000">
                                          <p:val>
                                            <p:strVal val="#ppt_x"/>
                                          </p:val>
                                        </p:tav>
                                      </p:tavLst>
                                    </p:anim>
                                    <p:anim calcmode="lin" valueType="num">
                                      <p:cBhvr additive="base">
                                        <p:cTn id="28" dur="500" fill="hold"/>
                                        <p:tgtEl>
                                          <p:spTgt spid="3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3"/>
                                        </p:tgtEl>
                                        <p:attrNameLst>
                                          <p:attrName>style.visibility</p:attrName>
                                        </p:attrNameLst>
                                      </p:cBhvr>
                                      <p:to>
                                        <p:strVal val="visible"/>
                                      </p:to>
                                    </p:set>
                                    <p:anim calcmode="lin" valueType="num">
                                      <p:cBhvr additive="base">
                                        <p:cTn id="35" dur="500" fill="hold"/>
                                        <p:tgtEl>
                                          <p:spTgt spid="103"/>
                                        </p:tgtEl>
                                        <p:attrNameLst>
                                          <p:attrName>ppt_x</p:attrName>
                                        </p:attrNameLst>
                                      </p:cBhvr>
                                      <p:tavLst>
                                        <p:tav tm="0">
                                          <p:val>
                                            <p:strVal val="#ppt_x"/>
                                          </p:val>
                                        </p:tav>
                                        <p:tav tm="100000">
                                          <p:val>
                                            <p:strVal val="#ppt_x"/>
                                          </p:val>
                                        </p:tav>
                                      </p:tavLst>
                                    </p:anim>
                                    <p:anim calcmode="lin" valueType="num">
                                      <p:cBhvr additive="base">
                                        <p:cTn id="36" dur="500" fill="hold"/>
                                        <p:tgtEl>
                                          <p:spTgt spid="10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
                                        </p:tgtEl>
                                        <p:attrNameLst>
                                          <p:attrName>style.visibility</p:attrName>
                                        </p:attrNameLst>
                                      </p:cBhvr>
                                      <p:to>
                                        <p:strVal val="visible"/>
                                      </p:to>
                                    </p:set>
                                    <p:anim calcmode="lin" valueType="num">
                                      <p:cBhvr additive="base">
                                        <p:cTn id="39" dur="500" fill="hold"/>
                                        <p:tgtEl>
                                          <p:spTgt spid="102"/>
                                        </p:tgtEl>
                                        <p:attrNameLst>
                                          <p:attrName>ppt_x</p:attrName>
                                        </p:attrNameLst>
                                      </p:cBhvr>
                                      <p:tavLst>
                                        <p:tav tm="0">
                                          <p:val>
                                            <p:strVal val="#ppt_x"/>
                                          </p:val>
                                        </p:tav>
                                        <p:tav tm="100000">
                                          <p:val>
                                            <p:strVal val="#ppt_x"/>
                                          </p:val>
                                        </p:tav>
                                      </p:tavLst>
                                    </p:anim>
                                    <p:anim calcmode="lin" valueType="num">
                                      <p:cBhvr additive="base">
                                        <p:cTn id="40" dur="500" fill="hold"/>
                                        <p:tgtEl>
                                          <p:spTgt spid="1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6"/>
                                        </p:tgtEl>
                                        <p:attrNameLst>
                                          <p:attrName>style.visibility</p:attrName>
                                        </p:attrNameLst>
                                      </p:cBhvr>
                                      <p:to>
                                        <p:strVal val="visible"/>
                                      </p:to>
                                    </p:set>
                                    <p:anim calcmode="lin" valueType="num">
                                      <p:cBhvr additive="base">
                                        <p:cTn id="47" dur="500" fill="hold"/>
                                        <p:tgtEl>
                                          <p:spTgt spid="96"/>
                                        </p:tgtEl>
                                        <p:attrNameLst>
                                          <p:attrName>ppt_x</p:attrName>
                                        </p:attrNameLst>
                                      </p:cBhvr>
                                      <p:tavLst>
                                        <p:tav tm="0">
                                          <p:val>
                                            <p:strVal val="#ppt_x"/>
                                          </p:val>
                                        </p:tav>
                                        <p:tav tm="100000">
                                          <p:val>
                                            <p:strVal val="#ppt_x"/>
                                          </p:val>
                                        </p:tav>
                                      </p:tavLst>
                                    </p:anim>
                                    <p:anim calcmode="lin" valueType="num">
                                      <p:cBhvr additive="base">
                                        <p:cTn id="48" dur="500" fill="hold"/>
                                        <p:tgtEl>
                                          <p:spTgt spid="96"/>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anim calcmode="lin" valueType="num">
                                      <p:cBhvr additive="base">
                                        <p:cTn id="51" dur="500" fill="hold"/>
                                        <p:tgtEl>
                                          <p:spTgt spid="75"/>
                                        </p:tgtEl>
                                        <p:attrNameLst>
                                          <p:attrName>ppt_x</p:attrName>
                                        </p:attrNameLst>
                                      </p:cBhvr>
                                      <p:tavLst>
                                        <p:tav tm="0">
                                          <p:val>
                                            <p:strVal val="#ppt_x"/>
                                          </p:val>
                                        </p:tav>
                                        <p:tav tm="100000">
                                          <p:val>
                                            <p:strVal val="#ppt_x"/>
                                          </p:val>
                                        </p:tav>
                                      </p:tavLst>
                                    </p:anim>
                                    <p:anim calcmode="lin" valueType="num">
                                      <p:cBhvr additive="base">
                                        <p:cTn id="5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 calcmode="lin" valueType="num">
                                      <p:cBhvr additive="base">
                                        <p:cTn id="57" dur="500" fill="hold"/>
                                        <p:tgtEl>
                                          <p:spTgt spid="123"/>
                                        </p:tgtEl>
                                        <p:attrNameLst>
                                          <p:attrName>ppt_x</p:attrName>
                                        </p:attrNameLst>
                                      </p:cBhvr>
                                      <p:tavLst>
                                        <p:tav tm="0">
                                          <p:val>
                                            <p:strVal val="#ppt_x"/>
                                          </p:val>
                                        </p:tav>
                                        <p:tav tm="100000">
                                          <p:val>
                                            <p:strVal val="#ppt_x"/>
                                          </p:val>
                                        </p:tav>
                                      </p:tavLst>
                                    </p:anim>
                                    <p:anim calcmode="lin" valueType="num">
                                      <p:cBhvr additive="base">
                                        <p:cTn id="58" dur="500" fill="hold"/>
                                        <p:tgtEl>
                                          <p:spTgt spid="1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6"/>
                                        </p:tgtEl>
                                        <p:attrNameLst>
                                          <p:attrName>style.visibility</p:attrName>
                                        </p:attrNameLst>
                                      </p:cBhvr>
                                      <p:to>
                                        <p:strVal val="visible"/>
                                      </p:to>
                                    </p:set>
                                    <p:anim calcmode="lin" valueType="num">
                                      <p:cBhvr additive="base">
                                        <p:cTn id="69" dur="500" fill="hold"/>
                                        <p:tgtEl>
                                          <p:spTgt spid="106"/>
                                        </p:tgtEl>
                                        <p:attrNameLst>
                                          <p:attrName>ppt_x</p:attrName>
                                        </p:attrNameLst>
                                      </p:cBhvr>
                                      <p:tavLst>
                                        <p:tav tm="0">
                                          <p:val>
                                            <p:strVal val="#ppt_x"/>
                                          </p:val>
                                        </p:tav>
                                        <p:tav tm="100000">
                                          <p:val>
                                            <p:strVal val="#ppt_x"/>
                                          </p:val>
                                        </p:tav>
                                      </p:tavLst>
                                    </p:anim>
                                    <p:anim calcmode="lin" valueType="num">
                                      <p:cBhvr additive="base">
                                        <p:cTn id="70" dur="500" fill="hold"/>
                                        <p:tgtEl>
                                          <p:spTgt spid="10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 calcmode="lin" valueType="num">
                                      <p:cBhvr additive="base">
                                        <p:cTn id="73" dur="500" fill="hold"/>
                                        <p:tgtEl>
                                          <p:spTgt spid="95"/>
                                        </p:tgtEl>
                                        <p:attrNameLst>
                                          <p:attrName>ppt_x</p:attrName>
                                        </p:attrNameLst>
                                      </p:cBhvr>
                                      <p:tavLst>
                                        <p:tav tm="0">
                                          <p:val>
                                            <p:strVal val="#ppt_x"/>
                                          </p:val>
                                        </p:tav>
                                        <p:tav tm="100000">
                                          <p:val>
                                            <p:strVal val="#ppt_x"/>
                                          </p:val>
                                        </p:tav>
                                      </p:tavLst>
                                    </p:anim>
                                    <p:anim calcmode="lin" valueType="num">
                                      <p:cBhvr additive="base">
                                        <p:cTn id="74" dur="500" fill="hold"/>
                                        <p:tgtEl>
                                          <p:spTgt spid="9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anim calcmode="lin" valueType="num">
                                      <p:cBhvr additive="base">
                                        <p:cTn id="77" dur="500" fill="hold"/>
                                        <p:tgtEl>
                                          <p:spTgt spid="76"/>
                                        </p:tgtEl>
                                        <p:attrNameLst>
                                          <p:attrName>ppt_x</p:attrName>
                                        </p:attrNameLst>
                                      </p:cBhvr>
                                      <p:tavLst>
                                        <p:tav tm="0">
                                          <p:val>
                                            <p:strVal val="#ppt_x"/>
                                          </p:val>
                                        </p:tav>
                                        <p:tav tm="100000">
                                          <p:val>
                                            <p:strVal val="#ppt_x"/>
                                          </p:val>
                                        </p:tav>
                                      </p:tavLst>
                                    </p:anim>
                                    <p:anim calcmode="lin" valueType="num">
                                      <p:cBhvr additive="base">
                                        <p:cTn id="78" dur="500" fill="hold"/>
                                        <p:tgtEl>
                                          <p:spTgt spid="7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79"/>
                                        </p:tgtEl>
                                        <p:attrNameLst>
                                          <p:attrName>style.visibility</p:attrName>
                                        </p:attrNameLst>
                                      </p:cBhvr>
                                      <p:to>
                                        <p:strVal val="visible"/>
                                      </p:to>
                                    </p:set>
                                    <p:anim calcmode="lin" valueType="num">
                                      <p:cBhvr additive="base">
                                        <p:cTn id="81" dur="500" fill="hold"/>
                                        <p:tgtEl>
                                          <p:spTgt spid="79"/>
                                        </p:tgtEl>
                                        <p:attrNameLst>
                                          <p:attrName>ppt_x</p:attrName>
                                        </p:attrNameLst>
                                      </p:cBhvr>
                                      <p:tavLst>
                                        <p:tav tm="0">
                                          <p:val>
                                            <p:strVal val="#ppt_x"/>
                                          </p:val>
                                        </p:tav>
                                        <p:tav tm="100000">
                                          <p:val>
                                            <p:strVal val="#ppt_x"/>
                                          </p:val>
                                        </p:tav>
                                      </p:tavLst>
                                    </p:anim>
                                    <p:anim calcmode="lin" valueType="num">
                                      <p:cBhvr additive="base">
                                        <p:cTn id="82" dur="500" fill="hold"/>
                                        <p:tgtEl>
                                          <p:spTgt spid="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anim calcmode="lin" valueType="num">
                                      <p:cBhvr additive="base">
                                        <p:cTn id="89" dur="500" fill="hold"/>
                                        <p:tgtEl>
                                          <p:spTgt spid="110"/>
                                        </p:tgtEl>
                                        <p:attrNameLst>
                                          <p:attrName>ppt_x</p:attrName>
                                        </p:attrNameLst>
                                      </p:cBhvr>
                                      <p:tavLst>
                                        <p:tav tm="0">
                                          <p:val>
                                            <p:strVal val="#ppt_x"/>
                                          </p:val>
                                        </p:tav>
                                        <p:tav tm="100000">
                                          <p:val>
                                            <p:strVal val="#ppt_x"/>
                                          </p:val>
                                        </p:tav>
                                      </p:tavLst>
                                    </p:anim>
                                    <p:anim calcmode="lin" valueType="num">
                                      <p:cBhvr additive="base">
                                        <p:cTn id="90" dur="500" fill="hold"/>
                                        <p:tgtEl>
                                          <p:spTgt spid="110"/>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anim calcmode="lin" valueType="num">
                                      <p:cBhvr additive="base">
                                        <p:cTn id="93" dur="500" fill="hold"/>
                                        <p:tgtEl>
                                          <p:spTgt spid="68"/>
                                        </p:tgtEl>
                                        <p:attrNameLst>
                                          <p:attrName>ppt_x</p:attrName>
                                        </p:attrNameLst>
                                      </p:cBhvr>
                                      <p:tavLst>
                                        <p:tav tm="0">
                                          <p:val>
                                            <p:strVal val="#ppt_x"/>
                                          </p:val>
                                        </p:tav>
                                        <p:tav tm="100000">
                                          <p:val>
                                            <p:strVal val="#ppt_x"/>
                                          </p:val>
                                        </p:tav>
                                      </p:tavLst>
                                    </p:anim>
                                    <p:anim calcmode="lin" valueType="num">
                                      <p:cBhvr additive="base">
                                        <p:cTn id="94" dur="500" fill="hold"/>
                                        <p:tgtEl>
                                          <p:spTgt spid="68"/>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43"/>
                                        </p:tgtEl>
                                        <p:attrNameLst>
                                          <p:attrName>style.visibility</p:attrName>
                                        </p:attrNameLst>
                                      </p:cBhvr>
                                      <p:to>
                                        <p:strVal val="visible"/>
                                      </p:to>
                                    </p:set>
                                    <p:anim calcmode="lin" valueType="num">
                                      <p:cBhvr additive="base">
                                        <p:cTn id="97" dur="500" fill="hold"/>
                                        <p:tgtEl>
                                          <p:spTgt spid="143"/>
                                        </p:tgtEl>
                                        <p:attrNameLst>
                                          <p:attrName>ppt_x</p:attrName>
                                        </p:attrNameLst>
                                      </p:cBhvr>
                                      <p:tavLst>
                                        <p:tav tm="0">
                                          <p:val>
                                            <p:strVal val="#ppt_x"/>
                                          </p:val>
                                        </p:tav>
                                        <p:tav tm="100000">
                                          <p:val>
                                            <p:strVal val="#ppt_x"/>
                                          </p:val>
                                        </p:tav>
                                      </p:tavLst>
                                    </p:anim>
                                    <p:anim calcmode="lin" valueType="num">
                                      <p:cBhvr additive="base">
                                        <p:cTn id="98" dur="500" fill="hold"/>
                                        <p:tgtEl>
                                          <p:spTgt spid="143"/>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42"/>
                                        </p:tgtEl>
                                        <p:attrNameLst>
                                          <p:attrName>style.visibility</p:attrName>
                                        </p:attrNameLst>
                                      </p:cBhvr>
                                      <p:to>
                                        <p:strVal val="visible"/>
                                      </p:to>
                                    </p:set>
                                    <p:anim calcmode="lin" valueType="num">
                                      <p:cBhvr additive="base">
                                        <p:cTn id="101" dur="500" fill="hold"/>
                                        <p:tgtEl>
                                          <p:spTgt spid="142"/>
                                        </p:tgtEl>
                                        <p:attrNameLst>
                                          <p:attrName>ppt_x</p:attrName>
                                        </p:attrNameLst>
                                      </p:cBhvr>
                                      <p:tavLst>
                                        <p:tav tm="0">
                                          <p:val>
                                            <p:strVal val="#ppt_x"/>
                                          </p:val>
                                        </p:tav>
                                        <p:tav tm="100000">
                                          <p:val>
                                            <p:strVal val="#ppt_x"/>
                                          </p:val>
                                        </p:tav>
                                      </p:tavLst>
                                    </p:anim>
                                    <p:anim calcmode="lin" valueType="num">
                                      <p:cBhvr additive="base">
                                        <p:cTn id="102"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77"/>
                                        </p:tgtEl>
                                        <p:attrNameLst>
                                          <p:attrName>style.visibility</p:attrName>
                                        </p:attrNameLst>
                                      </p:cBhvr>
                                      <p:to>
                                        <p:strVal val="visible"/>
                                      </p:to>
                                    </p:set>
                                    <p:anim calcmode="lin" valueType="num">
                                      <p:cBhvr additive="base">
                                        <p:cTn id="107" dur="500" fill="hold"/>
                                        <p:tgtEl>
                                          <p:spTgt spid="77"/>
                                        </p:tgtEl>
                                        <p:attrNameLst>
                                          <p:attrName>ppt_x</p:attrName>
                                        </p:attrNameLst>
                                      </p:cBhvr>
                                      <p:tavLst>
                                        <p:tav tm="0">
                                          <p:val>
                                            <p:strVal val="#ppt_x"/>
                                          </p:val>
                                        </p:tav>
                                        <p:tav tm="100000">
                                          <p:val>
                                            <p:strVal val="#ppt_x"/>
                                          </p:val>
                                        </p:tav>
                                      </p:tavLst>
                                    </p:anim>
                                    <p:anim calcmode="lin" valueType="num">
                                      <p:cBhvr additive="base">
                                        <p:cTn id="108" dur="500" fill="hold"/>
                                        <p:tgtEl>
                                          <p:spTgt spid="7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4"/>
                                        </p:tgtEl>
                                        <p:attrNameLst>
                                          <p:attrName>style.visibility</p:attrName>
                                        </p:attrNameLst>
                                      </p:cBhvr>
                                      <p:to>
                                        <p:strVal val="visible"/>
                                      </p:to>
                                    </p:set>
                                    <p:anim calcmode="lin" valueType="num">
                                      <p:cBhvr additive="base">
                                        <p:cTn id="111" dur="500" fill="hold"/>
                                        <p:tgtEl>
                                          <p:spTgt spid="14"/>
                                        </p:tgtEl>
                                        <p:attrNameLst>
                                          <p:attrName>ppt_x</p:attrName>
                                        </p:attrNameLst>
                                      </p:cBhvr>
                                      <p:tavLst>
                                        <p:tav tm="0">
                                          <p:val>
                                            <p:strVal val="#ppt_x"/>
                                          </p:val>
                                        </p:tav>
                                        <p:tav tm="100000">
                                          <p:val>
                                            <p:strVal val="#ppt_x"/>
                                          </p:val>
                                        </p:tav>
                                      </p:tavLst>
                                    </p:anim>
                                    <p:anim calcmode="lin" valueType="num">
                                      <p:cBhvr additive="base">
                                        <p:cTn id="112" dur="500" fill="hold"/>
                                        <p:tgtEl>
                                          <p:spTgt spid="14"/>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 calcmode="lin" valueType="num">
                                      <p:cBhvr additive="base">
                                        <p:cTn id="115" dur="500" fill="hold"/>
                                        <p:tgtEl>
                                          <p:spTgt spid="97"/>
                                        </p:tgtEl>
                                        <p:attrNameLst>
                                          <p:attrName>ppt_x</p:attrName>
                                        </p:attrNameLst>
                                      </p:cBhvr>
                                      <p:tavLst>
                                        <p:tav tm="0">
                                          <p:val>
                                            <p:strVal val="#ppt_x"/>
                                          </p:val>
                                        </p:tav>
                                        <p:tav tm="100000">
                                          <p:val>
                                            <p:strVal val="#ppt_x"/>
                                          </p:val>
                                        </p:tav>
                                      </p:tavLst>
                                    </p:anim>
                                    <p:anim calcmode="lin" valueType="num">
                                      <p:cBhvr additive="base">
                                        <p:cTn id="116" dur="500" fill="hold"/>
                                        <p:tgtEl>
                                          <p:spTgt spid="9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104"/>
                                        </p:tgtEl>
                                        <p:attrNameLst>
                                          <p:attrName>style.visibility</p:attrName>
                                        </p:attrNameLst>
                                      </p:cBhvr>
                                      <p:to>
                                        <p:strVal val="visible"/>
                                      </p:to>
                                    </p:set>
                                    <p:anim calcmode="lin" valueType="num">
                                      <p:cBhvr additive="base">
                                        <p:cTn id="119" dur="500" fill="hold"/>
                                        <p:tgtEl>
                                          <p:spTgt spid="104"/>
                                        </p:tgtEl>
                                        <p:attrNameLst>
                                          <p:attrName>ppt_x</p:attrName>
                                        </p:attrNameLst>
                                      </p:cBhvr>
                                      <p:tavLst>
                                        <p:tav tm="0">
                                          <p:val>
                                            <p:strVal val="#ppt_x"/>
                                          </p:val>
                                        </p:tav>
                                        <p:tav tm="100000">
                                          <p:val>
                                            <p:strVal val="#ppt_x"/>
                                          </p:val>
                                        </p:tav>
                                      </p:tavLst>
                                    </p:anim>
                                    <p:anim calcmode="lin" valueType="num">
                                      <p:cBhvr additive="base">
                                        <p:cTn id="120" dur="500" fill="hold"/>
                                        <p:tgtEl>
                                          <p:spTgt spid="10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500" fill="hold"/>
                                        <p:tgtEl>
                                          <p:spTgt spid="36"/>
                                        </p:tgtEl>
                                        <p:attrNameLst>
                                          <p:attrName>ppt_x</p:attrName>
                                        </p:attrNameLst>
                                      </p:cBhvr>
                                      <p:tavLst>
                                        <p:tav tm="0">
                                          <p:val>
                                            <p:strVal val="#ppt_x"/>
                                          </p:val>
                                        </p:tav>
                                        <p:tav tm="100000">
                                          <p:val>
                                            <p:strVal val="#ppt_x"/>
                                          </p:val>
                                        </p:tav>
                                      </p:tavLst>
                                    </p:anim>
                                    <p:anim calcmode="lin" valueType="num">
                                      <p:cBhvr additive="base">
                                        <p:cTn id="124" dur="5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8"/>
                                        </p:tgtEl>
                                        <p:attrNameLst>
                                          <p:attrName>style.visibility</p:attrName>
                                        </p:attrNameLst>
                                      </p:cBhvr>
                                      <p:to>
                                        <p:strVal val="visible"/>
                                      </p:to>
                                    </p:set>
                                    <p:anim calcmode="lin" valueType="num">
                                      <p:cBhvr additive="base">
                                        <p:cTn id="127" dur="500" fill="hold"/>
                                        <p:tgtEl>
                                          <p:spTgt spid="78"/>
                                        </p:tgtEl>
                                        <p:attrNameLst>
                                          <p:attrName>ppt_x</p:attrName>
                                        </p:attrNameLst>
                                      </p:cBhvr>
                                      <p:tavLst>
                                        <p:tav tm="0">
                                          <p:val>
                                            <p:strVal val="#ppt_x"/>
                                          </p:val>
                                        </p:tav>
                                        <p:tav tm="100000">
                                          <p:val>
                                            <p:strVal val="#ppt_x"/>
                                          </p:val>
                                        </p:tav>
                                      </p:tavLst>
                                    </p:anim>
                                    <p:anim calcmode="lin" valueType="num">
                                      <p:cBhvr additive="base">
                                        <p:cTn id="128" dur="500" fill="hold"/>
                                        <p:tgtEl>
                                          <p:spTgt spid="78"/>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0"/>
                                        </p:tgtEl>
                                        <p:attrNameLst>
                                          <p:attrName>style.visibility</p:attrName>
                                        </p:attrNameLst>
                                      </p:cBhvr>
                                      <p:to>
                                        <p:strVal val="visible"/>
                                      </p:to>
                                    </p:set>
                                    <p:anim calcmode="lin" valueType="num">
                                      <p:cBhvr additive="base">
                                        <p:cTn id="131" dur="500" fill="hold"/>
                                        <p:tgtEl>
                                          <p:spTgt spid="20"/>
                                        </p:tgtEl>
                                        <p:attrNameLst>
                                          <p:attrName>ppt_x</p:attrName>
                                        </p:attrNameLst>
                                      </p:cBhvr>
                                      <p:tavLst>
                                        <p:tav tm="0">
                                          <p:val>
                                            <p:strVal val="#ppt_x"/>
                                          </p:val>
                                        </p:tav>
                                        <p:tav tm="100000">
                                          <p:val>
                                            <p:strVal val="#ppt_x"/>
                                          </p:val>
                                        </p:tav>
                                      </p:tavLst>
                                    </p:anim>
                                    <p:anim calcmode="lin" valueType="num">
                                      <p:cBhvr additive="base">
                                        <p:cTn id="132" dur="500" fill="hold"/>
                                        <p:tgtEl>
                                          <p:spTgt spid="20"/>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 calcmode="lin" valueType="num">
                                      <p:cBhvr additive="base">
                                        <p:cTn id="135" dur="500" fill="hold"/>
                                        <p:tgtEl>
                                          <p:spTgt spid="111"/>
                                        </p:tgtEl>
                                        <p:attrNameLst>
                                          <p:attrName>ppt_x</p:attrName>
                                        </p:attrNameLst>
                                      </p:cBhvr>
                                      <p:tavLst>
                                        <p:tav tm="0">
                                          <p:val>
                                            <p:strVal val="#ppt_x"/>
                                          </p:val>
                                        </p:tav>
                                        <p:tav tm="100000">
                                          <p:val>
                                            <p:strVal val="#ppt_x"/>
                                          </p:val>
                                        </p:tav>
                                      </p:tavLst>
                                    </p:anim>
                                    <p:anim calcmode="lin" valueType="num">
                                      <p:cBhvr additive="base">
                                        <p:cTn id="136" dur="500" fill="hold"/>
                                        <p:tgtEl>
                                          <p:spTgt spid="11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112"/>
                                        </p:tgtEl>
                                        <p:attrNameLst>
                                          <p:attrName>style.visibility</p:attrName>
                                        </p:attrNameLst>
                                      </p:cBhvr>
                                      <p:to>
                                        <p:strVal val="visible"/>
                                      </p:to>
                                    </p:set>
                                    <p:anim calcmode="lin" valueType="num">
                                      <p:cBhvr additive="base">
                                        <p:cTn id="139" dur="500" fill="hold"/>
                                        <p:tgtEl>
                                          <p:spTgt spid="112"/>
                                        </p:tgtEl>
                                        <p:attrNameLst>
                                          <p:attrName>ppt_x</p:attrName>
                                        </p:attrNameLst>
                                      </p:cBhvr>
                                      <p:tavLst>
                                        <p:tav tm="0">
                                          <p:val>
                                            <p:strVal val="#ppt_x"/>
                                          </p:val>
                                        </p:tav>
                                        <p:tav tm="100000">
                                          <p:val>
                                            <p:strVal val="#ppt_x"/>
                                          </p:val>
                                        </p:tav>
                                      </p:tavLst>
                                    </p:anim>
                                    <p:anim calcmode="lin" valueType="num">
                                      <p:cBhvr additive="base">
                                        <p:cTn id="140" dur="500" fill="hold"/>
                                        <p:tgtEl>
                                          <p:spTgt spid="112"/>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144"/>
                                        </p:tgtEl>
                                        <p:attrNameLst>
                                          <p:attrName>style.visibility</p:attrName>
                                        </p:attrNameLst>
                                      </p:cBhvr>
                                      <p:to>
                                        <p:strVal val="visible"/>
                                      </p:to>
                                    </p:set>
                                    <p:anim calcmode="lin" valueType="num">
                                      <p:cBhvr additive="base">
                                        <p:cTn id="147" dur="500" fill="hold"/>
                                        <p:tgtEl>
                                          <p:spTgt spid="144"/>
                                        </p:tgtEl>
                                        <p:attrNameLst>
                                          <p:attrName>ppt_x</p:attrName>
                                        </p:attrNameLst>
                                      </p:cBhvr>
                                      <p:tavLst>
                                        <p:tav tm="0">
                                          <p:val>
                                            <p:strVal val="#ppt_x"/>
                                          </p:val>
                                        </p:tav>
                                        <p:tav tm="100000">
                                          <p:val>
                                            <p:strVal val="#ppt_x"/>
                                          </p:val>
                                        </p:tav>
                                      </p:tavLst>
                                    </p:anim>
                                    <p:anim calcmode="lin" valueType="num">
                                      <p:cBhvr additive="base">
                                        <p:cTn id="148" dur="500" fill="hold"/>
                                        <p:tgtEl>
                                          <p:spTgt spid="14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45"/>
                                        </p:tgtEl>
                                        <p:attrNameLst>
                                          <p:attrName>style.visibility</p:attrName>
                                        </p:attrNameLst>
                                      </p:cBhvr>
                                      <p:to>
                                        <p:strVal val="visible"/>
                                      </p:to>
                                    </p:set>
                                    <p:anim calcmode="lin" valueType="num">
                                      <p:cBhvr additive="base">
                                        <p:cTn id="151" dur="500" fill="hold"/>
                                        <p:tgtEl>
                                          <p:spTgt spid="145"/>
                                        </p:tgtEl>
                                        <p:attrNameLst>
                                          <p:attrName>ppt_x</p:attrName>
                                        </p:attrNameLst>
                                      </p:cBhvr>
                                      <p:tavLst>
                                        <p:tav tm="0">
                                          <p:val>
                                            <p:strVal val="#ppt_x"/>
                                          </p:val>
                                        </p:tav>
                                        <p:tav tm="100000">
                                          <p:val>
                                            <p:strVal val="#ppt_x"/>
                                          </p:val>
                                        </p:tav>
                                      </p:tavLst>
                                    </p:anim>
                                    <p:anim calcmode="lin" valueType="num">
                                      <p:cBhvr additive="base">
                                        <p:cTn id="152"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08"/>
                                        </p:tgtEl>
                                        <p:attrNameLst>
                                          <p:attrName>style.visibility</p:attrName>
                                        </p:attrNameLst>
                                      </p:cBhvr>
                                      <p:to>
                                        <p:strVal val="visible"/>
                                      </p:to>
                                    </p:set>
                                    <p:anim calcmode="lin" valueType="num">
                                      <p:cBhvr additive="base">
                                        <p:cTn id="157" dur="500" fill="hold"/>
                                        <p:tgtEl>
                                          <p:spTgt spid="108"/>
                                        </p:tgtEl>
                                        <p:attrNameLst>
                                          <p:attrName>ppt_x</p:attrName>
                                        </p:attrNameLst>
                                      </p:cBhvr>
                                      <p:tavLst>
                                        <p:tav tm="0">
                                          <p:val>
                                            <p:strVal val="#ppt_x"/>
                                          </p:val>
                                        </p:tav>
                                        <p:tav tm="100000">
                                          <p:val>
                                            <p:strVal val="#ppt_x"/>
                                          </p:val>
                                        </p:tav>
                                      </p:tavLst>
                                    </p:anim>
                                    <p:anim calcmode="lin" valueType="num">
                                      <p:cBhvr additive="base">
                                        <p:cTn id="158" dur="500" fill="hold"/>
                                        <p:tgtEl>
                                          <p:spTgt spid="108"/>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28"/>
                                        </p:tgtEl>
                                        <p:attrNameLst>
                                          <p:attrName>style.visibility</p:attrName>
                                        </p:attrNameLst>
                                      </p:cBhvr>
                                      <p:to>
                                        <p:strVal val="visible"/>
                                      </p:to>
                                    </p:set>
                                    <p:anim calcmode="lin" valueType="num">
                                      <p:cBhvr additive="base">
                                        <p:cTn id="161" dur="500" fill="hold"/>
                                        <p:tgtEl>
                                          <p:spTgt spid="128"/>
                                        </p:tgtEl>
                                        <p:attrNameLst>
                                          <p:attrName>ppt_x</p:attrName>
                                        </p:attrNameLst>
                                      </p:cBhvr>
                                      <p:tavLst>
                                        <p:tav tm="0">
                                          <p:val>
                                            <p:strVal val="#ppt_x"/>
                                          </p:val>
                                        </p:tav>
                                        <p:tav tm="100000">
                                          <p:val>
                                            <p:strVal val="#ppt_x"/>
                                          </p:val>
                                        </p:tav>
                                      </p:tavLst>
                                    </p:anim>
                                    <p:anim calcmode="lin" valueType="num">
                                      <p:cBhvr additive="base">
                                        <p:cTn id="162" dur="500" fill="hold"/>
                                        <p:tgtEl>
                                          <p:spTgt spid="128"/>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20"/>
                                        </p:tgtEl>
                                        <p:attrNameLst>
                                          <p:attrName>style.visibility</p:attrName>
                                        </p:attrNameLst>
                                      </p:cBhvr>
                                      <p:to>
                                        <p:strVal val="visible"/>
                                      </p:to>
                                    </p:set>
                                    <p:anim calcmode="lin" valueType="num">
                                      <p:cBhvr additive="base">
                                        <p:cTn id="165" dur="500" fill="hold"/>
                                        <p:tgtEl>
                                          <p:spTgt spid="120"/>
                                        </p:tgtEl>
                                        <p:attrNameLst>
                                          <p:attrName>ppt_x</p:attrName>
                                        </p:attrNameLst>
                                      </p:cBhvr>
                                      <p:tavLst>
                                        <p:tav tm="0">
                                          <p:val>
                                            <p:strVal val="#ppt_x"/>
                                          </p:val>
                                        </p:tav>
                                        <p:tav tm="100000">
                                          <p:val>
                                            <p:strVal val="#ppt_x"/>
                                          </p:val>
                                        </p:tav>
                                      </p:tavLst>
                                    </p:anim>
                                    <p:anim calcmode="lin" valueType="num">
                                      <p:cBhvr additive="base">
                                        <p:cTn id="166" dur="500" fill="hold"/>
                                        <p:tgtEl>
                                          <p:spTgt spid="120"/>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40"/>
                                        </p:tgtEl>
                                        <p:attrNameLst>
                                          <p:attrName>style.visibility</p:attrName>
                                        </p:attrNameLst>
                                      </p:cBhvr>
                                      <p:to>
                                        <p:strVal val="visible"/>
                                      </p:to>
                                    </p:set>
                                    <p:anim calcmode="lin" valueType="num">
                                      <p:cBhvr additive="base">
                                        <p:cTn id="169" dur="500" fill="hold"/>
                                        <p:tgtEl>
                                          <p:spTgt spid="40"/>
                                        </p:tgtEl>
                                        <p:attrNameLst>
                                          <p:attrName>ppt_x</p:attrName>
                                        </p:attrNameLst>
                                      </p:cBhvr>
                                      <p:tavLst>
                                        <p:tav tm="0">
                                          <p:val>
                                            <p:strVal val="#ppt_x"/>
                                          </p:val>
                                        </p:tav>
                                        <p:tav tm="100000">
                                          <p:val>
                                            <p:strVal val="#ppt_x"/>
                                          </p:val>
                                        </p:tav>
                                      </p:tavLst>
                                    </p:anim>
                                    <p:anim calcmode="lin" valueType="num">
                                      <p:cBhvr additive="base">
                                        <p:cTn id="170" dur="500" fill="hold"/>
                                        <p:tgtEl>
                                          <p:spTgt spid="40"/>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51"/>
                                        </p:tgtEl>
                                        <p:attrNameLst>
                                          <p:attrName>style.visibility</p:attrName>
                                        </p:attrNameLst>
                                      </p:cBhvr>
                                      <p:to>
                                        <p:strVal val="visible"/>
                                      </p:to>
                                    </p:set>
                                    <p:anim calcmode="lin" valueType="num">
                                      <p:cBhvr additive="base">
                                        <p:cTn id="173" dur="500" fill="hold"/>
                                        <p:tgtEl>
                                          <p:spTgt spid="51"/>
                                        </p:tgtEl>
                                        <p:attrNameLst>
                                          <p:attrName>ppt_x</p:attrName>
                                        </p:attrNameLst>
                                      </p:cBhvr>
                                      <p:tavLst>
                                        <p:tav tm="0">
                                          <p:val>
                                            <p:strVal val="#ppt_x"/>
                                          </p:val>
                                        </p:tav>
                                        <p:tav tm="100000">
                                          <p:val>
                                            <p:strVal val="#ppt_x"/>
                                          </p:val>
                                        </p:tav>
                                      </p:tavLst>
                                    </p:anim>
                                    <p:anim calcmode="lin" valueType="num">
                                      <p:cBhvr additive="base">
                                        <p:cTn id="174" dur="500" fill="hold"/>
                                        <p:tgtEl>
                                          <p:spTgt spid="51"/>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8"/>
                                        </p:tgtEl>
                                        <p:attrNameLst>
                                          <p:attrName>style.visibility</p:attrName>
                                        </p:attrNameLst>
                                      </p:cBhvr>
                                      <p:to>
                                        <p:strVal val="visible"/>
                                      </p:to>
                                    </p:set>
                                    <p:anim calcmode="lin" valueType="num">
                                      <p:cBhvr additive="base">
                                        <p:cTn id="177" dur="500" fill="hold"/>
                                        <p:tgtEl>
                                          <p:spTgt spid="8"/>
                                        </p:tgtEl>
                                        <p:attrNameLst>
                                          <p:attrName>ppt_x</p:attrName>
                                        </p:attrNameLst>
                                      </p:cBhvr>
                                      <p:tavLst>
                                        <p:tav tm="0">
                                          <p:val>
                                            <p:strVal val="#ppt_x"/>
                                          </p:val>
                                        </p:tav>
                                        <p:tav tm="100000">
                                          <p:val>
                                            <p:strVal val="#ppt_x"/>
                                          </p:val>
                                        </p:tav>
                                      </p:tavLst>
                                    </p:anim>
                                    <p:anim calcmode="lin" valueType="num">
                                      <p:cBhvr additive="base">
                                        <p:cTn id="178" dur="500" fill="hold"/>
                                        <p:tgtEl>
                                          <p:spTgt spid="8"/>
                                        </p:tgtEl>
                                        <p:attrNameLst>
                                          <p:attrName>ppt_y</p:attrName>
                                        </p:attrNameLst>
                                      </p:cBhvr>
                                      <p:tavLst>
                                        <p:tav tm="0">
                                          <p:val>
                                            <p:strVal val="1+#ppt_h/2"/>
                                          </p:val>
                                        </p:tav>
                                        <p:tav tm="100000">
                                          <p:val>
                                            <p:strVal val="#ppt_y"/>
                                          </p:val>
                                        </p:tav>
                                      </p:tavLst>
                                    </p:anim>
                                  </p:childTnLst>
                                </p:cTn>
                              </p:par>
                              <p:par>
                                <p:cTn id="179" presetID="2" presetClass="entr" presetSubtype="4" fill="hold" nodeType="withEffect">
                                  <p:stCondLst>
                                    <p:cond delay="0"/>
                                  </p:stCondLst>
                                  <p:childTnLst>
                                    <p:set>
                                      <p:cBhvr>
                                        <p:cTn id="180" dur="1" fill="hold">
                                          <p:stCondLst>
                                            <p:cond delay="0"/>
                                          </p:stCondLst>
                                        </p:cTn>
                                        <p:tgtEl>
                                          <p:spTgt spid="83"/>
                                        </p:tgtEl>
                                        <p:attrNameLst>
                                          <p:attrName>style.visibility</p:attrName>
                                        </p:attrNameLst>
                                      </p:cBhvr>
                                      <p:to>
                                        <p:strVal val="visible"/>
                                      </p:to>
                                    </p:set>
                                    <p:anim calcmode="lin" valueType="num">
                                      <p:cBhvr additive="base">
                                        <p:cTn id="181" dur="500" fill="hold"/>
                                        <p:tgtEl>
                                          <p:spTgt spid="83"/>
                                        </p:tgtEl>
                                        <p:attrNameLst>
                                          <p:attrName>ppt_x</p:attrName>
                                        </p:attrNameLst>
                                      </p:cBhvr>
                                      <p:tavLst>
                                        <p:tav tm="0">
                                          <p:val>
                                            <p:strVal val="#ppt_x"/>
                                          </p:val>
                                        </p:tav>
                                        <p:tav tm="100000">
                                          <p:val>
                                            <p:strVal val="#ppt_x"/>
                                          </p:val>
                                        </p:tav>
                                      </p:tavLst>
                                    </p:anim>
                                    <p:anim calcmode="lin" valueType="num">
                                      <p:cBhvr additive="base">
                                        <p:cTn id="182" dur="500" fill="hold"/>
                                        <p:tgtEl>
                                          <p:spTgt spid="83"/>
                                        </p:tgtEl>
                                        <p:attrNameLst>
                                          <p:attrName>ppt_y</p:attrName>
                                        </p:attrNameLst>
                                      </p:cBhvr>
                                      <p:tavLst>
                                        <p:tav tm="0">
                                          <p:val>
                                            <p:strVal val="1+#ppt_h/2"/>
                                          </p:val>
                                        </p:tav>
                                        <p:tav tm="100000">
                                          <p:val>
                                            <p:strVal val="#ppt_y"/>
                                          </p:val>
                                        </p:tav>
                                      </p:tavLst>
                                    </p:anim>
                                  </p:childTnLst>
                                </p:cTn>
                              </p:par>
                              <p:par>
                                <p:cTn id="183" presetID="2" presetClass="entr" presetSubtype="4" fill="hold" nodeType="withEffect">
                                  <p:stCondLst>
                                    <p:cond delay="0"/>
                                  </p:stCondLst>
                                  <p:childTnLst>
                                    <p:set>
                                      <p:cBhvr>
                                        <p:cTn id="184" dur="1" fill="hold">
                                          <p:stCondLst>
                                            <p:cond delay="0"/>
                                          </p:stCondLst>
                                        </p:cTn>
                                        <p:tgtEl>
                                          <p:spTgt spid="99"/>
                                        </p:tgtEl>
                                        <p:attrNameLst>
                                          <p:attrName>style.visibility</p:attrName>
                                        </p:attrNameLst>
                                      </p:cBhvr>
                                      <p:to>
                                        <p:strVal val="visible"/>
                                      </p:to>
                                    </p:set>
                                    <p:anim calcmode="lin" valueType="num">
                                      <p:cBhvr additive="base">
                                        <p:cTn id="185" dur="500" fill="hold"/>
                                        <p:tgtEl>
                                          <p:spTgt spid="99"/>
                                        </p:tgtEl>
                                        <p:attrNameLst>
                                          <p:attrName>ppt_x</p:attrName>
                                        </p:attrNameLst>
                                      </p:cBhvr>
                                      <p:tavLst>
                                        <p:tav tm="0">
                                          <p:val>
                                            <p:strVal val="#ppt_x"/>
                                          </p:val>
                                        </p:tav>
                                        <p:tav tm="100000">
                                          <p:val>
                                            <p:strVal val="#ppt_x"/>
                                          </p:val>
                                        </p:tav>
                                      </p:tavLst>
                                    </p:anim>
                                    <p:anim calcmode="lin" valueType="num">
                                      <p:cBhvr additive="base">
                                        <p:cTn id="186" dur="500" fill="hold"/>
                                        <p:tgtEl>
                                          <p:spTgt spid="9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9"/>
                                        </p:tgtEl>
                                        <p:attrNameLst>
                                          <p:attrName>style.visibility</p:attrName>
                                        </p:attrNameLst>
                                      </p:cBhvr>
                                      <p:to>
                                        <p:strVal val="visible"/>
                                      </p:to>
                                    </p:set>
                                    <p:anim calcmode="lin" valueType="num">
                                      <p:cBhvr additive="base">
                                        <p:cTn id="189" dur="500" fill="hold"/>
                                        <p:tgtEl>
                                          <p:spTgt spid="49"/>
                                        </p:tgtEl>
                                        <p:attrNameLst>
                                          <p:attrName>ppt_x</p:attrName>
                                        </p:attrNameLst>
                                      </p:cBhvr>
                                      <p:tavLst>
                                        <p:tav tm="0">
                                          <p:val>
                                            <p:strVal val="#ppt_x"/>
                                          </p:val>
                                        </p:tav>
                                        <p:tav tm="100000">
                                          <p:val>
                                            <p:strVal val="#ppt_x"/>
                                          </p:val>
                                        </p:tav>
                                      </p:tavLst>
                                    </p:anim>
                                    <p:anim calcmode="lin" valueType="num">
                                      <p:cBhvr additive="base">
                                        <p:cTn id="190" dur="500" fill="hold"/>
                                        <p:tgtEl>
                                          <p:spTgt spid="49"/>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5"/>
                                        </p:tgtEl>
                                        <p:attrNameLst>
                                          <p:attrName>style.visibility</p:attrName>
                                        </p:attrNameLst>
                                      </p:cBhvr>
                                      <p:to>
                                        <p:strVal val="visible"/>
                                      </p:to>
                                    </p:set>
                                    <p:anim calcmode="lin" valueType="num">
                                      <p:cBhvr additive="base">
                                        <p:cTn id="193" dur="500" fill="hold"/>
                                        <p:tgtEl>
                                          <p:spTgt spid="65"/>
                                        </p:tgtEl>
                                        <p:attrNameLst>
                                          <p:attrName>ppt_x</p:attrName>
                                        </p:attrNameLst>
                                      </p:cBhvr>
                                      <p:tavLst>
                                        <p:tav tm="0">
                                          <p:val>
                                            <p:strVal val="#ppt_x"/>
                                          </p:val>
                                        </p:tav>
                                        <p:tav tm="100000">
                                          <p:val>
                                            <p:strVal val="#ppt_x"/>
                                          </p:val>
                                        </p:tav>
                                      </p:tavLst>
                                    </p:anim>
                                    <p:anim calcmode="lin" valueType="num">
                                      <p:cBhvr additive="base">
                                        <p:cTn id="194" dur="500" fill="hold"/>
                                        <p:tgtEl>
                                          <p:spTgt spid="65"/>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19"/>
                                        </p:tgtEl>
                                        <p:attrNameLst>
                                          <p:attrName>style.visibility</p:attrName>
                                        </p:attrNameLst>
                                      </p:cBhvr>
                                      <p:to>
                                        <p:strVal val="visible"/>
                                      </p:to>
                                    </p:set>
                                    <p:anim calcmode="lin" valueType="num">
                                      <p:cBhvr additive="base">
                                        <p:cTn id="197" dur="500" fill="hold"/>
                                        <p:tgtEl>
                                          <p:spTgt spid="119"/>
                                        </p:tgtEl>
                                        <p:attrNameLst>
                                          <p:attrName>ppt_x</p:attrName>
                                        </p:attrNameLst>
                                      </p:cBhvr>
                                      <p:tavLst>
                                        <p:tav tm="0">
                                          <p:val>
                                            <p:strVal val="#ppt_x"/>
                                          </p:val>
                                        </p:tav>
                                        <p:tav tm="100000">
                                          <p:val>
                                            <p:strVal val="#ppt_x"/>
                                          </p:val>
                                        </p:tav>
                                      </p:tavLst>
                                    </p:anim>
                                    <p:anim calcmode="lin" valueType="num">
                                      <p:cBhvr additive="base">
                                        <p:cTn id="19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30"/>
                                        </p:tgtEl>
                                        <p:attrNameLst>
                                          <p:attrName>style.visibility</p:attrName>
                                        </p:attrNameLst>
                                      </p:cBhvr>
                                      <p:to>
                                        <p:strVal val="visible"/>
                                      </p:to>
                                    </p:set>
                                    <p:anim calcmode="lin" valueType="num">
                                      <p:cBhvr additive="base">
                                        <p:cTn id="203" dur="500" fill="hold"/>
                                        <p:tgtEl>
                                          <p:spTgt spid="30"/>
                                        </p:tgtEl>
                                        <p:attrNameLst>
                                          <p:attrName>ppt_x</p:attrName>
                                        </p:attrNameLst>
                                      </p:cBhvr>
                                      <p:tavLst>
                                        <p:tav tm="0">
                                          <p:val>
                                            <p:strVal val="#ppt_x"/>
                                          </p:val>
                                        </p:tav>
                                        <p:tav tm="100000">
                                          <p:val>
                                            <p:strVal val="#ppt_x"/>
                                          </p:val>
                                        </p:tav>
                                      </p:tavLst>
                                    </p:anim>
                                    <p:anim calcmode="lin" valueType="num">
                                      <p:cBhvr additive="base">
                                        <p:cTn id="204" dur="500" fill="hold"/>
                                        <p:tgtEl>
                                          <p:spTgt spid="30"/>
                                        </p:tgtEl>
                                        <p:attrNameLst>
                                          <p:attrName>ppt_y</p:attrName>
                                        </p:attrNameLst>
                                      </p:cBhvr>
                                      <p:tavLst>
                                        <p:tav tm="0">
                                          <p:val>
                                            <p:strVal val="1+#ppt_h/2"/>
                                          </p:val>
                                        </p:tav>
                                        <p:tav tm="100000">
                                          <p:val>
                                            <p:strVal val="#ppt_y"/>
                                          </p:val>
                                        </p:tav>
                                      </p:tavLst>
                                    </p:anim>
                                  </p:childTnLst>
                                </p:cTn>
                              </p:par>
                              <p:par>
                                <p:cTn id="205" presetID="2" presetClass="entr" presetSubtype="4" fill="hold" nodeType="withEffect">
                                  <p:stCondLst>
                                    <p:cond delay="0"/>
                                  </p:stCondLst>
                                  <p:childTnLst>
                                    <p:set>
                                      <p:cBhvr>
                                        <p:cTn id="206" dur="1" fill="hold">
                                          <p:stCondLst>
                                            <p:cond delay="0"/>
                                          </p:stCondLst>
                                        </p:cTn>
                                        <p:tgtEl>
                                          <p:spTgt spid="22"/>
                                        </p:tgtEl>
                                        <p:attrNameLst>
                                          <p:attrName>style.visibility</p:attrName>
                                        </p:attrNameLst>
                                      </p:cBhvr>
                                      <p:to>
                                        <p:strVal val="visible"/>
                                      </p:to>
                                    </p:set>
                                    <p:anim calcmode="lin" valueType="num">
                                      <p:cBhvr additive="base">
                                        <p:cTn id="207" dur="500" fill="hold"/>
                                        <p:tgtEl>
                                          <p:spTgt spid="22"/>
                                        </p:tgtEl>
                                        <p:attrNameLst>
                                          <p:attrName>ppt_x</p:attrName>
                                        </p:attrNameLst>
                                      </p:cBhvr>
                                      <p:tavLst>
                                        <p:tav tm="0">
                                          <p:val>
                                            <p:strVal val="#ppt_x"/>
                                          </p:val>
                                        </p:tav>
                                        <p:tav tm="100000">
                                          <p:val>
                                            <p:strVal val="#ppt_x"/>
                                          </p:val>
                                        </p:tav>
                                      </p:tavLst>
                                    </p:anim>
                                    <p:anim calcmode="lin" valueType="num">
                                      <p:cBhvr additive="base">
                                        <p:cTn id="208" dur="500" fill="hold"/>
                                        <p:tgtEl>
                                          <p:spTgt spid="22"/>
                                        </p:tgtEl>
                                        <p:attrNameLst>
                                          <p:attrName>ppt_y</p:attrName>
                                        </p:attrNameLst>
                                      </p:cBhvr>
                                      <p:tavLst>
                                        <p:tav tm="0">
                                          <p:val>
                                            <p:strVal val="1+#ppt_h/2"/>
                                          </p:val>
                                        </p:tav>
                                        <p:tav tm="100000">
                                          <p:val>
                                            <p:strVal val="#ppt_y"/>
                                          </p:val>
                                        </p:tav>
                                      </p:tavLst>
                                    </p:anim>
                                  </p:childTnLst>
                                </p:cTn>
                              </p:par>
                              <p:par>
                                <p:cTn id="209" presetID="2" presetClass="entr" presetSubtype="4" fill="hold" nodeType="withEffect">
                                  <p:stCondLst>
                                    <p:cond delay="0"/>
                                  </p:stCondLst>
                                  <p:childTnLst>
                                    <p:set>
                                      <p:cBhvr>
                                        <p:cTn id="210" dur="1" fill="hold">
                                          <p:stCondLst>
                                            <p:cond delay="0"/>
                                          </p:stCondLst>
                                        </p:cTn>
                                        <p:tgtEl>
                                          <p:spTgt spid="72"/>
                                        </p:tgtEl>
                                        <p:attrNameLst>
                                          <p:attrName>style.visibility</p:attrName>
                                        </p:attrNameLst>
                                      </p:cBhvr>
                                      <p:to>
                                        <p:strVal val="visible"/>
                                      </p:to>
                                    </p:set>
                                    <p:anim calcmode="lin" valueType="num">
                                      <p:cBhvr additive="base">
                                        <p:cTn id="211" dur="500" fill="hold"/>
                                        <p:tgtEl>
                                          <p:spTgt spid="72"/>
                                        </p:tgtEl>
                                        <p:attrNameLst>
                                          <p:attrName>ppt_x</p:attrName>
                                        </p:attrNameLst>
                                      </p:cBhvr>
                                      <p:tavLst>
                                        <p:tav tm="0">
                                          <p:val>
                                            <p:strVal val="#ppt_x"/>
                                          </p:val>
                                        </p:tav>
                                        <p:tav tm="100000">
                                          <p:val>
                                            <p:strVal val="#ppt_x"/>
                                          </p:val>
                                        </p:tav>
                                      </p:tavLst>
                                    </p:anim>
                                    <p:anim calcmode="lin" valueType="num">
                                      <p:cBhvr additive="base">
                                        <p:cTn id="212" dur="500" fill="hold"/>
                                        <p:tgtEl>
                                          <p:spTgt spid="72"/>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57"/>
                                        </p:tgtEl>
                                        <p:attrNameLst>
                                          <p:attrName>style.visibility</p:attrName>
                                        </p:attrNameLst>
                                      </p:cBhvr>
                                      <p:to>
                                        <p:strVal val="visible"/>
                                      </p:to>
                                    </p:set>
                                    <p:anim calcmode="lin" valueType="num">
                                      <p:cBhvr additive="base">
                                        <p:cTn id="215" dur="500" fill="hold"/>
                                        <p:tgtEl>
                                          <p:spTgt spid="57"/>
                                        </p:tgtEl>
                                        <p:attrNameLst>
                                          <p:attrName>ppt_x</p:attrName>
                                        </p:attrNameLst>
                                      </p:cBhvr>
                                      <p:tavLst>
                                        <p:tav tm="0">
                                          <p:val>
                                            <p:strVal val="#ppt_x"/>
                                          </p:val>
                                        </p:tav>
                                        <p:tav tm="100000">
                                          <p:val>
                                            <p:strVal val="#ppt_x"/>
                                          </p:val>
                                        </p:tav>
                                      </p:tavLst>
                                    </p:anim>
                                    <p:anim calcmode="lin" valueType="num">
                                      <p:cBhvr additive="base">
                                        <p:cTn id="216" dur="500" fill="hold"/>
                                        <p:tgtEl>
                                          <p:spTgt spid="5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27"/>
                                        </p:tgtEl>
                                        <p:attrNameLst>
                                          <p:attrName>style.visibility</p:attrName>
                                        </p:attrNameLst>
                                      </p:cBhvr>
                                      <p:to>
                                        <p:strVal val="visible"/>
                                      </p:to>
                                    </p:set>
                                    <p:anim calcmode="lin" valueType="num">
                                      <p:cBhvr additive="base">
                                        <p:cTn id="219" dur="500" fill="hold"/>
                                        <p:tgtEl>
                                          <p:spTgt spid="27"/>
                                        </p:tgtEl>
                                        <p:attrNameLst>
                                          <p:attrName>ppt_x</p:attrName>
                                        </p:attrNameLst>
                                      </p:cBhvr>
                                      <p:tavLst>
                                        <p:tav tm="0">
                                          <p:val>
                                            <p:strVal val="#ppt_x"/>
                                          </p:val>
                                        </p:tav>
                                        <p:tav tm="100000">
                                          <p:val>
                                            <p:strVal val="#ppt_x"/>
                                          </p:val>
                                        </p:tav>
                                      </p:tavLst>
                                    </p:anim>
                                    <p:anim calcmode="lin" valueType="num">
                                      <p:cBhvr additive="base">
                                        <p:cTn id="220" dur="500" fill="hold"/>
                                        <p:tgtEl>
                                          <p:spTgt spid="27"/>
                                        </p:tgtEl>
                                        <p:attrNameLst>
                                          <p:attrName>ppt_y</p:attrName>
                                        </p:attrNameLst>
                                      </p:cBhvr>
                                      <p:tavLst>
                                        <p:tav tm="0">
                                          <p:val>
                                            <p:strVal val="1+#ppt_h/2"/>
                                          </p:val>
                                        </p:tav>
                                        <p:tav tm="100000">
                                          <p:val>
                                            <p:strVal val="#ppt_y"/>
                                          </p:val>
                                        </p:tav>
                                      </p:tavLst>
                                    </p:anim>
                                  </p:childTnLst>
                                </p:cTn>
                              </p:par>
                              <p:par>
                                <p:cTn id="221" presetID="2" presetClass="entr" presetSubtype="4" fill="hold" nodeType="withEffect">
                                  <p:stCondLst>
                                    <p:cond delay="0"/>
                                  </p:stCondLst>
                                  <p:childTnLst>
                                    <p:set>
                                      <p:cBhvr>
                                        <p:cTn id="222" dur="1" fill="hold">
                                          <p:stCondLst>
                                            <p:cond delay="0"/>
                                          </p:stCondLst>
                                        </p:cTn>
                                        <p:tgtEl>
                                          <p:spTgt spid="146"/>
                                        </p:tgtEl>
                                        <p:attrNameLst>
                                          <p:attrName>style.visibility</p:attrName>
                                        </p:attrNameLst>
                                      </p:cBhvr>
                                      <p:to>
                                        <p:strVal val="visible"/>
                                      </p:to>
                                    </p:set>
                                    <p:anim calcmode="lin" valueType="num">
                                      <p:cBhvr additive="base">
                                        <p:cTn id="223" dur="500" fill="hold"/>
                                        <p:tgtEl>
                                          <p:spTgt spid="146"/>
                                        </p:tgtEl>
                                        <p:attrNameLst>
                                          <p:attrName>ppt_x</p:attrName>
                                        </p:attrNameLst>
                                      </p:cBhvr>
                                      <p:tavLst>
                                        <p:tav tm="0">
                                          <p:val>
                                            <p:strVal val="#ppt_x"/>
                                          </p:val>
                                        </p:tav>
                                        <p:tav tm="100000">
                                          <p:val>
                                            <p:strVal val="#ppt_x"/>
                                          </p:val>
                                        </p:tav>
                                      </p:tavLst>
                                    </p:anim>
                                    <p:anim calcmode="lin" valueType="num">
                                      <p:cBhvr additive="base">
                                        <p:cTn id="224"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9" grpId="0" animBg="1"/>
      <p:bldP spid="16" grpId="0" animBg="1"/>
      <p:bldP spid="4" grpId="0"/>
      <p:bldP spid="20" grpId="0" animBg="1"/>
      <p:bldP spid="37" grpId="0"/>
      <p:bldP spid="14" grpId="0" animBg="1"/>
      <p:bldP spid="106" grpId="0" animBg="1"/>
      <p:bldP spid="36" grpId="0"/>
      <p:bldP spid="97" grpId="0" animBg="1"/>
      <p:bldP spid="15" grpId="0" animBg="1"/>
      <p:bldP spid="104" grpId="0"/>
      <p:bldP spid="95" grpId="0" animBg="1"/>
      <p:bldP spid="17" grpId="0" animBg="1"/>
      <p:bldP spid="123" grpId="0"/>
      <p:bldP spid="109" grpId="0" animBg="1"/>
      <p:bldP spid="19" grpId="0" animBg="1"/>
      <p:bldP spid="110" grpId="0"/>
      <p:bldP spid="111" grpId="0" animBg="1"/>
      <p:bldP spid="21" grpId="0" animBg="1"/>
      <p:bldP spid="1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ED1ECD-A9D6-4952-A245-7C0B6700D176}"/>
              </a:ext>
            </a:extLst>
          </p:cNvPr>
          <p:cNvSpPr>
            <a:spLocks noGrp="1"/>
          </p:cNvSpPr>
          <p:nvPr>
            <p:ph type="body" sz="quarter" idx="10"/>
          </p:nvPr>
        </p:nvSpPr>
        <p:spPr>
          <a:xfrm>
            <a:off x="503999" y="1620000"/>
            <a:ext cx="6278637" cy="4230000"/>
          </a:xfrm>
        </p:spPr>
        <p:txBody>
          <a:bodyPr/>
          <a:lstStyle/>
          <a:p>
            <a:r>
              <a:rPr lang="en-US" dirty="0"/>
              <a:t>Necessary: </a:t>
            </a:r>
          </a:p>
          <a:p>
            <a:pPr marL="457200" indent="-457200">
              <a:buAutoNum type="arabicPeriod"/>
            </a:pPr>
            <a:r>
              <a:rPr lang="en-US" dirty="0"/>
              <a:t>Pods need labels as target of services and network policies.</a:t>
            </a:r>
          </a:p>
          <a:p>
            <a:pPr marL="457200" indent="-457200">
              <a:buAutoNum type="arabicPeriod"/>
            </a:pPr>
            <a:r>
              <a:rPr lang="en-US" dirty="0"/>
              <a:t>Pods labels are specified in </a:t>
            </a:r>
            <a:r>
              <a:rPr lang="en-US" dirty="0" err="1"/>
              <a:t>podTemplate</a:t>
            </a:r>
            <a:r>
              <a:rPr lang="en-US" dirty="0"/>
              <a:t>, so specify it at that level.</a:t>
            </a:r>
          </a:p>
          <a:p>
            <a:r>
              <a:rPr lang="en-US" dirty="0"/>
              <a:t>Nice to have: </a:t>
            </a:r>
          </a:p>
          <a:p>
            <a:pPr marL="457200" indent="-457200">
              <a:buAutoNum type="arabicPeriod"/>
            </a:pPr>
            <a:r>
              <a:rPr lang="en-US" dirty="0"/>
              <a:t>A mechanism to identify groups different resources belong to.  </a:t>
            </a:r>
          </a:p>
          <a:p>
            <a:pPr marL="457200" indent="-457200">
              <a:buAutoNum type="arabicPeriod"/>
            </a:pPr>
            <a:r>
              <a:rPr lang="en-US" dirty="0"/>
              <a:t>We can filter by labels with </a:t>
            </a:r>
            <a:r>
              <a:rPr lang="en-US" dirty="0" err="1">
                <a:latin typeface="Consolas" panose="020B0609020204030204" pitchFamily="49" charset="0"/>
              </a:rPr>
              <a:t>kubectl</a:t>
            </a:r>
            <a:r>
              <a:rPr lang="en-US" dirty="0">
                <a:latin typeface="Consolas" panose="020B0609020204030204" pitchFamily="49" charset="0"/>
              </a:rPr>
              <a:t> get/delete </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184713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fontScale="92500" lnSpcReduction="10000"/>
          </a:bodyPr>
          <a:lstStyle/>
          <a:p>
            <a:pPr lvl="1"/>
            <a:r>
              <a:rPr lang="en-US" sz="2800" dirty="0"/>
              <a:t>Apply what you learned in day 1-3 on Docker &amp; K8s, based on a sample application:</a:t>
            </a:r>
          </a:p>
          <a:p>
            <a:pPr lvl="2"/>
            <a:r>
              <a:rPr lang="en-US" sz="2800" dirty="0"/>
              <a:t> </a:t>
            </a:r>
            <a:r>
              <a:rPr lang="en-US" sz="2800" dirty="0">
                <a:solidFill>
                  <a:srgbClr val="E35500"/>
                </a:solidFill>
              </a:rPr>
              <a:t>Cloud Curriculum </a:t>
            </a:r>
            <a:r>
              <a:rPr lang="en-US" sz="2800" dirty="0" err="1">
                <a:solidFill>
                  <a:srgbClr val="E35500"/>
                </a:solidFill>
              </a:rPr>
              <a:t>Bulletinboard</a:t>
            </a:r>
            <a:endParaRPr lang="en-US" sz="2800" dirty="0">
              <a:solidFill>
                <a:srgbClr val="E35500"/>
              </a:solidFill>
            </a:endParaRPr>
          </a:p>
          <a:p>
            <a:pPr lvl="1"/>
            <a:r>
              <a:rPr lang="en-US" sz="2800" dirty="0"/>
              <a:t>Microservices with connected database and communication across to other microservice.</a:t>
            </a:r>
          </a:p>
          <a:p>
            <a:pPr marL="180576" lvl="2" indent="0">
              <a:buNone/>
            </a:pPr>
            <a:endParaRPr lang="en-US" sz="2800" dirty="0"/>
          </a:p>
          <a:p>
            <a:pPr lvl="2">
              <a:buFont typeface="Wingdings" panose="05000000000000000000" pitchFamily="2" charset="2"/>
              <a:buChar char="§"/>
            </a:pPr>
            <a:r>
              <a:rPr lang="en-US" sz="2400" dirty="0"/>
              <a:t> Keep it simple:</a:t>
            </a:r>
          </a:p>
          <a:p>
            <a:pPr lvl="2"/>
            <a:r>
              <a:rPr lang="en-US" sz="2400" dirty="0"/>
              <a:t> </a:t>
            </a:r>
            <a:r>
              <a:rPr lang="en-US" sz="2400" dirty="0" err="1"/>
              <a:t>Bulletinboard</a:t>
            </a:r>
            <a:r>
              <a:rPr lang="en-US" sz="2400" dirty="0"/>
              <a:t>: no security, </a:t>
            </a:r>
            <a:r>
              <a:rPr lang="en-US" sz="2400" dirty="0" err="1"/>
              <a:t>Approuter</a:t>
            </a:r>
            <a:r>
              <a:rPr lang="en-US" sz="2400" dirty="0"/>
              <a:t>, UAA, Multi Tenancy, etc.</a:t>
            </a:r>
          </a:p>
          <a:p>
            <a:pPr lvl="2"/>
            <a:r>
              <a:rPr lang="en-US" sz="2400" dirty="0"/>
              <a:t> Only basics K8s scenarios</a:t>
            </a:r>
          </a:p>
          <a:p>
            <a:pPr lvl="2">
              <a:buFont typeface="Wingdings" panose="05000000000000000000" pitchFamily="2" charset="2"/>
              <a:buChar char="§"/>
            </a:pPr>
            <a:r>
              <a:rPr lang="en-US" sz="2400" dirty="0"/>
              <a:t> No CD pipeline</a:t>
            </a:r>
          </a:p>
          <a:p>
            <a:pPr marL="180576" lvl="2" indent="0">
              <a:buNone/>
            </a:pPr>
            <a:endParaRPr lang="en-US" sz="2400" dirty="0"/>
          </a:p>
          <a:p>
            <a:pPr marL="180576" lvl="2" indent="0">
              <a:buNone/>
            </a:pPr>
            <a:r>
              <a:rPr lang="en-US" sz="2400" dirty="0"/>
              <a:t>Not 100% reference for later productive usage ! </a:t>
            </a:r>
            <a:r>
              <a:rPr lang="en-US" dirty="0"/>
              <a:t>(Will be done in other training)</a:t>
            </a:r>
            <a:endParaRPr lang="en-US" sz="2800" dirty="0"/>
          </a:p>
          <a:p>
            <a:pPr marL="180576" lvl="2" indent="0">
              <a:buNone/>
            </a:pPr>
            <a:endParaRPr lang="en-US" sz="2800" dirty="0"/>
          </a:p>
          <a:p>
            <a:pPr lvl="1"/>
            <a:endParaRPr lang="en-US" sz="2800" dirty="0"/>
          </a:p>
        </p:txBody>
      </p:sp>
      <p:sp>
        <p:nvSpPr>
          <p:cNvPr id="2" name="Title 1"/>
          <p:cNvSpPr>
            <a:spLocks noGrp="1"/>
          </p:cNvSpPr>
          <p:nvPr>
            <p:ph type="title"/>
          </p:nvPr>
        </p:nvSpPr>
        <p:spPr/>
        <p:txBody>
          <a:bodyPr/>
          <a:lstStyle/>
          <a:p>
            <a:r>
              <a:rPr lang="en-US" dirty="0"/>
              <a:t>Goal of Day 4</a:t>
            </a:r>
          </a:p>
        </p:txBody>
      </p:sp>
    </p:spTree>
    <p:extLst>
      <p:ext uri="{BB962C8B-B14F-4D97-AF65-F5344CB8AC3E}">
        <p14:creationId xmlns:p14="http://schemas.microsoft.com/office/powerpoint/2010/main" val="33940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verviewPicture">
            <a:extLst>
              <a:ext uri="{FF2B5EF4-FFF2-40B4-BE49-F238E27FC236}">
                <a16:creationId xmlns:a16="http://schemas.microsoft.com/office/drawing/2014/main" id="{6438D539-1C07-4B73-ACCD-20F4C580277B}"/>
              </a:ext>
            </a:extLst>
          </p:cNvPr>
          <p:cNvPicPr>
            <a:picLocks noChangeAspect="1"/>
          </p:cNvPicPr>
          <p:nvPr/>
        </p:nvPicPr>
        <p:blipFill>
          <a:blip r:embed="rId2"/>
          <a:stretch>
            <a:fillRect/>
          </a:stretch>
        </p:blipFill>
        <p:spPr>
          <a:xfrm>
            <a:off x="137855" y="1412658"/>
            <a:ext cx="5959384" cy="4032684"/>
          </a:xfrm>
          <a:prstGeom prst="rect">
            <a:avLst/>
          </a:prstGeom>
        </p:spPr>
      </p:pic>
      <p:sp>
        <p:nvSpPr>
          <p:cNvPr id="117" name="Module:DB-Label">
            <a:extLst>
              <a:ext uri="{FF2B5EF4-FFF2-40B4-BE49-F238E27FC236}">
                <a16:creationId xmlns:a16="http://schemas.microsoft.com/office/drawing/2014/main" id="{964687B6-EA02-4037-8C51-4E02AE6418B3}"/>
              </a:ext>
            </a:extLst>
          </p:cNvPr>
          <p:cNvSpPr/>
          <p:nvPr/>
        </p:nvSpPr>
        <p:spPr bwMode="gray">
          <a:xfrm>
            <a:off x="137855" y="3429000"/>
            <a:ext cx="6008939" cy="2016338"/>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DB</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6" name="Module:App-Label">
            <a:extLst>
              <a:ext uri="{FF2B5EF4-FFF2-40B4-BE49-F238E27FC236}">
                <a16:creationId xmlns:a16="http://schemas.microsoft.com/office/drawing/2014/main" id="{DEF50D7F-5439-4A5F-A07A-7CC949A8DEBE}"/>
              </a:ext>
            </a:extLst>
          </p:cNvPr>
          <p:cNvSpPr/>
          <p:nvPr/>
        </p:nvSpPr>
        <p:spPr bwMode="gray">
          <a:xfrm>
            <a:off x="137854" y="1412655"/>
            <a:ext cx="5959385" cy="2016339"/>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Module: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4" name="Component:Ads-Label">
            <a:extLst>
              <a:ext uri="{FF2B5EF4-FFF2-40B4-BE49-F238E27FC236}">
                <a16:creationId xmlns:a16="http://schemas.microsoft.com/office/drawing/2014/main" id="{364F25E3-7243-4B0A-8CFE-F9E4A2CBEE8A}"/>
              </a:ext>
            </a:extLst>
          </p:cNvPr>
          <p:cNvSpPr/>
          <p:nvPr/>
        </p:nvSpPr>
        <p:spPr bwMode="gray">
          <a:xfrm>
            <a:off x="3088363" y="1412659"/>
            <a:ext cx="3008876" cy="4032680"/>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Ads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5" name="Component:Users-Label">
            <a:extLst>
              <a:ext uri="{FF2B5EF4-FFF2-40B4-BE49-F238E27FC236}">
                <a16:creationId xmlns:a16="http://schemas.microsoft.com/office/drawing/2014/main" id="{2FC552C2-EDEF-409D-A651-3C49F39DC2DC}"/>
              </a:ext>
            </a:extLst>
          </p:cNvPr>
          <p:cNvSpPr/>
          <p:nvPr/>
        </p:nvSpPr>
        <p:spPr bwMode="gray">
          <a:xfrm>
            <a:off x="137856" y="1412658"/>
            <a:ext cx="2979692" cy="4032681"/>
          </a:xfrm>
          <a:prstGeom prst="rect">
            <a:avLst/>
          </a:prstGeom>
          <a:solidFill>
            <a:srgbClr val="FFFFFF">
              <a:alpha val="74902"/>
            </a:srgb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Component:</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User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21" name="X-Axis">
            <a:extLst>
              <a:ext uri="{FF2B5EF4-FFF2-40B4-BE49-F238E27FC236}">
                <a16:creationId xmlns:a16="http://schemas.microsoft.com/office/drawing/2014/main" id="{B35653C4-4648-4FEB-A270-A210E31D632D}"/>
              </a:ext>
            </a:extLst>
          </p:cNvPr>
          <p:cNvCxnSpPr>
            <a:cxnSpLocks/>
            <a:stCxn id="4" idx="1"/>
            <a:endCxn id="4" idx="3"/>
          </p:cNvCxnSpPr>
          <p:nvPr/>
        </p:nvCxnSpPr>
        <p:spPr>
          <a:xfrm>
            <a:off x="137855" y="3429000"/>
            <a:ext cx="5959384" cy="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Y-Axis">
            <a:extLst>
              <a:ext uri="{FF2B5EF4-FFF2-40B4-BE49-F238E27FC236}">
                <a16:creationId xmlns:a16="http://schemas.microsoft.com/office/drawing/2014/main" id="{9A7A3EFF-9E07-49BA-BBD5-8E44B95C9C7B}"/>
              </a:ext>
            </a:extLst>
          </p:cNvPr>
          <p:cNvCxnSpPr>
            <a:cxnSpLocks/>
            <a:stCxn id="4" idx="0"/>
            <a:endCxn id="4" idx="2"/>
          </p:cNvCxnSpPr>
          <p:nvPr/>
        </p:nvCxnSpPr>
        <p:spPr>
          <a:xfrm>
            <a:off x="3117547" y="1412658"/>
            <a:ext cx="0" cy="4032684"/>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Side-Text">
            <a:extLst>
              <a:ext uri="{FF2B5EF4-FFF2-40B4-BE49-F238E27FC236}">
                <a16:creationId xmlns:a16="http://schemas.microsoft.com/office/drawing/2014/main" id="{AC07F43F-F644-475B-BD40-181304188A68}"/>
              </a:ext>
            </a:extLst>
          </p:cNvPr>
          <p:cNvSpPr>
            <a:spLocks noGrp="1"/>
          </p:cNvSpPr>
          <p:nvPr>
            <p:ph type="body" sz="quarter" idx="10"/>
          </p:nvPr>
        </p:nvSpPr>
        <p:spPr>
          <a:xfrm>
            <a:off x="6362477" y="1412658"/>
            <a:ext cx="5328000" cy="4230000"/>
          </a:xfrm>
        </p:spPr>
        <p:txBody>
          <a:bodyPr/>
          <a:lstStyle/>
          <a:p>
            <a:r>
              <a:rPr lang="en-US" dirty="0"/>
              <a:t>We decide for these reasons add two labels to all our resources. We make a vertical and horizontal cut in the resource picture:</a:t>
            </a:r>
          </a:p>
          <a:p>
            <a:r>
              <a:rPr lang="en-US" dirty="0"/>
              <a:t>Horizontally we distinguish between the </a:t>
            </a:r>
            <a:r>
              <a:rPr lang="en-US" b="1" dirty="0"/>
              <a:t>app</a:t>
            </a:r>
            <a:r>
              <a:rPr lang="en-US" dirty="0"/>
              <a:t> part and the </a:t>
            </a:r>
            <a:r>
              <a:rPr lang="en-US" b="1" dirty="0"/>
              <a:t>DB</a:t>
            </a:r>
            <a:r>
              <a:rPr lang="en-US" dirty="0"/>
              <a:t> part, and call these distinction </a:t>
            </a:r>
            <a:r>
              <a:rPr lang="en-US" b="1" dirty="0"/>
              <a:t>module</a:t>
            </a:r>
            <a:r>
              <a:rPr lang="en-US" dirty="0"/>
              <a:t>.  </a:t>
            </a:r>
          </a:p>
          <a:p>
            <a:r>
              <a:rPr lang="en-US" dirty="0"/>
              <a:t>Vertically we distinguish between the </a:t>
            </a:r>
            <a:r>
              <a:rPr lang="en-US" b="1" dirty="0"/>
              <a:t>ads</a:t>
            </a:r>
            <a:r>
              <a:rPr lang="en-US" dirty="0"/>
              <a:t> part and the </a:t>
            </a:r>
            <a:r>
              <a:rPr lang="en-US" b="1" dirty="0"/>
              <a:t>users</a:t>
            </a:r>
            <a:r>
              <a:rPr lang="en-US" dirty="0"/>
              <a:t> part, and call these distinction </a:t>
            </a:r>
            <a:r>
              <a:rPr lang="en-US" b="1" dirty="0"/>
              <a:t>component</a:t>
            </a:r>
            <a:r>
              <a:rPr lang="en-US" dirty="0"/>
              <a:t>. </a:t>
            </a:r>
          </a:p>
        </p:txBody>
      </p:sp>
      <p:sp>
        <p:nvSpPr>
          <p:cNvPr id="3" name="Title">
            <a:extLst>
              <a:ext uri="{FF2B5EF4-FFF2-40B4-BE49-F238E27FC236}">
                <a16:creationId xmlns:a16="http://schemas.microsoft.com/office/drawing/2014/main" id="{B9E6A608-6019-43E2-B8B7-DBECB11428B9}"/>
              </a:ext>
            </a:extLst>
          </p:cNvPr>
          <p:cNvSpPr>
            <a:spLocks noGrp="1"/>
          </p:cNvSpPr>
          <p:nvPr>
            <p:ph type="title"/>
          </p:nvPr>
        </p:nvSpPr>
        <p:spPr/>
        <p:txBody>
          <a:bodyPr/>
          <a:lstStyle/>
          <a:p>
            <a:r>
              <a:rPr lang="en-US" dirty="0" err="1"/>
              <a:t>Bulletinboard</a:t>
            </a:r>
            <a:r>
              <a:rPr lang="en-US" dirty="0"/>
              <a:t> in K8s: Labeling of resources </a:t>
            </a:r>
          </a:p>
        </p:txBody>
      </p:sp>
    </p:spTree>
    <p:extLst>
      <p:ext uri="{BB962C8B-B14F-4D97-AF65-F5344CB8AC3E}">
        <p14:creationId xmlns:p14="http://schemas.microsoft.com/office/powerpoint/2010/main" val="25476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6"/>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7" grpId="1" animBg="1"/>
      <p:bldP spid="116" grpId="0" animBg="1"/>
      <p:bldP spid="116" grpId="1" animBg="1"/>
      <p:bldP spid="114" grpId="0" animBg="1"/>
      <p:bldP spid="1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10913300" cy="4727460"/>
          </a:xfrm>
        </p:spPr>
        <p:txBody>
          <a:bodyPr>
            <a:normAutofit lnSpcReduction="10000"/>
          </a:bodyPr>
          <a:lstStyle/>
          <a:p>
            <a:pPr lvl="1"/>
            <a:r>
              <a:rPr lang="en-US" sz="1600" dirty="0"/>
              <a:t>Ensure your Application is </a:t>
            </a:r>
            <a:r>
              <a:rPr lang="en-US" sz="1600" dirty="0">
                <a:solidFill>
                  <a:schemeClr val="accent1"/>
                </a:solidFill>
              </a:rPr>
              <a:t>parameterizable/ ready for external configuration </a:t>
            </a:r>
            <a:r>
              <a:rPr lang="en-US" sz="1600" dirty="0"/>
              <a:t>(In general/ K8s specific)</a:t>
            </a:r>
          </a:p>
          <a:p>
            <a:pPr lvl="1"/>
            <a:endParaRPr lang="en-US" sz="1600" dirty="0"/>
          </a:p>
          <a:p>
            <a:pPr lvl="1"/>
            <a:r>
              <a:rPr lang="en-US" sz="1600" dirty="0"/>
              <a:t>Create a </a:t>
            </a:r>
            <a:r>
              <a:rPr lang="en-US" sz="1600" dirty="0">
                <a:solidFill>
                  <a:schemeClr val="accent1"/>
                </a:solidFill>
              </a:rPr>
              <a:t>Docker Image for your Application</a:t>
            </a:r>
            <a:r>
              <a:rPr lang="en-US" sz="1600" dirty="0"/>
              <a:t>, considering parameterization/ external configuration</a:t>
            </a:r>
          </a:p>
          <a:p>
            <a:pPr lvl="1"/>
            <a:endParaRPr lang="en-US" sz="1600" dirty="0"/>
          </a:p>
          <a:p>
            <a:pPr lvl="1"/>
            <a:r>
              <a:rPr lang="en-US" sz="1600" dirty="0">
                <a:solidFill>
                  <a:schemeClr val="tx1">
                    <a:lumMod val="50000"/>
                  </a:schemeClr>
                </a:solidFill>
              </a:rPr>
              <a:t>Create/ use an existing Docker Image for your Database, as well parametrizable.</a:t>
            </a:r>
          </a:p>
          <a:p>
            <a:pPr lvl="1"/>
            <a:endParaRPr lang="en-US" sz="1600" dirty="0"/>
          </a:p>
          <a:p>
            <a:pPr lvl="1"/>
            <a:r>
              <a:rPr lang="en-US" sz="1600" dirty="0"/>
              <a:t>Make available </a:t>
            </a:r>
            <a:r>
              <a:rPr lang="en-US" sz="1600" dirty="0">
                <a:solidFill>
                  <a:schemeClr val="accent1"/>
                </a:solidFill>
              </a:rPr>
              <a:t>Application Docker Image in public available Docker registry</a:t>
            </a:r>
            <a:r>
              <a:rPr lang="en-US" sz="1600" dirty="0"/>
              <a:t>, e.g. SAP Artifactory DMZ (</a:t>
            </a:r>
            <a:r>
              <a:rPr lang="en-US" sz="1600" dirty="0">
                <a:solidFill>
                  <a:schemeClr val="tx1">
                    <a:lumMod val="50000"/>
                  </a:schemeClr>
                </a:solidFill>
              </a:rPr>
              <a:t>and DB Docker Image, if not available on e.g. public Docker Hub)</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parameterization/ external configuration</a:t>
            </a:r>
            <a:r>
              <a:rPr lang="en-US" sz="1600" dirty="0"/>
              <a:t>: </a:t>
            </a:r>
            <a:r>
              <a:rPr lang="en-US" sz="1600" dirty="0" err="1">
                <a:solidFill>
                  <a:srgbClr val="E35500"/>
                </a:solidFill>
              </a:rPr>
              <a:t>ConfigMap</a:t>
            </a:r>
            <a:r>
              <a:rPr lang="en-US" sz="1600" dirty="0">
                <a:solidFill>
                  <a:srgbClr val="E35500"/>
                </a:solidFill>
              </a:rPr>
              <a:t> and Secret</a:t>
            </a:r>
          </a:p>
          <a:p>
            <a:pPr lvl="1"/>
            <a:endParaRPr lang="en-US" sz="1600" dirty="0"/>
          </a:p>
          <a:p>
            <a:pPr lvl="1"/>
            <a:r>
              <a:rPr lang="en-US" sz="1600" dirty="0"/>
              <a:t>Choose the right </a:t>
            </a:r>
            <a:r>
              <a:rPr lang="en-US" sz="1600" dirty="0">
                <a:solidFill>
                  <a:srgbClr val="E35500"/>
                </a:solidFill>
              </a:rPr>
              <a:t>K8s entities</a:t>
            </a:r>
            <a:r>
              <a:rPr lang="en-US" sz="1600" dirty="0"/>
              <a:t> for your scenario – </a:t>
            </a:r>
            <a:r>
              <a:rPr lang="en-US" sz="1600" dirty="0">
                <a:solidFill>
                  <a:schemeClr val="accent1"/>
                </a:solidFill>
              </a:rPr>
              <a:t>Stateless vs. </a:t>
            </a:r>
            <a:r>
              <a:rPr lang="en-US" sz="1600" dirty="0" err="1">
                <a:solidFill>
                  <a:schemeClr val="accent1"/>
                </a:solidFill>
              </a:rPr>
              <a:t>Statefull</a:t>
            </a:r>
            <a:r>
              <a:rPr lang="en-US" sz="1600" dirty="0">
                <a:solidFill>
                  <a:schemeClr val="accent1"/>
                </a:solidFill>
              </a:rPr>
              <a:t> </a:t>
            </a:r>
            <a:r>
              <a:rPr lang="en-US" sz="1600" dirty="0"/>
              <a:t>and </a:t>
            </a:r>
            <a:r>
              <a:rPr lang="en-US" sz="1600" dirty="0">
                <a:solidFill>
                  <a:schemeClr val="accent1"/>
                </a:solidFill>
              </a:rPr>
              <a:t>Horizontal Scaling</a:t>
            </a:r>
            <a:r>
              <a:rPr lang="en-US" sz="1600" dirty="0"/>
              <a:t>: </a:t>
            </a:r>
            <a:r>
              <a:rPr lang="en-US" sz="1600" dirty="0">
                <a:solidFill>
                  <a:srgbClr val="E35500"/>
                </a:solidFill>
              </a:rPr>
              <a:t>Deployment</a:t>
            </a:r>
            <a:r>
              <a:rPr lang="en-US" sz="1600" dirty="0"/>
              <a:t> vs </a:t>
            </a:r>
            <a:r>
              <a:rPr lang="en-US" sz="1600" dirty="0" err="1">
                <a:solidFill>
                  <a:srgbClr val="E35500"/>
                </a:solidFill>
              </a:rPr>
              <a:t>Statefulset</a:t>
            </a:r>
            <a:r>
              <a:rPr lang="en-US" sz="1600" dirty="0"/>
              <a:t>.</a:t>
            </a:r>
          </a:p>
          <a:p>
            <a:pPr lvl="1"/>
            <a:endParaRPr lang="en-US" sz="1600" dirty="0"/>
          </a:p>
          <a:p>
            <a:pPr lvl="1"/>
            <a:r>
              <a:rPr lang="en-US" sz="1600" dirty="0"/>
              <a:t>Choose the right </a:t>
            </a:r>
            <a:r>
              <a:rPr lang="en-US" sz="1600" dirty="0">
                <a:solidFill>
                  <a:srgbClr val="E35500"/>
                </a:solidFill>
              </a:rPr>
              <a:t>K8s entities</a:t>
            </a:r>
            <a:r>
              <a:rPr lang="en-US" sz="1600" dirty="0"/>
              <a:t> for </a:t>
            </a:r>
            <a:r>
              <a:rPr lang="en-US" sz="1600" dirty="0">
                <a:solidFill>
                  <a:schemeClr val="accent1"/>
                </a:solidFill>
              </a:rPr>
              <a:t>exposing your Application internal &amp; external/Internet </a:t>
            </a:r>
            <a:r>
              <a:rPr lang="en-US" sz="1600" dirty="0"/>
              <a:t>and </a:t>
            </a:r>
            <a:r>
              <a:rPr lang="en-US" sz="1600" dirty="0">
                <a:solidFill>
                  <a:schemeClr val="accent1"/>
                </a:solidFill>
              </a:rPr>
              <a:t>network security</a:t>
            </a:r>
            <a:r>
              <a:rPr lang="en-US" sz="1600" dirty="0"/>
              <a:t>, etc.: </a:t>
            </a:r>
            <a:r>
              <a:rPr lang="en-US" sz="1600" dirty="0">
                <a:solidFill>
                  <a:srgbClr val="E35500"/>
                </a:solidFill>
              </a:rPr>
              <a:t>Service</a:t>
            </a:r>
            <a:r>
              <a:rPr lang="en-US" sz="1600" dirty="0"/>
              <a:t>, </a:t>
            </a:r>
            <a:r>
              <a:rPr lang="en-US" sz="1600" dirty="0">
                <a:solidFill>
                  <a:srgbClr val="E35500"/>
                </a:solidFill>
              </a:rPr>
              <a:t>Ingress</a:t>
            </a:r>
            <a:r>
              <a:rPr lang="en-US" sz="1600" dirty="0"/>
              <a:t>, </a:t>
            </a:r>
            <a:r>
              <a:rPr lang="en-US" sz="1600" dirty="0" err="1">
                <a:solidFill>
                  <a:srgbClr val="E35500"/>
                </a:solidFill>
              </a:rPr>
              <a:t>NetworkPolicy</a:t>
            </a:r>
            <a:r>
              <a:rPr lang="en-US" sz="1600" dirty="0"/>
              <a:t>, etc.</a:t>
            </a:r>
          </a:p>
          <a:p>
            <a:pPr lvl="1"/>
            <a:endParaRPr lang="en-US" sz="1600" dirty="0"/>
          </a:p>
          <a:p>
            <a:pPr marL="180576" lvl="2" indent="0">
              <a:buNone/>
            </a:pPr>
            <a:endParaRPr lang="en-US" sz="1600" dirty="0"/>
          </a:p>
          <a:p>
            <a:pPr lvl="1"/>
            <a:endParaRPr lang="en-US" sz="1600" dirty="0"/>
          </a:p>
        </p:txBody>
      </p:sp>
      <p:sp>
        <p:nvSpPr>
          <p:cNvPr id="2" name="Title 1"/>
          <p:cNvSpPr>
            <a:spLocks noGrp="1"/>
          </p:cNvSpPr>
          <p:nvPr>
            <p:ph type="title"/>
          </p:nvPr>
        </p:nvSpPr>
        <p:spPr/>
        <p:txBody>
          <a:bodyPr/>
          <a:lstStyle/>
          <a:p>
            <a:r>
              <a:rPr lang="en-US" dirty="0"/>
              <a:t>Application in K8s: Steps to be taken</a:t>
            </a:r>
          </a:p>
        </p:txBody>
      </p:sp>
    </p:spTree>
    <p:extLst>
      <p:ext uri="{BB962C8B-B14F-4D97-AF65-F5344CB8AC3E}">
        <p14:creationId xmlns:p14="http://schemas.microsoft.com/office/powerpoint/2010/main" val="109058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FE311EE-EE74-4D77-95B4-EB606A0C1FBA}"/>
              </a:ext>
            </a:extLst>
          </p:cNvPr>
          <p:cNvSpPr>
            <a:spLocks noGrp="1"/>
          </p:cNvSpPr>
          <p:nvPr>
            <p:ph type="subTitle" idx="1"/>
          </p:nvPr>
        </p:nvSpPr>
        <p:spPr/>
        <p:txBody>
          <a:bodyPr/>
          <a:lstStyle/>
          <a:p>
            <a:r>
              <a:rPr lang="en-US" dirty="0"/>
              <a:t>From </a:t>
            </a:r>
            <a:r>
              <a:rPr lang="en-US" dirty="0" err="1"/>
              <a:t>CloudNativeBootcamp</a:t>
            </a:r>
            <a:r>
              <a:rPr lang="en-US" dirty="0"/>
              <a:t> by </a:t>
            </a:r>
            <a:r>
              <a:rPr lang="en-US" dirty="0" err="1"/>
              <a:t>CloudCurriculumTeam</a:t>
            </a:r>
            <a:endParaRPr lang="en-US" dirty="0"/>
          </a:p>
        </p:txBody>
      </p:sp>
      <p:sp>
        <p:nvSpPr>
          <p:cNvPr id="5" name="Title 4">
            <a:extLst>
              <a:ext uri="{FF2B5EF4-FFF2-40B4-BE49-F238E27FC236}">
                <a16:creationId xmlns:a16="http://schemas.microsoft.com/office/drawing/2014/main" id="{0285E45A-4ACB-4D65-92F1-999798FFCE26}"/>
              </a:ext>
            </a:extLst>
          </p:cNvPr>
          <p:cNvSpPr>
            <a:spLocks noGrp="1"/>
          </p:cNvSpPr>
          <p:nvPr>
            <p:ph type="title"/>
          </p:nvPr>
        </p:nvSpPr>
        <p:spPr/>
        <p:txBody>
          <a:bodyPr/>
          <a:lstStyle/>
          <a:p>
            <a:r>
              <a:rPr lang="en-US" dirty="0" err="1"/>
              <a:t>Bulletinboard</a:t>
            </a:r>
            <a:r>
              <a:rPr lang="en-US" dirty="0"/>
              <a:t>-Application</a:t>
            </a:r>
          </a:p>
        </p:txBody>
      </p:sp>
    </p:spTree>
    <p:extLst>
      <p:ext uri="{BB962C8B-B14F-4D97-AF65-F5344CB8AC3E}">
        <p14:creationId xmlns:p14="http://schemas.microsoft.com/office/powerpoint/2010/main" val="7551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4E296E25-F276-47BA-A205-5760CB9E2EFD}"/>
              </a:ext>
            </a:extLst>
          </p:cNvPr>
          <p:cNvPicPr>
            <a:picLocks noGrp="1" noChangeAspect="1"/>
          </p:cNvPicPr>
          <p:nvPr>
            <p:ph type="pic" sz="quarter" idx="10"/>
          </p:nvPr>
        </p:nvPicPr>
        <p:blipFill>
          <a:blip r:embed="rId3"/>
          <a:srcRect/>
          <a:stretch/>
        </p:blipFill>
        <p:spPr>
          <a:xfrm>
            <a:off x="1" y="429986"/>
            <a:ext cx="12195175" cy="6250027"/>
          </a:xfrm>
        </p:spPr>
      </p:pic>
      <p:sp>
        <p:nvSpPr>
          <p:cNvPr id="5" name="Arrow: Down 4">
            <a:extLst>
              <a:ext uri="{FF2B5EF4-FFF2-40B4-BE49-F238E27FC236}">
                <a16:creationId xmlns:a16="http://schemas.microsoft.com/office/drawing/2014/main" id="{B7E03CF8-61B3-4C9A-BF8D-DD4461EB39B9}"/>
              </a:ext>
            </a:extLst>
          </p:cNvPr>
          <p:cNvSpPr/>
          <p:nvPr/>
        </p:nvSpPr>
        <p:spPr bwMode="gray">
          <a:xfrm>
            <a:off x="11302252" y="51703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73115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9ACDFADB-BDC5-4A76-B1D7-38EB792C4C32}"/>
              </a:ext>
            </a:extLst>
          </p:cNvPr>
          <p:cNvPicPr>
            <a:picLocks noGrp="1" noChangeAspect="1"/>
          </p:cNvPicPr>
          <p:nvPr>
            <p:ph type="pic" sz="quarter" idx="10"/>
          </p:nvPr>
        </p:nvPicPr>
        <p:blipFill>
          <a:blip r:embed="rId3"/>
          <a:srcRect l="2691" r="2691"/>
          <a:stretch>
            <a:fillRect/>
          </a:stretch>
        </p:blipFill>
        <p:spPr/>
      </p:pic>
      <p:sp>
        <p:nvSpPr>
          <p:cNvPr id="13" name="Arrow: Down 12">
            <a:extLst>
              <a:ext uri="{FF2B5EF4-FFF2-40B4-BE49-F238E27FC236}">
                <a16:creationId xmlns:a16="http://schemas.microsoft.com/office/drawing/2014/main" id="{533F85B8-0BC4-4D86-B383-0E6ECC894EFA}"/>
              </a:ext>
            </a:extLst>
          </p:cNvPr>
          <p:cNvSpPr/>
          <p:nvPr/>
        </p:nvSpPr>
        <p:spPr bwMode="gray">
          <a:xfrm>
            <a:off x="10441641" y="5257800"/>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34448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7E25F6C-6F7F-40B8-86EF-F554C929E91B}"/>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9C0E85D0-D9BA-49C1-BF29-06C21D5D3142}"/>
              </a:ext>
            </a:extLst>
          </p:cNvPr>
          <p:cNvSpPr/>
          <p:nvPr/>
        </p:nvSpPr>
        <p:spPr bwMode="gray">
          <a:xfrm>
            <a:off x="5795028" y="15127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514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2B6B133C-9BD2-476C-A336-2BE4C11AF800}"/>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C1DF7AF7-E554-4327-B647-07D16FC63CBB}"/>
              </a:ext>
            </a:extLst>
          </p:cNvPr>
          <p:cNvSpPr/>
          <p:nvPr/>
        </p:nvSpPr>
        <p:spPr bwMode="gray">
          <a:xfrm rot="5400000">
            <a:off x="5206719" y="1865008"/>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6001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0191039-7AFE-428F-ADFE-F94853FF1E7E}"/>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3234C7BA-3388-47A0-872C-27715E1D6DC4}"/>
              </a:ext>
            </a:extLst>
          </p:cNvPr>
          <p:cNvSpPr/>
          <p:nvPr/>
        </p:nvSpPr>
        <p:spPr bwMode="gray">
          <a:xfrm>
            <a:off x="11590056" y="5271994"/>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8237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A85C570B-81FA-4064-86B9-89956631B746}"/>
              </a:ext>
            </a:extLst>
          </p:cNvPr>
          <p:cNvPicPr>
            <a:picLocks noGrp="1" noChangeAspect="1"/>
          </p:cNvPicPr>
          <p:nvPr>
            <p:ph type="pic" sz="quarter" idx="10"/>
          </p:nvPr>
        </p:nvPicPr>
        <p:blipFill>
          <a:blip r:embed="rId3"/>
          <a:srcRect l="2691" r="2691"/>
          <a:stretch>
            <a:fillRect/>
          </a:stretch>
        </p:blipFill>
        <p:spPr/>
      </p:pic>
      <p:sp>
        <p:nvSpPr>
          <p:cNvPr id="5" name="Arrow: Down 4">
            <a:extLst>
              <a:ext uri="{FF2B5EF4-FFF2-40B4-BE49-F238E27FC236}">
                <a16:creationId xmlns:a16="http://schemas.microsoft.com/office/drawing/2014/main" id="{81E5E0D4-387D-4771-B6D5-C639C546E571}"/>
              </a:ext>
            </a:extLst>
          </p:cNvPr>
          <p:cNvSpPr/>
          <p:nvPr/>
        </p:nvSpPr>
        <p:spPr bwMode="gray">
          <a:xfrm>
            <a:off x="10435265" y="5305861"/>
            <a:ext cx="605118" cy="1176617"/>
          </a:xfrm>
          <a:prstGeom prst="downArrow">
            <a:avLst/>
          </a:prstGeom>
          <a:solidFill>
            <a:schemeClr val="accent5"/>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3407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AP 2018 16x9 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8_16x9_black.potx" id="{622A0E66-3EE5-4FEE-AA69-42CE45DFAC24}" vid="{42A2D8E2-23B2-457F-B76C-75CA6B8BC0AF}"/>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4532</TotalTime>
  <Words>731</Words>
  <Application>Microsoft Office PowerPoint</Application>
  <PresentationFormat>Custom</PresentationFormat>
  <Paragraphs>147</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Consolas</vt:lpstr>
      <vt:lpstr>Courier New</vt:lpstr>
      <vt:lpstr>Symbol</vt:lpstr>
      <vt:lpstr>Wingdings</vt:lpstr>
      <vt:lpstr>Wingdings</vt:lpstr>
      <vt:lpstr>SAP 2018 16x9 black</vt:lpstr>
      <vt:lpstr>PowerPoint Presentation</vt:lpstr>
      <vt:lpstr>Goal of Day 4</vt:lpstr>
      <vt:lpstr>Bulletinboard-Application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does the used architecture looks like?</vt:lpstr>
      <vt:lpstr>How to bring bulletinboard into K8s ?</vt:lpstr>
      <vt:lpstr>General considerations: Scaling - Option 1 DB gets multiple instances (if needed)</vt:lpstr>
      <vt:lpstr>General considerations: Scaling - Option 2 Both – app and DB get multiple instances (if needed)</vt:lpstr>
      <vt:lpstr>General considerations: Scaling - Option 3 App gets multiple instances (if needed)</vt:lpstr>
      <vt:lpstr>How to bring bulletinboard into K8s ?</vt:lpstr>
      <vt:lpstr>Bulletinboard in K8s: Target picture overall</vt:lpstr>
      <vt:lpstr>Bulletinboard in K8s: Labeling of resources </vt:lpstr>
      <vt:lpstr>Bulletinboard in K8s: Labeling of resources </vt:lpstr>
      <vt:lpstr>Application in K8s: Steps to be taken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Schoenwandt, Moritz (external - Project)</cp:lastModifiedBy>
  <cp:revision>972</cp:revision>
  <cp:lastPrinted>2018-10-19T15:04:42Z</cp:lastPrinted>
  <dcterms:created xsi:type="dcterms:W3CDTF">2015-10-14T11:21:43Z</dcterms:created>
  <dcterms:modified xsi:type="dcterms:W3CDTF">2020-02-24T12:12:32Z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