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8" r:id="rId3"/>
    <p:sldId id="455" r:id="rId4"/>
    <p:sldId id="453" r:id="rId5"/>
    <p:sldId id="454" r:id="rId6"/>
    <p:sldId id="449" r:id="rId7"/>
    <p:sldId id="450" r:id="rId8"/>
    <p:sldId id="451" r:id="rId9"/>
    <p:sldId id="452" r:id="rId10"/>
    <p:sldId id="457" r:id="rId11"/>
    <p:sldId id="456"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205" autoAdjust="0"/>
  </p:normalViewPr>
  <p:slideViewPr>
    <p:cSldViewPr snapToGrid="0" showGuides="1">
      <p:cViewPr>
        <p:scale>
          <a:sx n="100" d="100"/>
          <a:sy n="100" d="100"/>
        </p:scale>
        <p:origin x="1374"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120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FEC-DB56-4693-8F64-857C1FBF2C2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A3D1DDE5-2312-447A-BF26-CE8897F58780}">
      <dgm:prSet phldrT="[Text]"/>
      <dgm:spPr/>
      <dgm:t>
        <a:bodyPr/>
        <a:lstStyle/>
        <a:p>
          <a:r>
            <a:rPr lang="en-US" dirty="0"/>
            <a:t>Node-0</a:t>
          </a:r>
        </a:p>
      </dgm:t>
    </dgm:pt>
    <dgm:pt modelId="{4C1F890B-ECC4-483F-BEA3-B5D54D44317E}" type="parTrans" cxnId="{2E1B967D-33C3-4184-9CE3-64AB213CA072}">
      <dgm:prSet/>
      <dgm:spPr/>
      <dgm:t>
        <a:bodyPr/>
        <a:lstStyle/>
        <a:p>
          <a:endParaRPr lang="en-US"/>
        </a:p>
      </dgm:t>
    </dgm:pt>
    <dgm:pt modelId="{383CC103-E522-433D-BFE5-DCE708F49C70}" type="sibTrans" cxnId="{2E1B967D-33C3-4184-9CE3-64AB213CA072}">
      <dgm:prSet/>
      <dgm:spPr/>
      <dgm:t>
        <a:bodyPr/>
        <a:lstStyle/>
        <a:p>
          <a:endParaRPr lang="en-US"/>
        </a:p>
      </dgm:t>
    </dgm:pt>
    <dgm:pt modelId="{8931360B-B61C-4778-89DC-A67FA7878DCA}">
      <dgm:prSet phldrT="[Text]"/>
      <dgm:spPr/>
      <dgm:t>
        <a:bodyPr/>
        <a:lstStyle/>
        <a:p>
          <a:r>
            <a:rPr lang="en-US" dirty="0"/>
            <a:t>Node-1</a:t>
          </a:r>
        </a:p>
      </dgm:t>
    </dgm:pt>
    <dgm:pt modelId="{673A5CFF-1672-4C13-A8FC-F51C7791825A}" type="parTrans" cxnId="{3087B2FF-7019-4D59-B8E3-CFD0005F1410}">
      <dgm:prSet/>
      <dgm:spPr/>
      <dgm:t>
        <a:bodyPr/>
        <a:lstStyle/>
        <a:p>
          <a:endParaRPr lang="en-US"/>
        </a:p>
      </dgm:t>
    </dgm:pt>
    <dgm:pt modelId="{082F9FE0-4A37-42A8-B9CC-56B4C4055FD7}" type="sibTrans" cxnId="{3087B2FF-7019-4D59-B8E3-CFD0005F1410}">
      <dgm:prSet/>
      <dgm:spPr/>
      <dgm:t>
        <a:bodyPr/>
        <a:lstStyle/>
        <a:p>
          <a:endParaRPr lang="en-US"/>
        </a:p>
      </dgm:t>
    </dgm:pt>
    <dgm:pt modelId="{3A324878-F343-468C-8BFD-580FD30AB0B4}">
      <dgm:prSet phldrT="[Text]"/>
      <dgm:spPr/>
      <dgm:t>
        <a:bodyPr/>
        <a:lstStyle/>
        <a:p>
          <a:r>
            <a:rPr lang="en-US" dirty="0"/>
            <a:t>Node-2</a:t>
          </a:r>
        </a:p>
      </dgm:t>
    </dgm:pt>
    <dgm:pt modelId="{E0A10896-4CF1-46F2-A285-07AE3109043F}" type="parTrans" cxnId="{6AB9C73A-A30D-45BD-BDE5-9D07BD283BF6}">
      <dgm:prSet/>
      <dgm:spPr/>
      <dgm:t>
        <a:bodyPr/>
        <a:lstStyle/>
        <a:p>
          <a:endParaRPr lang="en-US"/>
        </a:p>
      </dgm:t>
    </dgm:pt>
    <dgm:pt modelId="{859814A5-A4A7-4012-8BE3-2BA532D8B6DB}" type="sibTrans" cxnId="{6AB9C73A-A30D-45BD-BDE5-9D07BD283BF6}">
      <dgm:prSet/>
      <dgm:spPr/>
      <dgm:t>
        <a:bodyPr/>
        <a:lstStyle/>
        <a:p>
          <a:endParaRPr lang="en-US"/>
        </a:p>
      </dgm:t>
    </dgm:pt>
    <dgm:pt modelId="{A77B73F9-E3A5-48B9-A64F-D8FA4CFA781C}">
      <dgm:prSet phldrT="[Text]"/>
      <dgm:spPr/>
      <dgm:t>
        <a:bodyPr/>
        <a:lstStyle/>
        <a:p>
          <a:r>
            <a:rPr lang="en-US" dirty="0"/>
            <a:t>Node-3</a:t>
          </a:r>
        </a:p>
      </dgm:t>
    </dgm:pt>
    <dgm:pt modelId="{A44C1575-3FAB-4202-AE67-81D472FE7D4D}" type="parTrans" cxnId="{271EE2D3-A636-4328-AA34-2C9896349098}">
      <dgm:prSet/>
      <dgm:spPr/>
      <dgm:t>
        <a:bodyPr/>
        <a:lstStyle/>
        <a:p>
          <a:endParaRPr lang="en-US"/>
        </a:p>
      </dgm:t>
    </dgm:pt>
    <dgm:pt modelId="{D1BCE976-FC6A-4005-B45F-974F4837EDB3}" type="sibTrans" cxnId="{271EE2D3-A636-4328-AA34-2C9896349098}">
      <dgm:prSet/>
      <dgm:spPr/>
      <dgm:t>
        <a:bodyPr/>
        <a:lstStyle/>
        <a:p>
          <a:endParaRPr lang="en-US"/>
        </a:p>
      </dgm:t>
    </dgm:pt>
    <dgm:pt modelId="{242E2504-771D-4DB1-8162-D3754E4854C1}" type="pres">
      <dgm:prSet presAssocID="{9D281FEC-DB56-4693-8F64-857C1FBF2C2D}" presName="cycle" presStyleCnt="0">
        <dgm:presLayoutVars>
          <dgm:dir/>
          <dgm:resizeHandles val="exact"/>
        </dgm:presLayoutVars>
      </dgm:prSet>
      <dgm:spPr/>
    </dgm:pt>
    <dgm:pt modelId="{92EE833F-1320-48AB-A255-A0C030D80BCB}" type="pres">
      <dgm:prSet presAssocID="{A3D1DDE5-2312-447A-BF26-CE8897F58780}" presName="node" presStyleLbl="node1" presStyleIdx="0" presStyleCnt="4">
        <dgm:presLayoutVars>
          <dgm:bulletEnabled val="1"/>
        </dgm:presLayoutVars>
      </dgm:prSet>
      <dgm:spPr/>
    </dgm:pt>
    <dgm:pt modelId="{137FD30D-B306-489A-BDAF-5C8B418E822C}" type="pres">
      <dgm:prSet presAssocID="{A3D1DDE5-2312-447A-BF26-CE8897F58780}" presName="spNode" presStyleCnt="0"/>
      <dgm:spPr/>
    </dgm:pt>
    <dgm:pt modelId="{B2A4DD6C-AACC-4A75-B994-40AD1B29FF72}" type="pres">
      <dgm:prSet presAssocID="{383CC103-E522-433D-BFE5-DCE708F49C70}" presName="sibTrans" presStyleLbl="sibTrans1D1" presStyleIdx="0" presStyleCnt="4"/>
      <dgm:spPr/>
    </dgm:pt>
    <dgm:pt modelId="{A359C372-00E3-439D-B592-C22374DD4E33}" type="pres">
      <dgm:prSet presAssocID="{8931360B-B61C-4778-89DC-A67FA7878DCA}" presName="node" presStyleLbl="node1" presStyleIdx="1" presStyleCnt="4">
        <dgm:presLayoutVars>
          <dgm:bulletEnabled val="1"/>
        </dgm:presLayoutVars>
      </dgm:prSet>
      <dgm:spPr/>
    </dgm:pt>
    <dgm:pt modelId="{8AB75C6C-50F5-45C9-9F66-47F93566B91A}" type="pres">
      <dgm:prSet presAssocID="{8931360B-B61C-4778-89DC-A67FA7878DCA}" presName="spNode" presStyleCnt="0"/>
      <dgm:spPr/>
    </dgm:pt>
    <dgm:pt modelId="{9C20F34D-FA88-4A6E-A7C8-909A7DA094C5}" type="pres">
      <dgm:prSet presAssocID="{082F9FE0-4A37-42A8-B9CC-56B4C4055FD7}" presName="sibTrans" presStyleLbl="sibTrans1D1" presStyleIdx="1" presStyleCnt="4"/>
      <dgm:spPr/>
    </dgm:pt>
    <dgm:pt modelId="{2066E3DC-8C74-475D-8E00-DB7B348D9476}" type="pres">
      <dgm:prSet presAssocID="{3A324878-F343-468C-8BFD-580FD30AB0B4}" presName="node" presStyleLbl="node1" presStyleIdx="2" presStyleCnt="4">
        <dgm:presLayoutVars>
          <dgm:bulletEnabled val="1"/>
        </dgm:presLayoutVars>
      </dgm:prSet>
      <dgm:spPr/>
    </dgm:pt>
    <dgm:pt modelId="{1F0BFC51-B482-4BF6-AE41-C6B3DB1019BB}" type="pres">
      <dgm:prSet presAssocID="{3A324878-F343-468C-8BFD-580FD30AB0B4}" presName="spNode" presStyleCnt="0"/>
      <dgm:spPr/>
    </dgm:pt>
    <dgm:pt modelId="{3E4B5237-3180-4A55-AFF6-87F59CD617C6}" type="pres">
      <dgm:prSet presAssocID="{859814A5-A4A7-4012-8BE3-2BA532D8B6DB}" presName="sibTrans" presStyleLbl="sibTrans1D1" presStyleIdx="2" presStyleCnt="4"/>
      <dgm:spPr/>
    </dgm:pt>
    <dgm:pt modelId="{52084FCB-E69C-48D9-9457-4C4D7BAD6FBC}" type="pres">
      <dgm:prSet presAssocID="{A77B73F9-E3A5-48B9-A64F-D8FA4CFA781C}" presName="node" presStyleLbl="node1" presStyleIdx="3" presStyleCnt="4">
        <dgm:presLayoutVars>
          <dgm:bulletEnabled val="1"/>
        </dgm:presLayoutVars>
      </dgm:prSet>
      <dgm:spPr/>
    </dgm:pt>
    <dgm:pt modelId="{9D2CAD9E-4A32-4DD3-A4D3-53A300FB7B59}" type="pres">
      <dgm:prSet presAssocID="{A77B73F9-E3A5-48B9-A64F-D8FA4CFA781C}" presName="spNode" presStyleCnt="0"/>
      <dgm:spPr/>
    </dgm:pt>
    <dgm:pt modelId="{74446943-7DA4-4A23-AC04-FCDB05602420}" type="pres">
      <dgm:prSet presAssocID="{D1BCE976-FC6A-4005-B45F-974F4837EDB3}" presName="sibTrans" presStyleLbl="sibTrans1D1" presStyleIdx="3" presStyleCnt="4"/>
      <dgm:spPr/>
    </dgm:pt>
  </dgm:ptLst>
  <dgm:cxnLst>
    <dgm:cxn modelId="{95064C06-EF28-4D51-BEA7-748524427AAF}" type="presOf" srcId="{3A324878-F343-468C-8BFD-580FD30AB0B4}" destId="{2066E3DC-8C74-475D-8E00-DB7B348D9476}" srcOrd="0" destOrd="0" presId="urn:microsoft.com/office/officeart/2005/8/layout/cycle6"/>
    <dgm:cxn modelId="{3B7C371D-3587-4BB0-825F-1CC7D38C35A8}" type="presOf" srcId="{859814A5-A4A7-4012-8BE3-2BA532D8B6DB}" destId="{3E4B5237-3180-4A55-AFF6-87F59CD617C6}" srcOrd="0" destOrd="0" presId="urn:microsoft.com/office/officeart/2005/8/layout/cycle6"/>
    <dgm:cxn modelId="{D8C34226-03F4-455B-8FF6-72B32FEAD899}" type="presOf" srcId="{A77B73F9-E3A5-48B9-A64F-D8FA4CFA781C}" destId="{52084FCB-E69C-48D9-9457-4C4D7BAD6FBC}" srcOrd="0" destOrd="0" presId="urn:microsoft.com/office/officeart/2005/8/layout/cycle6"/>
    <dgm:cxn modelId="{6AB9C73A-A30D-45BD-BDE5-9D07BD283BF6}" srcId="{9D281FEC-DB56-4693-8F64-857C1FBF2C2D}" destId="{3A324878-F343-468C-8BFD-580FD30AB0B4}" srcOrd="2" destOrd="0" parTransId="{E0A10896-4CF1-46F2-A285-07AE3109043F}" sibTransId="{859814A5-A4A7-4012-8BE3-2BA532D8B6DB}"/>
    <dgm:cxn modelId="{49133D5E-9087-4BA6-913D-0B60B75B51A9}" type="presOf" srcId="{383CC103-E522-433D-BFE5-DCE708F49C70}" destId="{B2A4DD6C-AACC-4A75-B994-40AD1B29FF72}" srcOrd="0" destOrd="0" presId="urn:microsoft.com/office/officeart/2005/8/layout/cycle6"/>
    <dgm:cxn modelId="{E827694D-677A-48CD-B13C-71ABB1CCE65C}" type="presOf" srcId="{8931360B-B61C-4778-89DC-A67FA7878DCA}" destId="{A359C372-00E3-439D-B592-C22374DD4E33}" srcOrd="0" destOrd="0" presId="urn:microsoft.com/office/officeart/2005/8/layout/cycle6"/>
    <dgm:cxn modelId="{2E1B967D-33C3-4184-9CE3-64AB213CA072}" srcId="{9D281FEC-DB56-4693-8F64-857C1FBF2C2D}" destId="{A3D1DDE5-2312-447A-BF26-CE8897F58780}" srcOrd="0" destOrd="0" parTransId="{4C1F890B-ECC4-483F-BEA3-B5D54D44317E}" sibTransId="{383CC103-E522-433D-BFE5-DCE708F49C70}"/>
    <dgm:cxn modelId="{D63D8C88-3545-43AB-9A4F-6337DD3ED566}" type="presOf" srcId="{D1BCE976-FC6A-4005-B45F-974F4837EDB3}" destId="{74446943-7DA4-4A23-AC04-FCDB05602420}" srcOrd="0" destOrd="0" presId="urn:microsoft.com/office/officeart/2005/8/layout/cycle6"/>
    <dgm:cxn modelId="{8BC6A1CC-7B5D-4453-A64A-99E8EBFA40A6}" type="presOf" srcId="{A3D1DDE5-2312-447A-BF26-CE8897F58780}" destId="{92EE833F-1320-48AB-A255-A0C030D80BCB}" srcOrd="0" destOrd="0" presId="urn:microsoft.com/office/officeart/2005/8/layout/cycle6"/>
    <dgm:cxn modelId="{25B0B3D2-219B-4926-AA5A-C7A31FF28444}" type="presOf" srcId="{9D281FEC-DB56-4693-8F64-857C1FBF2C2D}" destId="{242E2504-771D-4DB1-8162-D3754E4854C1}" srcOrd="0" destOrd="0" presId="urn:microsoft.com/office/officeart/2005/8/layout/cycle6"/>
    <dgm:cxn modelId="{271EE2D3-A636-4328-AA34-2C9896349098}" srcId="{9D281FEC-DB56-4693-8F64-857C1FBF2C2D}" destId="{A77B73F9-E3A5-48B9-A64F-D8FA4CFA781C}" srcOrd="3" destOrd="0" parTransId="{A44C1575-3FAB-4202-AE67-81D472FE7D4D}" sibTransId="{D1BCE976-FC6A-4005-B45F-974F4837EDB3}"/>
    <dgm:cxn modelId="{9F5563EB-14D1-456E-A809-D6EE36AF5283}" type="presOf" srcId="{082F9FE0-4A37-42A8-B9CC-56B4C4055FD7}" destId="{9C20F34D-FA88-4A6E-A7C8-909A7DA094C5}" srcOrd="0" destOrd="0" presId="urn:microsoft.com/office/officeart/2005/8/layout/cycle6"/>
    <dgm:cxn modelId="{3087B2FF-7019-4D59-B8E3-CFD0005F1410}" srcId="{9D281FEC-DB56-4693-8F64-857C1FBF2C2D}" destId="{8931360B-B61C-4778-89DC-A67FA7878DCA}" srcOrd="1" destOrd="0" parTransId="{673A5CFF-1672-4C13-A8FC-F51C7791825A}" sibTransId="{082F9FE0-4A37-42A8-B9CC-56B4C4055FD7}"/>
    <dgm:cxn modelId="{7DB6C443-B64D-470F-8CE5-3AF47B5012AB}" type="presParOf" srcId="{242E2504-771D-4DB1-8162-D3754E4854C1}" destId="{92EE833F-1320-48AB-A255-A0C030D80BCB}" srcOrd="0" destOrd="0" presId="urn:microsoft.com/office/officeart/2005/8/layout/cycle6"/>
    <dgm:cxn modelId="{FF9E0B82-BD37-431E-BBB2-D7F1A6F308C0}" type="presParOf" srcId="{242E2504-771D-4DB1-8162-D3754E4854C1}" destId="{137FD30D-B306-489A-BDAF-5C8B418E822C}" srcOrd="1" destOrd="0" presId="urn:microsoft.com/office/officeart/2005/8/layout/cycle6"/>
    <dgm:cxn modelId="{31320776-C883-48CC-AC0B-D55CA6CC97A3}" type="presParOf" srcId="{242E2504-771D-4DB1-8162-D3754E4854C1}" destId="{B2A4DD6C-AACC-4A75-B994-40AD1B29FF72}" srcOrd="2" destOrd="0" presId="urn:microsoft.com/office/officeart/2005/8/layout/cycle6"/>
    <dgm:cxn modelId="{63E34637-3B06-4FC7-8176-2BCB106A66C0}" type="presParOf" srcId="{242E2504-771D-4DB1-8162-D3754E4854C1}" destId="{A359C372-00E3-439D-B592-C22374DD4E33}" srcOrd="3" destOrd="0" presId="urn:microsoft.com/office/officeart/2005/8/layout/cycle6"/>
    <dgm:cxn modelId="{B5E97688-5356-4B08-B736-76DCB9FA8D15}" type="presParOf" srcId="{242E2504-771D-4DB1-8162-D3754E4854C1}" destId="{8AB75C6C-50F5-45C9-9F66-47F93566B91A}" srcOrd="4" destOrd="0" presId="urn:microsoft.com/office/officeart/2005/8/layout/cycle6"/>
    <dgm:cxn modelId="{BED7A5E6-CA84-4A69-AA9A-E0D3BCFE897E}" type="presParOf" srcId="{242E2504-771D-4DB1-8162-D3754E4854C1}" destId="{9C20F34D-FA88-4A6E-A7C8-909A7DA094C5}" srcOrd="5" destOrd="0" presId="urn:microsoft.com/office/officeart/2005/8/layout/cycle6"/>
    <dgm:cxn modelId="{B74B1F97-2437-4609-A5F4-E993A98380B5}" type="presParOf" srcId="{242E2504-771D-4DB1-8162-D3754E4854C1}" destId="{2066E3DC-8C74-475D-8E00-DB7B348D9476}" srcOrd="6" destOrd="0" presId="urn:microsoft.com/office/officeart/2005/8/layout/cycle6"/>
    <dgm:cxn modelId="{5EA289B9-1019-4956-9C57-33C89ABC31A5}" type="presParOf" srcId="{242E2504-771D-4DB1-8162-D3754E4854C1}" destId="{1F0BFC51-B482-4BF6-AE41-C6B3DB1019BB}" srcOrd="7" destOrd="0" presId="urn:microsoft.com/office/officeart/2005/8/layout/cycle6"/>
    <dgm:cxn modelId="{21308014-25D7-49BD-8A11-F546A314D351}" type="presParOf" srcId="{242E2504-771D-4DB1-8162-D3754E4854C1}" destId="{3E4B5237-3180-4A55-AFF6-87F59CD617C6}" srcOrd="8" destOrd="0" presId="urn:microsoft.com/office/officeart/2005/8/layout/cycle6"/>
    <dgm:cxn modelId="{41DFFCE1-D0E8-468E-8BB7-610865D9D9FE}" type="presParOf" srcId="{242E2504-771D-4DB1-8162-D3754E4854C1}" destId="{52084FCB-E69C-48D9-9457-4C4D7BAD6FBC}" srcOrd="9" destOrd="0" presId="urn:microsoft.com/office/officeart/2005/8/layout/cycle6"/>
    <dgm:cxn modelId="{AF4BF075-AAF6-45D7-B27A-6FA6AD0EACF7}" type="presParOf" srcId="{242E2504-771D-4DB1-8162-D3754E4854C1}" destId="{9D2CAD9E-4A32-4DD3-A4D3-53A300FB7B59}" srcOrd="10" destOrd="0" presId="urn:microsoft.com/office/officeart/2005/8/layout/cycle6"/>
    <dgm:cxn modelId="{713B477B-9A48-4F38-B129-92DE94A8065A}" type="presParOf" srcId="{242E2504-771D-4DB1-8162-D3754E4854C1}" destId="{74446943-7DA4-4A23-AC04-FCDB05602420}"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833F-1320-48AB-A255-A0C030D80BCB}">
      <dsp:nvSpPr>
        <dsp:cNvPr id="0" name=""/>
        <dsp:cNvSpPr/>
      </dsp:nvSpPr>
      <dsp:spPr>
        <a:xfrm>
          <a:off x="2504517" y="454"/>
          <a:ext cx="1643691" cy="10683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Node-0</a:t>
          </a:r>
        </a:p>
      </dsp:txBody>
      <dsp:txXfrm>
        <a:off x="2556672" y="52609"/>
        <a:ext cx="1539381" cy="964089"/>
      </dsp:txXfrm>
    </dsp:sp>
    <dsp:sp modelId="{B2A4DD6C-AACC-4A75-B994-40AD1B29FF72}">
      <dsp:nvSpPr>
        <dsp:cNvPr id="0" name=""/>
        <dsp:cNvSpPr/>
      </dsp:nvSpPr>
      <dsp:spPr>
        <a:xfrm>
          <a:off x="1562011" y="534654"/>
          <a:ext cx="3528704" cy="3528704"/>
        </a:xfrm>
        <a:custGeom>
          <a:avLst/>
          <a:gdLst/>
          <a:ahLst/>
          <a:cxnLst/>
          <a:rect l="0" t="0" r="0" b="0"/>
          <a:pathLst>
            <a:path>
              <a:moveTo>
                <a:pt x="2598026" y="209383"/>
              </a:moveTo>
              <a:arcTo wR="1764352" hR="1764352" stAng="17891840" swAng="2624606"/>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59C372-00E3-439D-B592-C22374DD4E33}">
      <dsp:nvSpPr>
        <dsp:cNvPr id="0" name=""/>
        <dsp:cNvSpPr/>
      </dsp:nvSpPr>
      <dsp:spPr>
        <a:xfrm>
          <a:off x="4268870" y="1764807"/>
          <a:ext cx="1643691" cy="10683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Node-1</a:t>
          </a:r>
        </a:p>
      </dsp:txBody>
      <dsp:txXfrm>
        <a:off x="4321025" y="1816962"/>
        <a:ext cx="1539381" cy="964089"/>
      </dsp:txXfrm>
    </dsp:sp>
    <dsp:sp modelId="{9C20F34D-FA88-4A6E-A7C8-909A7DA094C5}">
      <dsp:nvSpPr>
        <dsp:cNvPr id="0" name=""/>
        <dsp:cNvSpPr/>
      </dsp:nvSpPr>
      <dsp:spPr>
        <a:xfrm>
          <a:off x="1562011" y="534654"/>
          <a:ext cx="3528704" cy="3528704"/>
        </a:xfrm>
        <a:custGeom>
          <a:avLst/>
          <a:gdLst/>
          <a:ahLst/>
          <a:cxnLst/>
          <a:rect l="0" t="0" r="0" b="0"/>
          <a:pathLst>
            <a:path>
              <a:moveTo>
                <a:pt x="3441786" y="2311301"/>
              </a:moveTo>
              <a:arcTo wR="1764352" hR="1764352" stAng="1083554" swAng="262460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6E3DC-8C74-475D-8E00-DB7B348D9476}">
      <dsp:nvSpPr>
        <dsp:cNvPr id="0" name=""/>
        <dsp:cNvSpPr/>
      </dsp:nvSpPr>
      <dsp:spPr>
        <a:xfrm>
          <a:off x="2504517" y="3529159"/>
          <a:ext cx="1643691" cy="10683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Node-2</a:t>
          </a:r>
        </a:p>
      </dsp:txBody>
      <dsp:txXfrm>
        <a:off x="2556672" y="3581314"/>
        <a:ext cx="1539381" cy="964089"/>
      </dsp:txXfrm>
    </dsp:sp>
    <dsp:sp modelId="{3E4B5237-3180-4A55-AFF6-87F59CD617C6}">
      <dsp:nvSpPr>
        <dsp:cNvPr id="0" name=""/>
        <dsp:cNvSpPr/>
      </dsp:nvSpPr>
      <dsp:spPr>
        <a:xfrm>
          <a:off x="1562011" y="534654"/>
          <a:ext cx="3528704" cy="3528704"/>
        </a:xfrm>
        <a:custGeom>
          <a:avLst/>
          <a:gdLst/>
          <a:ahLst/>
          <a:cxnLst/>
          <a:rect l="0" t="0" r="0" b="0"/>
          <a:pathLst>
            <a:path>
              <a:moveTo>
                <a:pt x="930678" y="3319320"/>
              </a:moveTo>
              <a:arcTo wR="1764352" hR="1764352" stAng="7091840" swAng="2624606"/>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084FCB-E69C-48D9-9457-4C4D7BAD6FBC}">
      <dsp:nvSpPr>
        <dsp:cNvPr id="0" name=""/>
        <dsp:cNvSpPr/>
      </dsp:nvSpPr>
      <dsp:spPr>
        <a:xfrm>
          <a:off x="740165" y="1764807"/>
          <a:ext cx="1643691" cy="10683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Node-3</a:t>
          </a:r>
        </a:p>
      </dsp:txBody>
      <dsp:txXfrm>
        <a:off x="792320" y="1816962"/>
        <a:ext cx="1539381" cy="964089"/>
      </dsp:txXfrm>
    </dsp:sp>
    <dsp:sp modelId="{74446943-7DA4-4A23-AC04-FCDB05602420}">
      <dsp:nvSpPr>
        <dsp:cNvPr id="0" name=""/>
        <dsp:cNvSpPr/>
      </dsp:nvSpPr>
      <dsp:spPr>
        <a:xfrm>
          <a:off x="1562011" y="534654"/>
          <a:ext cx="3528704" cy="3528704"/>
        </a:xfrm>
        <a:custGeom>
          <a:avLst/>
          <a:gdLst/>
          <a:ahLst/>
          <a:cxnLst/>
          <a:rect l="0" t="0" r="0" b="0"/>
          <a:pathLst>
            <a:path>
              <a:moveTo>
                <a:pt x="86918" y="1217403"/>
              </a:moveTo>
              <a:arcTo wR="1764352" hR="1764352" stAng="11883554" swAng="262460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explained in detail already , it is time to talk about </a:t>
            </a:r>
            <a:r>
              <a:rPr lang="en-US" dirty="0" err="1"/>
              <a:t>initContainers</a:t>
            </a:r>
            <a:r>
              <a:rPr lang="en-US" dirty="0"/>
              <a:t>.</a:t>
            </a:r>
          </a:p>
          <a:p>
            <a:endParaRPr lang="en-US" dirty="0"/>
          </a:p>
          <a:p>
            <a:r>
              <a:rPr lang="en-US" dirty="0"/>
              <a:t>They are part of the pod spec and have more or less the same structure as any “regular” container. There can be one to many </a:t>
            </a:r>
            <a:r>
              <a:rPr lang="en-US" dirty="0" err="1"/>
              <a:t>initContainers</a:t>
            </a:r>
            <a:r>
              <a:rPr lang="en-US" dirty="0"/>
              <a:t> defined on a single pod.</a:t>
            </a:r>
          </a:p>
          <a:p>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As the name indicates, they are supposed to run before the start of the regular container within the pod. To access the logs of an </a:t>
            </a:r>
            <a:r>
              <a:rPr lang="en-US" dirty="0" err="1"/>
              <a:t>initContainer</a:t>
            </a:r>
            <a:r>
              <a:rPr lang="en-US" dirty="0"/>
              <a:t>, you can use the normal syntax for multi-container pods: “</a:t>
            </a:r>
            <a:r>
              <a:rPr lang="en-US" dirty="0" err="1"/>
              <a:t>kubectl</a:t>
            </a:r>
            <a:r>
              <a:rPr lang="en-US" dirty="0"/>
              <a:t> logs &lt;pod-</a:t>
            </a:r>
            <a:r>
              <a:rPr lang="en-US" dirty="0" err="1"/>
              <a:t>nam</a:t>
            </a:r>
            <a:r>
              <a:rPr lang="en-US" dirty="0"/>
              <a:t>&gt; -c &lt;container-name&gt;”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Important: </a:t>
            </a:r>
            <a:r>
              <a:rPr lang="en-US" dirty="0" err="1"/>
              <a:t>initContainer</a:t>
            </a:r>
            <a:r>
              <a:rPr lang="en-US" dirty="0"/>
              <a:t> have full access to all volumes defined in the </a:t>
            </a:r>
            <a:r>
              <a:rPr lang="en-US" dirty="0" err="1"/>
              <a:t>podSpec</a:t>
            </a:r>
            <a:r>
              <a:rPr lang="en-US" dirty="0"/>
              <a:t>. </a:t>
            </a:r>
          </a:p>
          <a:p>
            <a:endParaRPr lang="en-US" dirty="0"/>
          </a:p>
          <a:p>
            <a:r>
              <a:rPr lang="en-US" dirty="0"/>
              <a:t>Use them for preprocessing tasks – like writing the current host name to a file on a PVC as we did in our demo example.</a:t>
            </a:r>
          </a:p>
          <a:p>
            <a:endParaRPr lang="en-US" dirty="0"/>
          </a:p>
          <a:p>
            <a:r>
              <a:rPr lang="en-US" dirty="0"/>
              <a:t>You can show the </a:t>
            </a:r>
            <a:r>
              <a:rPr lang="en-US" dirty="0" err="1"/>
              <a:t>init</a:t>
            </a:r>
            <a:r>
              <a:rPr lang="en-US" dirty="0"/>
              <a:t> container in the </a:t>
            </a:r>
            <a:r>
              <a:rPr lang="en-US" dirty="0" err="1"/>
              <a:t>statefuleset</a:t>
            </a:r>
            <a:r>
              <a:rPr lang="en-US" dirty="0"/>
              <a:t> spec as an example or use </a:t>
            </a:r>
            <a:r>
              <a:rPr lang="en-US"/>
              <a:t>the ingress demo.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2009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Of course, it is possible to build a </a:t>
            </a:r>
            <a:r>
              <a:rPr lang="en-US" dirty="0" err="1"/>
              <a:t>stateful</a:t>
            </a:r>
            <a:r>
              <a:rPr lang="en-US" dirty="0"/>
              <a:t> application with deployments. But there are some drawbacks:</a:t>
            </a:r>
          </a:p>
          <a:p>
            <a:pPr marL="285750" indent="-285750">
              <a:buFontTx/>
              <a:buChar char="-"/>
            </a:pPr>
            <a:r>
              <a:rPr lang="en-US" dirty="0"/>
              <a:t>The deployment cannot scale beyond replica=1</a:t>
            </a:r>
          </a:p>
          <a:p>
            <a:pPr marL="285750" indent="-285750">
              <a:buFontTx/>
              <a:buChar char="-"/>
            </a:pPr>
            <a:r>
              <a:rPr lang="en-US" dirty="0"/>
              <a:t>Manually created storage volumes</a:t>
            </a:r>
          </a:p>
          <a:p>
            <a:pPr marL="285750" indent="-285750">
              <a:buFontTx/>
              <a:buChar char="-"/>
            </a:pPr>
            <a:r>
              <a:rPr lang="en-US" dirty="0"/>
              <a:t>To scale a new set of deployment + storage volume has to be created</a:t>
            </a:r>
          </a:p>
          <a:p>
            <a:pPr marL="285750" indent="-285750">
              <a:buFontTx/>
              <a:buChar char="-"/>
            </a:pPr>
            <a:r>
              <a:rPr lang="en-US" dirty="0"/>
              <a:t>No guaranteed identity (pod name changes) =&gt; prone to split brain issues ( https://en.wikipedia.org/wiki/Split-brain_(computing) )</a:t>
            </a:r>
          </a:p>
          <a:p>
            <a:pPr marL="0" indent="0">
              <a:buFontTx/>
              <a:buNone/>
            </a:pPr>
            <a:endParaRPr lang="en-US" dirty="0"/>
          </a:p>
          <a:p>
            <a:pPr marL="0" indent="0">
              <a:buFontTx/>
              <a:buNone/>
            </a:pPr>
            <a:r>
              <a:rPr lang="en-US" dirty="0"/>
              <a:t>Split brain issue: imagine you run a distributed database like Cassandra. You want to replicate content to all database nodes (pods) where the data is also persisted on an attached storage volume. If a pod dies and is re-created with a new name – how can the database know, the data was already replicated to that node?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8088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37151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uses cases:</a:t>
            </a:r>
          </a:p>
          <a:p>
            <a:pPr marL="285750" indent="-285750">
              <a:buFontTx/>
              <a:buChar char="-"/>
            </a:pPr>
            <a:r>
              <a:rPr lang="en-US" dirty="0"/>
              <a:t>Run a front end with a different language per instance</a:t>
            </a:r>
          </a:p>
          <a:p>
            <a:pPr marL="285750" indent="-285750">
              <a:buFontTx/>
              <a:buChar char="-"/>
            </a:pPr>
            <a:r>
              <a:rPr lang="en-US" dirty="0"/>
              <a:t>Run a single node DB -&gt; make use of the storage templating feature</a:t>
            </a:r>
          </a:p>
          <a:p>
            <a:pPr marL="285750" indent="-285750">
              <a:buFontTx/>
              <a:buChar char="-"/>
            </a:pPr>
            <a:r>
              <a:rPr lang="en-US" dirty="0"/>
              <a:t>Run a scalable database like </a:t>
            </a:r>
            <a:r>
              <a:rPr lang="en-US" dirty="0" err="1"/>
              <a:t>cassandra</a:t>
            </a:r>
            <a:endParaRPr lang="en-US" dirty="0"/>
          </a:p>
          <a:p>
            <a:endParaRPr lang="en-US" dirty="0"/>
          </a:p>
          <a:p>
            <a:r>
              <a:rPr lang="en-US" dirty="0"/>
              <a:t>How does it solve issues like the split brain?</a:t>
            </a:r>
          </a:p>
          <a:p>
            <a:r>
              <a:rPr lang="en-US" dirty="0"/>
              <a:t>When looking at the Cassandra use case, all pods have a stable and unique name. Since the </a:t>
            </a:r>
            <a:r>
              <a:rPr lang="en-US" dirty="0" err="1"/>
              <a:t>statefulset</a:t>
            </a:r>
            <a:r>
              <a:rPr lang="en-US" dirty="0"/>
              <a:t> guarantees these identities, it is possible to </a:t>
            </a:r>
            <a:r>
              <a:rPr lang="en-US"/>
              <a:t>rely on the </a:t>
            </a:r>
            <a:r>
              <a:rPr lang="en-US" dirty="0"/>
              <a:t>hostnames/</a:t>
            </a:r>
            <a:r>
              <a:rPr lang="en-US"/>
              <a:t>pod names.  </a:t>
            </a:r>
            <a:endParaRPr lang="en-US" dirty="0"/>
          </a:p>
          <a:p>
            <a:endParaRPr lang="en-US" dirty="0"/>
          </a:p>
          <a:p>
            <a:r>
              <a:rPr lang="en-US" dirty="0"/>
              <a:t>https://kubernetes.io/docs/tutorials/stateful-application/cassandra/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398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a:t>
            </a:r>
            <a:r>
              <a:rPr lang="en-US" sz="1800" dirty="0" err="1"/>
              <a:t>init</a:t>
            </a:r>
            <a:r>
              <a:rPr lang="en-US" sz="1800" dirty="0"/>
              <a:t>-container and explain that it will write the current hostname into the index.html page upon start. So whenever the pod gets deleted and restarted, the current hostname will appear in the index.html file. However, since it is a </a:t>
            </a:r>
            <a:r>
              <a:rPr lang="en-US" sz="1800" dirty="0" err="1"/>
              <a:t>Statefulset</a:t>
            </a:r>
            <a:r>
              <a:rPr lang="en-US" sz="1800" dirty="0"/>
              <a:t> it will remain stable.</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Run a </a:t>
            </a:r>
            <a:r>
              <a:rPr lang="en-US" sz="1800" dirty="0" err="1"/>
              <a:t>tmp</a:t>
            </a:r>
            <a:r>
              <a:rPr lang="en-US" sz="1800" dirty="0"/>
              <a:t> alpine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dns</a:t>
            </a:r>
            <a:r>
              <a:rPr lang="en-US" sz="1600" dirty="0"/>
              <a:t>-test -</a:t>
            </a:r>
            <a:r>
              <a:rPr lang="en-US" sz="1600" dirty="0" err="1"/>
              <a:t>i</a:t>
            </a:r>
            <a:r>
              <a:rPr lang="en-US" sz="1600" dirty="0"/>
              <a:t> --</a:t>
            </a:r>
            <a:r>
              <a:rPr lang="en-US" sz="1600" dirty="0" err="1"/>
              <a:t>tty</a:t>
            </a:r>
            <a:r>
              <a:rPr lang="en-US" sz="1600" dirty="0"/>
              <a:t> --</a:t>
            </a:r>
            <a:r>
              <a:rPr lang="en-US" sz="1600" dirty="0" err="1"/>
              <a:t>rm</a:t>
            </a:r>
            <a:r>
              <a:rPr lang="en-US" sz="1600" dirty="0"/>
              <a:t> --restart=Never --image alpine:3.8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a:p>
            <a:pPr marL="522864" lvl="1" indent="-342900">
              <a:buFont typeface="Arial" panose="020B0604020202020204" pitchFamily="34" charset="0"/>
              <a:buChar char="•"/>
            </a:pPr>
            <a:r>
              <a:rPr lang="en-US" sz="1600" dirty="0" err="1"/>
              <a:t>wget</a:t>
            </a:r>
            <a:r>
              <a:rPr lang="en-US" sz="1600" dirty="0"/>
              <a:t> web-0.nginx , show the index page &amp; remove it from filesystem</a:t>
            </a:r>
          </a:p>
          <a:p>
            <a:pPr marL="522864" lvl="1" indent="-342900">
              <a:buFont typeface="Arial" panose="020B0604020202020204" pitchFamily="34" charset="0"/>
              <a:buChar char="•"/>
            </a:pPr>
            <a:r>
              <a:rPr lang="en-US" sz="1600" dirty="0" err="1"/>
              <a:t>wget</a:t>
            </a:r>
            <a:r>
              <a:rPr lang="en-US" sz="1600" dirty="0"/>
              <a:t> web-1.nginx , show the index page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785034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6E8E5-1C48-4855-A104-25584C8DFEDC}"/>
              </a:ext>
            </a:extLst>
          </p:cNvPr>
          <p:cNvSpPr>
            <a:spLocks noGrp="1"/>
          </p:cNvSpPr>
          <p:nvPr>
            <p:ph type="title"/>
          </p:nvPr>
        </p:nvSpPr>
        <p:spPr/>
        <p:txBody>
          <a:bodyPr/>
          <a:lstStyle/>
          <a:p>
            <a:r>
              <a:rPr lang="en-US" dirty="0" err="1"/>
              <a:t>initContainer</a:t>
            </a:r>
            <a:endParaRPr lang="en-US" dirty="0"/>
          </a:p>
        </p:txBody>
      </p:sp>
      <p:grpSp>
        <p:nvGrpSpPr>
          <p:cNvPr id="12" name="Group 11">
            <a:extLst>
              <a:ext uri="{FF2B5EF4-FFF2-40B4-BE49-F238E27FC236}">
                <a16:creationId xmlns:a16="http://schemas.microsoft.com/office/drawing/2014/main" id="{A7CAECFD-1242-4A7F-9ED8-D28B1E2933A6}"/>
              </a:ext>
            </a:extLst>
          </p:cNvPr>
          <p:cNvGrpSpPr/>
          <p:nvPr/>
        </p:nvGrpSpPr>
        <p:grpSpPr>
          <a:xfrm>
            <a:off x="3495357" y="1797329"/>
            <a:ext cx="5204460" cy="3263342"/>
            <a:chOff x="3613785" y="1736369"/>
            <a:chExt cx="5204460" cy="3263342"/>
          </a:xfrm>
        </p:grpSpPr>
        <p:sp>
          <p:nvSpPr>
            <p:cNvPr id="4" name="Rectangle 3">
              <a:extLst>
                <a:ext uri="{FF2B5EF4-FFF2-40B4-BE49-F238E27FC236}">
                  <a16:creationId xmlns:a16="http://schemas.microsoft.com/office/drawing/2014/main" id="{E6663467-237C-4A7D-A489-E4F4B6691B7F}"/>
                </a:ext>
              </a:extLst>
            </p:cNvPr>
            <p:cNvSpPr/>
            <p:nvPr/>
          </p:nvSpPr>
          <p:spPr bwMode="gray">
            <a:xfrm>
              <a:off x="3785523" y="1858289"/>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w</a:t>
              </a:r>
              <a:r>
                <a:rPr kumimoji="0" lang="de-DE" sz="1600" b="1" i="0" u="none" strike="noStrike" kern="0" cap="none" spc="0" normalizeH="0" baseline="0" dirty="0">
                  <a:ln>
                    <a:noFill/>
                  </a:ln>
                  <a:effectLst/>
                  <a:uLnTx/>
                  <a:uFillTx/>
                  <a:ea typeface="Arial Unicode MS" pitchFamily="34" charset="-128"/>
                  <a:cs typeface="Arial Unicode MS" pitchFamily="34" charset="-128"/>
                </a:rPr>
                <a:t>eb-0</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5F46FB49-1532-431B-AFF9-EC2720FC5472}"/>
                </a:ext>
              </a:extLst>
            </p:cNvPr>
            <p:cNvSpPr/>
            <p:nvPr/>
          </p:nvSpPr>
          <p:spPr bwMode="gray">
            <a:xfrm>
              <a:off x="3613785" y="173636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019E7BD8-3EEF-4E16-9F80-23FD426B343F}"/>
                </a:ext>
              </a:extLst>
            </p:cNvPr>
            <p:cNvSpPr/>
            <p:nvPr/>
          </p:nvSpPr>
          <p:spPr bwMode="gray">
            <a:xfrm>
              <a:off x="4174843" y="2450755"/>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initC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setup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E51FA9CD-27E0-45A2-AA0F-D8A3C60FF295}"/>
                </a:ext>
              </a:extLst>
            </p:cNvPr>
            <p:cNvSpPr/>
            <p:nvPr/>
          </p:nvSpPr>
          <p:spPr bwMode="gray">
            <a:xfrm>
              <a:off x="5802774" y="3931511"/>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05345D3E-AAFE-4265-A7DC-F8431E1E3971}"/>
                </a:ext>
              </a:extLst>
            </p:cNvPr>
            <p:cNvSpPr/>
            <p:nvPr/>
          </p:nvSpPr>
          <p:spPr bwMode="gray">
            <a:xfrm>
              <a:off x="6800994" y="24507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C866647D-BB43-4350-B7DF-E8EE0587D3F8}"/>
                </a:ext>
              </a:extLst>
            </p:cNvPr>
            <p:cNvCxnSpPr>
              <a:stCxn id="6" idx="2"/>
              <a:endCxn id="7" idx="2"/>
            </p:cNvCxnSpPr>
            <p:nvPr/>
          </p:nvCxnSpPr>
          <p:spPr>
            <a:xfrm rot="16200000" flipH="1">
              <a:off x="4982480" y="3613341"/>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D3818A81-32F8-42F0-A868-D770CB0EC27C}"/>
                </a:ext>
              </a:extLst>
            </p:cNvPr>
            <p:cNvCxnSpPr>
              <a:stCxn id="8" idx="2"/>
              <a:endCxn id="7" idx="4"/>
            </p:cNvCxnSpPr>
            <p:nvPr/>
          </p:nvCxnSpPr>
          <p:spPr>
            <a:xfrm rot="5400000">
              <a:off x="6794666" y="3613340"/>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BA2FEE2-FA07-41EA-B9AA-CEA8F366CA83}"/>
                </a:ext>
              </a:extLst>
            </p:cNvPr>
            <p:cNvCxnSpPr>
              <a:stCxn id="8" idx="1"/>
              <a:endCxn id="6" idx="3"/>
            </p:cNvCxnSpPr>
            <p:nvPr/>
          </p:nvCxnSpPr>
          <p:spPr>
            <a:xfrm rot="10800000" flipV="1">
              <a:off x="5802774" y="3028882"/>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 name="Speech Bubble: Rectangle 12">
            <a:extLst>
              <a:ext uri="{FF2B5EF4-FFF2-40B4-BE49-F238E27FC236}">
                <a16:creationId xmlns:a16="http://schemas.microsoft.com/office/drawing/2014/main" id="{3EBC6A52-7DBF-4639-8579-E2B6FF4F73C2}"/>
              </a:ext>
            </a:extLst>
          </p:cNvPr>
          <p:cNvSpPr/>
          <p:nvPr/>
        </p:nvSpPr>
        <p:spPr bwMode="gray">
          <a:xfrm>
            <a:off x="7588740" y="995252"/>
            <a:ext cx="4101737" cy="469551"/>
          </a:xfrm>
          <a:prstGeom prst="wedgeRectCallout">
            <a:avLst>
              <a:gd name="adj1" fmla="val -42508"/>
              <a:gd name="adj2" fmla="val 24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“regular” container in </a:t>
            </a:r>
            <a:r>
              <a:rPr kumimoji="0" lang="en-US" sz="1800" b="0" i="0" u="none" strike="noStrike" kern="0" cap="none" spc="0" normalizeH="0" baseline="0" dirty="0" err="1">
                <a:ln>
                  <a:noFill/>
                </a:ln>
                <a:effectLst/>
                <a:uLnTx/>
                <a:uFillTx/>
                <a:ea typeface="Arial Unicode MS" pitchFamily="34" charset="-128"/>
                <a:cs typeface="Arial Unicode MS" pitchFamily="34" charset="-128"/>
              </a:rPr>
              <a:t>podSpec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3A3D0204-1565-4E7C-A2B7-0AC123CB68BB}"/>
              </a:ext>
            </a:extLst>
          </p:cNvPr>
          <p:cNvSpPr/>
          <p:nvPr/>
        </p:nvSpPr>
        <p:spPr bwMode="gray">
          <a:xfrm>
            <a:off x="419805" y="3089841"/>
            <a:ext cx="3034967" cy="903960"/>
          </a:xfrm>
          <a:prstGeom prst="wedgeRectCallout">
            <a:avLst>
              <a:gd name="adj1" fmla="val 78933"/>
              <a:gd name="adj2" fmla="val -401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initContainer</a:t>
            </a:r>
            <a:r>
              <a:rPr lang="en-US" sz="1800" kern="0" noProof="0" dirty="0">
                <a:ea typeface="Arial Unicode MS" pitchFamily="34" charset="-128"/>
                <a:cs typeface="Arial Unicode MS" pitchFamily="34" charset="-128"/>
              </a:rPr>
              <a:t>(s) run prior to an</a:t>
            </a:r>
            <a:r>
              <a:rPr lang="en-US" sz="1800" kern="0" dirty="0">
                <a:ea typeface="Arial Unicode MS" pitchFamily="34" charset="-128"/>
                <a:cs typeface="Arial Unicode MS" pitchFamily="34" charset="-128"/>
              </a:rPr>
              <a:t>y other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A33B7A87-4FB9-4CCC-93E8-0EDA54748258}"/>
              </a:ext>
            </a:extLst>
          </p:cNvPr>
          <p:cNvSpPr/>
          <p:nvPr/>
        </p:nvSpPr>
        <p:spPr bwMode="gray">
          <a:xfrm>
            <a:off x="1937288" y="5387948"/>
            <a:ext cx="3034967" cy="903960"/>
          </a:xfrm>
          <a:prstGeom prst="wedgeRectCallout">
            <a:avLst>
              <a:gd name="adj1" fmla="val 70145"/>
              <a:gd name="adj2" fmla="val -1149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Any volume defined in the pod is also available to the </a:t>
            </a:r>
            <a:r>
              <a:rPr lang="en-US" sz="1800" kern="0" noProof="0" dirty="0" err="1">
                <a:ea typeface="Arial Unicode MS" pitchFamily="34" charset="-128"/>
                <a:cs typeface="Arial Unicode MS" pitchFamily="34" charset="-128"/>
              </a:rPr>
              <a:t>initContainer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5486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07</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2"/>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Applications with Deployments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4387572" y="1558170"/>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Exposed via a load balancing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5911572" y="2780418"/>
            <a:ext cx="4658892" cy="692040"/>
          </a:xfrm>
          <a:prstGeom prst="wedgeRectCallout">
            <a:avLst>
              <a:gd name="adj1" fmla="val -65369"/>
              <a:gd name="adj2" fmla="val 11530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allows horizontal scaling to distribute workloads</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4387572" y="503429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is shared with all instances</a:t>
            </a: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Deployments</a:t>
            </a:r>
          </a:p>
        </p:txBody>
      </p:sp>
      <p:grpSp>
        <p:nvGrpSpPr>
          <p:cNvPr id="8" name="Group 7">
            <a:extLst>
              <a:ext uri="{FF2B5EF4-FFF2-40B4-BE49-F238E27FC236}">
                <a16:creationId xmlns:a16="http://schemas.microsoft.com/office/drawing/2014/main" id="{FE730751-0C23-4CBF-B622-7A5C2B17DDF7}"/>
              </a:ext>
            </a:extLst>
          </p:cNvPr>
          <p:cNvGrpSpPr/>
          <p:nvPr/>
        </p:nvGrpSpPr>
        <p:grpSpPr>
          <a:xfrm>
            <a:off x="867648" y="3304032"/>
            <a:ext cx="1522476" cy="1400556"/>
            <a:chOff x="672085" y="3182112"/>
            <a:chExt cx="1522476" cy="1400556"/>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3" name="Arrow: Up-Down 12">
            <a:extLst>
              <a:ext uri="{FF2B5EF4-FFF2-40B4-BE49-F238E27FC236}">
                <a16:creationId xmlns:a16="http://schemas.microsoft.com/office/drawing/2014/main" id="{1D991BED-152D-40E8-8DBE-BAD29B91FA53}"/>
              </a:ext>
            </a:extLst>
          </p:cNvPr>
          <p:cNvSpPr/>
          <p:nvPr/>
        </p:nvSpPr>
        <p:spPr bwMode="gray">
          <a:xfrm rot="1741646">
            <a:off x="2494842" y="2332028"/>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112977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151777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7189848" y="1080313"/>
            <a:ext cx="4101737" cy="7121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deployment is expose via a separate service</a:t>
            </a: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8425596" y="2917595"/>
            <a:ext cx="3096637" cy="1093951"/>
          </a:xfrm>
          <a:prstGeom prst="wedgeRectCallout">
            <a:avLst>
              <a:gd name="adj1" fmla="val -75408"/>
              <a:gd name="adj2" fmla="val 3924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1 new deployment per required replica, deployment cannot scale itself</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8395256" y="5672346"/>
            <a:ext cx="3055644" cy="643601"/>
          </a:xfrm>
          <a:prstGeom prst="wedgeRectCallout">
            <a:avLst>
              <a:gd name="adj1" fmla="val -84125"/>
              <a:gd name="adj2" fmla="val 22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Manually created &amp; assigned storage required</a:t>
            </a:r>
          </a:p>
        </p:txBody>
      </p:sp>
      <p:grpSp>
        <p:nvGrpSpPr>
          <p:cNvPr id="17" name="Group 16">
            <a:extLst>
              <a:ext uri="{FF2B5EF4-FFF2-40B4-BE49-F238E27FC236}">
                <a16:creationId xmlns:a16="http://schemas.microsoft.com/office/drawing/2014/main" id="{C4932C4C-2F4B-4794-870E-382937401C86}"/>
              </a:ext>
            </a:extLst>
          </p:cNvPr>
          <p:cNvGrpSpPr/>
          <p:nvPr/>
        </p:nvGrpSpPr>
        <p:grpSpPr>
          <a:xfrm>
            <a:off x="3317980" y="3304032"/>
            <a:ext cx="1522476" cy="1400556"/>
            <a:chOff x="672085" y="3182112"/>
            <a:chExt cx="1522476" cy="1400556"/>
          </a:xfrm>
        </p:grpSpPr>
        <p:sp>
          <p:nvSpPr>
            <p:cNvPr id="18" name="Rectangle: Rounded Corners 17">
              <a:extLst>
                <a:ext uri="{FF2B5EF4-FFF2-40B4-BE49-F238E27FC236}">
                  <a16:creationId xmlns:a16="http://schemas.microsoft.com/office/drawing/2014/main" id="{D1D3B9FF-9EE8-451A-A17C-DD78B2399451}"/>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E37F92BB-8EDE-42AD-BB0C-8ABF245DF183}"/>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Cloud 19">
            <a:extLst>
              <a:ext uri="{FF2B5EF4-FFF2-40B4-BE49-F238E27FC236}">
                <a16:creationId xmlns:a16="http://schemas.microsoft.com/office/drawing/2014/main" id="{F338E976-B50E-498B-8392-8F48022CCE39}"/>
              </a:ext>
            </a:extLst>
          </p:cNvPr>
          <p:cNvSpPr/>
          <p:nvPr/>
        </p:nvSpPr>
        <p:spPr bwMode="gray">
          <a:xfrm>
            <a:off x="2954333" y="1135031"/>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Arrow: Up-Down 20">
            <a:extLst>
              <a:ext uri="{FF2B5EF4-FFF2-40B4-BE49-F238E27FC236}">
                <a16:creationId xmlns:a16="http://schemas.microsoft.com/office/drawing/2014/main" id="{B4666458-79BF-4922-95C7-CEA2FB8943E0}"/>
              </a:ext>
            </a:extLst>
          </p:cNvPr>
          <p:cNvSpPr/>
          <p:nvPr/>
        </p:nvSpPr>
        <p:spPr bwMode="gray">
          <a:xfrm>
            <a:off x="3968109" y="2337423"/>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22" name="Graphic 21" descr="User">
            <a:extLst>
              <a:ext uri="{FF2B5EF4-FFF2-40B4-BE49-F238E27FC236}">
                <a16:creationId xmlns:a16="http://schemas.microsoft.com/office/drawing/2014/main" id="{41EAE213-E974-4715-AD27-084B3817A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2018" y="1250445"/>
            <a:ext cx="914400" cy="914400"/>
          </a:xfrm>
          <a:prstGeom prst="rect">
            <a:avLst/>
          </a:prstGeom>
        </p:spPr>
      </p:pic>
      <p:sp>
        <p:nvSpPr>
          <p:cNvPr id="23" name="Cylinder 22">
            <a:extLst>
              <a:ext uri="{FF2B5EF4-FFF2-40B4-BE49-F238E27FC236}">
                <a16:creationId xmlns:a16="http://schemas.microsoft.com/office/drawing/2014/main" id="{AF09027E-988A-44DE-8160-FE0BF9949F1F}"/>
              </a:ext>
            </a:extLst>
          </p:cNvPr>
          <p:cNvSpPr/>
          <p:nvPr/>
        </p:nvSpPr>
        <p:spPr bwMode="gray">
          <a:xfrm>
            <a:off x="3580108"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4" name="Arrow: Up-Down 23">
            <a:extLst>
              <a:ext uri="{FF2B5EF4-FFF2-40B4-BE49-F238E27FC236}">
                <a16:creationId xmlns:a16="http://schemas.microsoft.com/office/drawing/2014/main" id="{49821A11-078B-4F78-B0C4-1797083F164B}"/>
              </a:ext>
            </a:extLst>
          </p:cNvPr>
          <p:cNvSpPr/>
          <p:nvPr/>
        </p:nvSpPr>
        <p:spPr bwMode="gray">
          <a:xfrm>
            <a:off x="3968109"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grpSp>
        <p:nvGrpSpPr>
          <p:cNvPr id="25" name="Group 24">
            <a:extLst>
              <a:ext uri="{FF2B5EF4-FFF2-40B4-BE49-F238E27FC236}">
                <a16:creationId xmlns:a16="http://schemas.microsoft.com/office/drawing/2014/main" id="{11640D66-16CE-4ECF-A881-0D04A0F0978F}"/>
              </a:ext>
            </a:extLst>
          </p:cNvPr>
          <p:cNvGrpSpPr/>
          <p:nvPr/>
        </p:nvGrpSpPr>
        <p:grpSpPr>
          <a:xfrm>
            <a:off x="5871788" y="3304032"/>
            <a:ext cx="1522476" cy="1400556"/>
            <a:chOff x="672085" y="3182112"/>
            <a:chExt cx="1522476" cy="1400556"/>
          </a:xfrm>
        </p:grpSpPr>
        <p:sp>
          <p:nvSpPr>
            <p:cNvPr id="26" name="Rectangle: Rounded Corners 25">
              <a:extLst>
                <a:ext uri="{FF2B5EF4-FFF2-40B4-BE49-F238E27FC236}">
                  <a16:creationId xmlns:a16="http://schemas.microsoft.com/office/drawing/2014/main" id="{0AB8D07A-0076-48D7-9FE6-614B01C1C964}"/>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A65C3866-D4EC-4F0F-B806-33E128863C5D}"/>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1" name="Arrow: Up-Down 30">
            <a:extLst>
              <a:ext uri="{FF2B5EF4-FFF2-40B4-BE49-F238E27FC236}">
                <a16:creationId xmlns:a16="http://schemas.microsoft.com/office/drawing/2014/main" id="{91032015-F539-4499-9BF8-A011A7056AB4}"/>
              </a:ext>
            </a:extLst>
          </p:cNvPr>
          <p:cNvSpPr/>
          <p:nvPr/>
        </p:nvSpPr>
        <p:spPr bwMode="gray">
          <a:xfrm rot="19764941">
            <a:off x="5449847" y="2335120"/>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3" name="Cylinder 32">
            <a:extLst>
              <a:ext uri="{FF2B5EF4-FFF2-40B4-BE49-F238E27FC236}">
                <a16:creationId xmlns:a16="http://schemas.microsoft.com/office/drawing/2014/main" id="{C96FAE24-B415-498D-8A1B-BEEC6F878499}"/>
              </a:ext>
            </a:extLst>
          </p:cNvPr>
          <p:cNvSpPr/>
          <p:nvPr/>
        </p:nvSpPr>
        <p:spPr bwMode="gray">
          <a:xfrm>
            <a:off x="613391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4" name="Arrow: Up-Down 33">
            <a:extLst>
              <a:ext uri="{FF2B5EF4-FFF2-40B4-BE49-F238E27FC236}">
                <a16:creationId xmlns:a16="http://schemas.microsoft.com/office/drawing/2014/main" id="{F8295AF2-E268-48FA-814A-501B6D56F94B}"/>
              </a:ext>
            </a:extLst>
          </p:cNvPr>
          <p:cNvSpPr/>
          <p:nvPr/>
        </p:nvSpPr>
        <p:spPr bwMode="gray">
          <a:xfrm>
            <a:off x="652191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Tree>
    <p:extLst>
      <p:ext uri="{BB962C8B-B14F-4D97-AF65-F5344CB8AC3E}">
        <p14:creationId xmlns:p14="http://schemas.microsoft.com/office/powerpoint/2010/main" val="134130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a:t>
            </a:r>
            <a:r>
              <a:rPr lang="en-US" dirty="0" err="1"/>
              <a:t>StatefulSets</a:t>
            </a:r>
            <a:endParaRPr lang="en-US" dirty="0"/>
          </a:p>
        </p:txBody>
      </p:sp>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504001" y="3346704"/>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04564" y="36370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3358023" y="36370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2031293" y="36370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1502809" y="1125887"/>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1475385" y="2283564"/>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0494" y="1241301"/>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2478932" y="2347707"/>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3615161" y="2267691"/>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3423904" y="51106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2134826" y="51106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64203" y="51106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1152203" y="44685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3805662" y="44685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2516584" y="44685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6" name="Speech Bubble: Rectangle 35">
            <a:extLst>
              <a:ext uri="{FF2B5EF4-FFF2-40B4-BE49-F238E27FC236}">
                <a16:creationId xmlns:a16="http://schemas.microsoft.com/office/drawing/2014/main" id="{9E580B8F-7CDC-43E4-A726-6997DE959771}"/>
              </a:ext>
            </a:extLst>
          </p:cNvPr>
          <p:cNvSpPr/>
          <p:nvPr/>
        </p:nvSpPr>
        <p:spPr bwMode="gray">
          <a:xfrm>
            <a:off x="4850978" y="1371600"/>
            <a:ext cx="4101737" cy="62867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Every instance has a stable &amp; individual network identifier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2AEF45F7-6D7C-4339-918B-727D227B34B7}"/>
              </a:ext>
            </a:extLst>
          </p:cNvPr>
          <p:cNvSpPr/>
          <p:nvPr/>
        </p:nvSpPr>
        <p:spPr bwMode="gray">
          <a:xfrm>
            <a:off x="5936066" y="2909185"/>
            <a:ext cx="4213774" cy="6667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Scaling creates instances that ace like new tenants</a:t>
            </a:r>
          </a:p>
        </p:txBody>
      </p:sp>
      <p:sp>
        <p:nvSpPr>
          <p:cNvPr id="38" name="Speech Bubble: Rectangle 37">
            <a:extLst>
              <a:ext uri="{FF2B5EF4-FFF2-40B4-BE49-F238E27FC236}">
                <a16:creationId xmlns:a16="http://schemas.microsoft.com/office/drawing/2014/main" id="{1EF576C4-1D88-42BB-8AD9-45BCB3F1B2DD}"/>
              </a:ext>
            </a:extLst>
          </p:cNvPr>
          <p:cNvSpPr/>
          <p:nvPr/>
        </p:nvSpPr>
        <p:spPr bwMode="gray">
          <a:xfrm>
            <a:off x="5765378" y="4746064"/>
            <a:ext cx="4384462" cy="758624"/>
          </a:xfrm>
          <a:prstGeom prst="wedgeRectCallout">
            <a:avLst>
              <a:gd name="adj1" fmla="val -71674"/>
              <a:gd name="adj2" fmla="val 682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Automatically generated &amp; separate storage for each new instance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79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65D2-66BA-4E5F-927C-FCA3D2072454}"/>
              </a:ext>
            </a:extLst>
          </p:cNvPr>
          <p:cNvSpPr>
            <a:spLocks noGrp="1"/>
          </p:cNvSpPr>
          <p:nvPr>
            <p:ph type="title"/>
          </p:nvPr>
        </p:nvSpPr>
        <p:spPr/>
        <p:txBody>
          <a:bodyPr/>
          <a:lstStyle/>
          <a:p>
            <a:r>
              <a:rPr lang="en-US" dirty="0"/>
              <a:t>Examples</a:t>
            </a:r>
          </a:p>
        </p:txBody>
      </p:sp>
      <p:sp>
        <p:nvSpPr>
          <p:cNvPr id="3" name="Rectangle: Rounded Corners 2">
            <a:extLst>
              <a:ext uri="{FF2B5EF4-FFF2-40B4-BE49-F238E27FC236}">
                <a16:creationId xmlns:a16="http://schemas.microsoft.com/office/drawing/2014/main" id="{43C7F2EE-7414-4189-A140-D467C2115096}"/>
              </a:ext>
            </a:extLst>
          </p:cNvPr>
          <p:cNvSpPr/>
          <p:nvPr/>
        </p:nvSpPr>
        <p:spPr bwMode="gray">
          <a:xfrm>
            <a:off x="504001" y="1646248"/>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E50DC1E9-D6A1-45C0-A4F6-AC070943D56B}"/>
              </a:ext>
            </a:extLst>
          </p:cNvPr>
          <p:cNvSpPr/>
          <p:nvPr/>
        </p:nvSpPr>
        <p:spPr bwMode="gray">
          <a:xfrm>
            <a:off x="751667" y="20368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F18EE12C-1644-40FD-9336-16E32002825C}"/>
              </a:ext>
            </a:extLst>
          </p:cNvPr>
          <p:cNvSpPr/>
          <p:nvPr/>
        </p:nvSpPr>
        <p:spPr bwMode="gray">
          <a:xfrm>
            <a:off x="3405126" y="20368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6D15F21E-8706-4C8D-9E7A-293A8BFB401B}"/>
              </a:ext>
            </a:extLst>
          </p:cNvPr>
          <p:cNvSpPr/>
          <p:nvPr/>
        </p:nvSpPr>
        <p:spPr bwMode="gray">
          <a:xfrm>
            <a:off x="2078396" y="20368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7" name="Cylinder 6">
            <a:extLst>
              <a:ext uri="{FF2B5EF4-FFF2-40B4-BE49-F238E27FC236}">
                <a16:creationId xmlns:a16="http://schemas.microsoft.com/office/drawing/2014/main" id="{12A406C6-F674-4581-BEBA-B267AD38CA65}"/>
              </a:ext>
            </a:extLst>
          </p:cNvPr>
          <p:cNvSpPr/>
          <p:nvPr/>
        </p:nvSpPr>
        <p:spPr bwMode="gray">
          <a:xfrm>
            <a:off x="3471007" y="35104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Swedish</a:t>
            </a:r>
          </a:p>
        </p:txBody>
      </p:sp>
      <p:sp>
        <p:nvSpPr>
          <p:cNvPr id="8" name="Cylinder 7">
            <a:extLst>
              <a:ext uri="{FF2B5EF4-FFF2-40B4-BE49-F238E27FC236}">
                <a16:creationId xmlns:a16="http://schemas.microsoft.com/office/drawing/2014/main" id="{A8CDEC39-3DF6-4613-81E6-139D4F0436D5}"/>
              </a:ext>
            </a:extLst>
          </p:cNvPr>
          <p:cNvSpPr/>
          <p:nvPr/>
        </p:nvSpPr>
        <p:spPr bwMode="gray">
          <a:xfrm>
            <a:off x="2181929" y="35104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German</a:t>
            </a:r>
          </a:p>
        </p:txBody>
      </p:sp>
      <p:sp>
        <p:nvSpPr>
          <p:cNvPr id="9" name="Cylinder 8">
            <a:extLst>
              <a:ext uri="{FF2B5EF4-FFF2-40B4-BE49-F238E27FC236}">
                <a16:creationId xmlns:a16="http://schemas.microsoft.com/office/drawing/2014/main" id="{810D745D-8182-488E-9412-9B81C3E54B5E}"/>
              </a:ext>
            </a:extLst>
          </p:cNvPr>
          <p:cNvSpPr/>
          <p:nvPr/>
        </p:nvSpPr>
        <p:spPr bwMode="gray">
          <a:xfrm>
            <a:off x="811306" y="35104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English</a:t>
            </a:r>
          </a:p>
        </p:txBody>
      </p:sp>
      <p:sp>
        <p:nvSpPr>
          <p:cNvPr id="10" name="Arrow: Up-Down 9">
            <a:extLst>
              <a:ext uri="{FF2B5EF4-FFF2-40B4-BE49-F238E27FC236}">
                <a16:creationId xmlns:a16="http://schemas.microsoft.com/office/drawing/2014/main" id="{DA488F75-0365-4216-906A-903AE58CB10E}"/>
              </a:ext>
            </a:extLst>
          </p:cNvPr>
          <p:cNvSpPr/>
          <p:nvPr/>
        </p:nvSpPr>
        <p:spPr bwMode="gray">
          <a:xfrm>
            <a:off x="1199306" y="28683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1177BB00-61F3-43B8-85CE-9167C3322123}"/>
              </a:ext>
            </a:extLst>
          </p:cNvPr>
          <p:cNvSpPr/>
          <p:nvPr/>
        </p:nvSpPr>
        <p:spPr bwMode="gray">
          <a:xfrm>
            <a:off x="3852765" y="28683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2" name="Arrow: Up-Down 11">
            <a:extLst>
              <a:ext uri="{FF2B5EF4-FFF2-40B4-BE49-F238E27FC236}">
                <a16:creationId xmlns:a16="http://schemas.microsoft.com/office/drawing/2014/main" id="{44001F7A-336E-42BF-8991-B3794716E189}"/>
              </a:ext>
            </a:extLst>
          </p:cNvPr>
          <p:cNvSpPr/>
          <p:nvPr/>
        </p:nvSpPr>
        <p:spPr bwMode="gray">
          <a:xfrm>
            <a:off x="2563687" y="28683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8" name="Speech Bubble: Rectangle 17">
            <a:extLst>
              <a:ext uri="{FF2B5EF4-FFF2-40B4-BE49-F238E27FC236}">
                <a16:creationId xmlns:a16="http://schemas.microsoft.com/office/drawing/2014/main" id="{49E14DCE-5FFC-4A3B-8FAA-9399EB61AEAD}"/>
              </a:ext>
            </a:extLst>
          </p:cNvPr>
          <p:cNvSpPr/>
          <p:nvPr/>
        </p:nvSpPr>
        <p:spPr bwMode="gray">
          <a:xfrm>
            <a:off x="649652" y="5148581"/>
            <a:ext cx="4101737" cy="806471"/>
          </a:xfrm>
          <a:prstGeom prst="wedgeRectCallout">
            <a:avLst>
              <a:gd name="adj1" fmla="val -4155"/>
              <a:gd name="adj2" fmla="val -1051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Run different instances of the same (same software different content)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24" name="Diagram 23">
            <a:extLst>
              <a:ext uri="{FF2B5EF4-FFF2-40B4-BE49-F238E27FC236}">
                <a16:creationId xmlns:a16="http://schemas.microsoft.com/office/drawing/2014/main" id="{C090F954-8888-4E61-B9CA-DB92E1511DC9}"/>
              </a:ext>
            </a:extLst>
          </p:cNvPr>
          <p:cNvGraphicFramePr/>
          <p:nvPr>
            <p:extLst>
              <p:ext uri="{D42A27DB-BD31-4B8C-83A1-F6EECF244321}">
                <p14:modId xmlns:p14="http://schemas.microsoft.com/office/powerpoint/2010/main" val="2017804694"/>
              </p:ext>
            </p:extLst>
          </p:nvPr>
        </p:nvGraphicFramePr>
        <p:xfrm>
          <a:off x="5733055" y="504000"/>
          <a:ext cx="6652727" cy="459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Speech Bubble: Rectangle 24">
            <a:extLst>
              <a:ext uri="{FF2B5EF4-FFF2-40B4-BE49-F238E27FC236}">
                <a16:creationId xmlns:a16="http://schemas.microsoft.com/office/drawing/2014/main" id="{361DAC28-B19D-412B-9091-D3D981DB77E5}"/>
              </a:ext>
            </a:extLst>
          </p:cNvPr>
          <p:cNvSpPr/>
          <p:nvPr/>
        </p:nvSpPr>
        <p:spPr bwMode="gray">
          <a:xfrm>
            <a:off x="5199335" y="5571835"/>
            <a:ext cx="2826832" cy="806471"/>
          </a:xfrm>
          <a:prstGeom prst="wedgeRectCallout">
            <a:avLst>
              <a:gd name="adj1" fmla="val 42185"/>
              <a:gd name="adj2" fmla="val -14710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Horizontal scaling of a database ring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8" name="Group 27">
            <a:extLst>
              <a:ext uri="{FF2B5EF4-FFF2-40B4-BE49-F238E27FC236}">
                <a16:creationId xmlns:a16="http://schemas.microsoft.com/office/drawing/2014/main" id="{CE0D7BF7-1BF6-41B1-8B8A-5DE504E469DA}"/>
              </a:ext>
            </a:extLst>
          </p:cNvPr>
          <p:cNvGrpSpPr/>
          <p:nvPr/>
        </p:nvGrpSpPr>
        <p:grpSpPr>
          <a:xfrm>
            <a:off x="11034306" y="3378751"/>
            <a:ext cx="782798" cy="1167502"/>
            <a:chOff x="10343498" y="3721608"/>
            <a:chExt cx="782798" cy="1167502"/>
          </a:xfrm>
        </p:grpSpPr>
        <p:sp>
          <p:nvSpPr>
            <p:cNvPr id="26" name="Cylinder 25">
              <a:extLst>
                <a:ext uri="{FF2B5EF4-FFF2-40B4-BE49-F238E27FC236}">
                  <a16:creationId xmlns:a16="http://schemas.microsoft.com/office/drawing/2014/main" id="{1C49DE1E-3E2D-441D-A544-F7F9DBD4F2FA}"/>
                </a:ext>
              </a:extLst>
            </p:cNvPr>
            <p:cNvSpPr/>
            <p:nvPr/>
          </p:nvSpPr>
          <p:spPr bwMode="gray">
            <a:xfrm>
              <a:off x="10343498" y="4140245"/>
              <a:ext cx="782798" cy="748865"/>
            </a:xfrm>
            <a:prstGeom prst="can">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27" name="Arrow: Up-Down 26">
              <a:extLst>
                <a:ext uri="{FF2B5EF4-FFF2-40B4-BE49-F238E27FC236}">
                  <a16:creationId xmlns:a16="http://schemas.microsoft.com/office/drawing/2014/main" id="{E5AB65C9-96E9-45F7-B75E-EE28A1CFC5F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29" name="Group 28">
            <a:extLst>
              <a:ext uri="{FF2B5EF4-FFF2-40B4-BE49-F238E27FC236}">
                <a16:creationId xmlns:a16="http://schemas.microsoft.com/office/drawing/2014/main" id="{B589EDB7-AA47-4214-9B4C-0C6D1802B30C}"/>
              </a:ext>
            </a:extLst>
          </p:cNvPr>
          <p:cNvGrpSpPr/>
          <p:nvPr/>
        </p:nvGrpSpPr>
        <p:grpSpPr>
          <a:xfrm>
            <a:off x="6396648" y="3378751"/>
            <a:ext cx="782798" cy="1167502"/>
            <a:chOff x="10343498" y="3721608"/>
            <a:chExt cx="782798" cy="1167502"/>
          </a:xfrm>
        </p:grpSpPr>
        <p:sp>
          <p:nvSpPr>
            <p:cNvPr id="30" name="Cylinder 29">
              <a:extLst>
                <a:ext uri="{FF2B5EF4-FFF2-40B4-BE49-F238E27FC236}">
                  <a16:creationId xmlns:a16="http://schemas.microsoft.com/office/drawing/2014/main" id="{D4328F44-C5EA-4129-B3F9-9EE5C23A3E05}"/>
                </a:ext>
              </a:extLst>
            </p:cNvPr>
            <p:cNvSpPr/>
            <p:nvPr/>
          </p:nvSpPr>
          <p:spPr bwMode="gray">
            <a:xfrm>
              <a:off x="10343498" y="4140245"/>
              <a:ext cx="782798" cy="748865"/>
            </a:xfrm>
            <a:prstGeom prst="can">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1" name="Arrow: Up-Down 30">
              <a:extLst>
                <a:ext uri="{FF2B5EF4-FFF2-40B4-BE49-F238E27FC236}">
                  <a16:creationId xmlns:a16="http://schemas.microsoft.com/office/drawing/2014/main" id="{190598EF-7F06-4270-A09A-1BD89B3BD000}"/>
                </a:ext>
              </a:extLst>
            </p:cNvPr>
            <p:cNvSpPr/>
            <p:nvPr/>
          </p:nvSpPr>
          <p:spPr bwMode="gray">
            <a:xfrm>
              <a:off x="10623787" y="3721608"/>
              <a:ext cx="230141" cy="453560"/>
            </a:xfrm>
            <a:prstGeom prst="upDownArrow">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2" name="Group 31">
            <a:extLst>
              <a:ext uri="{FF2B5EF4-FFF2-40B4-BE49-F238E27FC236}">
                <a16:creationId xmlns:a16="http://schemas.microsoft.com/office/drawing/2014/main" id="{060A169F-64D9-425E-BF91-D8DBFE9ACBE5}"/>
              </a:ext>
            </a:extLst>
          </p:cNvPr>
          <p:cNvGrpSpPr/>
          <p:nvPr/>
        </p:nvGrpSpPr>
        <p:grpSpPr>
          <a:xfrm>
            <a:off x="8754402" y="1693993"/>
            <a:ext cx="782798" cy="1167502"/>
            <a:chOff x="10343498" y="3721608"/>
            <a:chExt cx="782798" cy="1167502"/>
          </a:xfrm>
        </p:grpSpPr>
        <p:sp>
          <p:nvSpPr>
            <p:cNvPr id="33" name="Cylinder 32">
              <a:extLst>
                <a:ext uri="{FF2B5EF4-FFF2-40B4-BE49-F238E27FC236}">
                  <a16:creationId xmlns:a16="http://schemas.microsoft.com/office/drawing/2014/main" id="{8191748E-DA1A-4ACF-8370-E93A17172199}"/>
                </a:ext>
              </a:extLst>
            </p:cNvPr>
            <p:cNvSpPr/>
            <p:nvPr/>
          </p:nvSpPr>
          <p:spPr bwMode="gray">
            <a:xfrm>
              <a:off x="10343498" y="4140245"/>
              <a:ext cx="782798" cy="748865"/>
            </a:xfrm>
            <a:prstGeom prst="can">
              <a:avLst/>
            </a:prstGeom>
            <a:solidFill>
              <a:srgbClr val="666666">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4" name="Arrow: Up-Down 33">
              <a:extLst>
                <a:ext uri="{FF2B5EF4-FFF2-40B4-BE49-F238E27FC236}">
                  <a16:creationId xmlns:a16="http://schemas.microsoft.com/office/drawing/2014/main" id="{FAFE3913-C8EF-4A33-A7D4-09C81843935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5" name="Group 34">
            <a:extLst>
              <a:ext uri="{FF2B5EF4-FFF2-40B4-BE49-F238E27FC236}">
                <a16:creationId xmlns:a16="http://schemas.microsoft.com/office/drawing/2014/main" id="{29B2A12A-00C7-4B7D-9D06-E480AB24953D}"/>
              </a:ext>
            </a:extLst>
          </p:cNvPr>
          <p:cNvGrpSpPr/>
          <p:nvPr/>
        </p:nvGrpSpPr>
        <p:grpSpPr>
          <a:xfrm>
            <a:off x="8754402" y="5182002"/>
            <a:ext cx="782798" cy="1167502"/>
            <a:chOff x="10343498" y="3721608"/>
            <a:chExt cx="782798" cy="1167502"/>
          </a:xfrm>
        </p:grpSpPr>
        <p:sp>
          <p:nvSpPr>
            <p:cNvPr id="36" name="Cylinder 35">
              <a:extLst>
                <a:ext uri="{FF2B5EF4-FFF2-40B4-BE49-F238E27FC236}">
                  <a16:creationId xmlns:a16="http://schemas.microsoft.com/office/drawing/2014/main" id="{FCB156BC-7E7C-4AC5-8F5F-932B89A19A76}"/>
                </a:ext>
              </a:extLst>
            </p:cNvPr>
            <p:cNvSpPr/>
            <p:nvPr/>
          </p:nvSpPr>
          <p:spPr bwMode="gray">
            <a:xfrm>
              <a:off x="10343498" y="4140245"/>
              <a:ext cx="782798" cy="748865"/>
            </a:xfrm>
            <a:prstGeom prst="can">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7" name="Arrow: Up-Down 36">
              <a:extLst>
                <a:ext uri="{FF2B5EF4-FFF2-40B4-BE49-F238E27FC236}">
                  <a16:creationId xmlns:a16="http://schemas.microsoft.com/office/drawing/2014/main" id="{68A42CCF-7131-43AF-B261-2023219CCD15}"/>
                </a:ext>
              </a:extLst>
            </p:cNvPr>
            <p:cNvSpPr/>
            <p:nvPr/>
          </p:nvSpPr>
          <p:spPr bwMode="gray">
            <a:xfrm>
              <a:off x="10623787" y="3721608"/>
              <a:ext cx="230141" cy="453560"/>
            </a:xfrm>
            <a:prstGeom prst="upDownArrow">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spTree>
    <p:extLst>
      <p:ext uri="{BB962C8B-B14F-4D97-AF65-F5344CB8AC3E}">
        <p14:creationId xmlns:p14="http://schemas.microsoft.com/office/powerpoint/2010/main" val="4942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1582</Words>
  <Application>Microsoft Office PowerPoint</Application>
  <PresentationFormat>Custom</PresentationFormat>
  <Paragraphs>176</Paragraphs>
  <Slides>12</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Stateless Applications with Deployments</vt:lpstr>
      <vt:lpstr>Stateful Applications with Deployments</vt:lpstr>
      <vt:lpstr>Stateful Applications with StatefulSets</vt:lpstr>
      <vt:lpstr>Examples</vt:lpstr>
      <vt:lpstr>StatefulSet – basic structure</vt:lpstr>
      <vt:lpstr>StatefulSet</vt:lpstr>
      <vt:lpstr>Headless Service</vt:lpstr>
      <vt:lpstr>Demo</vt:lpstr>
      <vt:lpstr>initContainer</vt:lpstr>
      <vt:lpstr>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579</cp:revision>
  <dcterms:created xsi:type="dcterms:W3CDTF">2015-10-14T11:21:43Z</dcterms:created>
  <dcterms:modified xsi:type="dcterms:W3CDTF">2018-08-30T06:37:52Z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