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23"/>
  </p:notesMasterIdLst>
  <p:handoutMasterIdLst>
    <p:handoutMasterId r:id="rId24"/>
  </p:handoutMasterIdLst>
  <p:sldIdLst>
    <p:sldId id="433" r:id="rId2"/>
    <p:sldId id="457" r:id="rId3"/>
    <p:sldId id="453" r:id="rId4"/>
    <p:sldId id="458" r:id="rId5"/>
    <p:sldId id="364" r:id="rId6"/>
    <p:sldId id="436" r:id="rId7"/>
    <p:sldId id="437" r:id="rId8"/>
    <p:sldId id="438" r:id="rId9"/>
    <p:sldId id="444" r:id="rId10"/>
    <p:sldId id="445" r:id="rId11"/>
    <p:sldId id="448" r:id="rId12"/>
    <p:sldId id="449" r:id="rId13"/>
    <p:sldId id="459" r:id="rId14"/>
    <p:sldId id="460" r:id="rId15"/>
    <p:sldId id="450" r:id="rId16"/>
    <p:sldId id="439" r:id="rId17"/>
    <p:sldId id="441" r:id="rId18"/>
    <p:sldId id="440" r:id="rId19"/>
    <p:sldId id="442" r:id="rId20"/>
    <p:sldId id="456" r:id="rId21"/>
    <p:sldId id="265" r:id="rId22"/>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rtsch, Holger" initials="PH" lastIdx="3" clrIdx="0">
    <p:extLst>
      <p:ext uri="{19B8F6BF-5375-455C-9EA6-DF929625EA0E}">
        <p15:presenceInfo xmlns:p15="http://schemas.microsoft.com/office/powerpoint/2012/main" userId="S-1-5-21-74642-3284969411-2123768488-12025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71179" autoAdjust="0"/>
  </p:normalViewPr>
  <p:slideViewPr>
    <p:cSldViewPr snapToGrid="0" showGuides="1">
      <p:cViewPr varScale="1">
        <p:scale>
          <a:sx n="93" d="100"/>
          <a:sy n="93" d="100"/>
        </p:scale>
        <p:origin x="1650" y="78"/>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 d="1"/>
        <a:sy n="1" d="1"/>
      </p:scale>
      <p:origin x="0" y="0"/>
    </p:cViewPr>
  </p:sorterViewPr>
  <p:notesViewPr>
    <p:cSldViewPr snapToGrid="0" showGuides="1">
      <p:cViewPr varScale="1">
        <p:scale>
          <a:sx n="99" d="100"/>
          <a:sy n="99" d="100"/>
        </p:scale>
        <p:origin x="357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4D5D8D-46B5-4050-A8A2-9358720318CB}" type="doc">
      <dgm:prSet loTypeId="urn:microsoft.com/office/officeart/2005/8/layout/hProcess4" loCatId="process" qsTypeId="urn:microsoft.com/office/officeart/2005/8/quickstyle/simple1" qsCatId="simple" csTypeId="urn:microsoft.com/office/officeart/2005/8/colors/accent0_1" csCatId="mainScheme" phldr="1"/>
      <dgm:spPr/>
      <dgm:t>
        <a:bodyPr/>
        <a:lstStyle/>
        <a:p>
          <a:endParaRPr lang="en-US"/>
        </a:p>
      </dgm:t>
    </dgm:pt>
    <dgm:pt modelId="{5F7701CA-FAE9-401E-8919-DA68891591F1}">
      <dgm:prSet phldrT="[Text]"/>
      <dgm:spPr/>
      <dgm:t>
        <a:bodyPr/>
        <a:lstStyle/>
        <a:p>
          <a:r>
            <a:rPr lang="en-US" dirty="0"/>
            <a:t>Observe</a:t>
          </a:r>
        </a:p>
      </dgm:t>
    </dgm:pt>
    <dgm:pt modelId="{57EC1A04-2D89-479D-B4CD-41E513268C4C}" type="parTrans" cxnId="{788EE39B-32B1-4162-8BBC-1C338A4C1A09}">
      <dgm:prSet/>
      <dgm:spPr/>
      <dgm:t>
        <a:bodyPr/>
        <a:lstStyle/>
        <a:p>
          <a:endParaRPr lang="en-US"/>
        </a:p>
      </dgm:t>
    </dgm:pt>
    <dgm:pt modelId="{1E496758-F884-4589-8FBC-E44F78EEE5A6}" type="sibTrans" cxnId="{788EE39B-32B1-4162-8BBC-1C338A4C1A09}">
      <dgm:prSet/>
      <dgm:spPr/>
      <dgm:t>
        <a:bodyPr/>
        <a:lstStyle/>
        <a:p>
          <a:endParaRPr lang="en-US"/>
        </a:p>
      </dgm:t>
    </dgm:pt>
    <dgm:pt modelId="{3511B0DC-F6D6-48BD-9E3E-8060DA330747}">
      <dgm:prSet phldrT="[Text]"/>
      <dgm:spPr/>
      <dgm:t>
        <a:bodyPr/>
        <a:lstStyle/>
        <a:p>
          <a:r>
            <a:rPr lang="en-US" dirty="0"/>
            <a:t>Analyze</a:t>
          </a:r>
        </a:p>
      </dgm:t>
    </dgm:pt>
    <dgm:pt modelId="{DB215E9B-41B1-4594-AECD-054A768F9C75}" type="parTrans" cxnId="{4AA21BBC-29B0-4376-8FA9-2ECF348FFB0B}">
      <dgm:prSet/>
      <dgm:spPr/>
      <dgm:t>
        <a:bodyPr/>
        <a:lstStyle/>
        <a:p>
          <a:endParaRPr lang="en-US"/>
        </a:p>
      </dgm:t>
    </dgm:pt>
    <dgm:pt modelId="{4DA7C20A-7791-417E-8B3D-4A6E6D60BD33}" type="sibTrans" cxnId="{4AA21BBC-29B0-4376-8FA9-2ECF348FFB0B}">
      <dgm:prSet/>
      <dgm:spPr/>
      <dgm:t>
        <a:bodyPr/>
        <a:lstStyle/>
        <a:p>
          <a:endParaRPr lang="en-US"/>
        </a:p>
      </dgm:t>
    </dgm:pt>
    <dgm:pt modelId="{FB9AAE57-5715-4E83-B795-233F80C28DD5}">
      <dgm:prSet phldrT="[Text]"/>
      <dgm:spPr/>
      <dgm:t>
        <a:bodyPr/>
        <a:lstStyle/>
        <a:p>
          <a:r>
            <a:rPr lang="en-US" dirty="0"/>
            <a:t>Act</a:t>
          </a:r>
        </a:p>
      </dgm:t>
    </dgm:pt>
    <dgm:pt modelId="{DEC4E5B5-5AAD-461A-8948-F5A4F37B3F48}" type="parTrans" cxnId="{2816C6BF-DAD6-46C7-876C-AD193175ADED}">
      <dgm:prSet/>
      <dgm:spPr/>
      <dgm:t>
        <a:bodyPr/>
        <a:lstStyle/>
        <a:p>
          <a:endParaRPr lang="en-US"/>
        </a:p>
      </dgm:t>
    </dgm:pt>
    <dgm:pt modelId="{51F931F7-68A4-4543-AC94-B359BC369D41}" type="sibTrans" cxnId="{2816C6BF-DAD6-46C7-876C-AD193175ADED}">
      <dgm:prSet/>
      <dgm:spPr/>
      <dgm:t>
        <a:bodyPr/>
        <a:lstStyle/>
        <a:p>
          <a:endParaRPr lang="en-US"/>
        </a:p>
      </dgm:t>
    </dgm:pt>
    <dgm:pt modelId="{06A4AA28-4648-46CF-81EC-A9DC778D7A58}">
      <dgm:prSet phldrT="[Text]"/>
      <dgm:spPr/>
      <dgm:t>
        <a:bodyPr/>
        <a:lstStyle/>
        <a:p>
          <a:r>
            <a:rPr lang="en-US" dirty="0"/>
            <a:t>Control loops</a:t>
          </a:r>
        </a:p>
      </dgm:t>
    </dgm:pt>
    <dgm:pt modelId="{DDE15C73-0CA4-4049-B9B1-41E65338FCA2}" type="parTrans" cxnId="{19129A15-A57B-4CA4-956E-3249B877D054}">
      <dgm:prSet/>
      <dgm:spPr/>
      <dgm:t>
        <a:bodyPr/>
        <a:lstStyle/>
        <a:p>
          <a:endParaRPr lang="en-US"/>
        </a:p>
      </dgm:t>
    </dgm:pt>
    <dgm:pt modelId="{2DD8EFFD-B8DF-4DDF-B0A0-46123496D507}" type="sibTrans" cxnId="{19129A15-A57B-4CA4-956E-3249B877D054}">
      <dgm:prSet/>
      <dgm:spPr/>
      <dgm:t>
        <a:bodyPr/>
        <a:lstStyle/>
        <a:p>
          <a:endParaRPr lang="en-US"/>
        </a:p>
      </dgm:t>
    </dgm:pt>
    <dgm:pt modelId="{045C94F8-2FB8-4591-9445-135ADC651512}">
      <dgm:prSet phldrT="[Text]"/>
      <dgm:spPr/>
      <dgm:t>
        <a:bodyPr/>
        <a:lstStyle/>
        <a:p>
          <a:r>
            <a:rPr lang="en-US" dirty="0"/>
            <a:t>Check API for changes</a:t>
          </a:r>
        </a:p>
      </dgm:t>
    </dgm:pt>
    <dgm:pt modelId="{2DAE4E03-5591-4C7C-AEFB-59F1267FBB7D}" type="parTrans" cxnId="{FD2FA777-862B-4D2E-BB7D-92BEC9536E89}">
      <dgm:prSet/>
      <dgm:spPr/>
      <dgm:t>
        <a:bodyPr/>
        <a:lstStyle/>
        <a:p>
          <a:endParaRPr lang="en-US"/>
        </a:p>
      </dgm:t>
    </dgm:pt>
    <dgm:pt modelId="{F0692511-A122-4957-BB26-F4BA9C66E1B7}" type="sibTrans" cxnId="{FD2FA777-862B-4D2E-BB7D-92BEC9536E89}">
      <dgm:prSet/>
      <dgm:spPr/>
      <dgm:t>
        <a:bodyPr/>
        <a:lstStyle/>
        <a:p>
          <a:endParaRPr lang="en-US"/>
        </a:p>
      </dgm:t>
    </dgm:pt>
    <dgm:pt modelId="{B2CD7ED9-4770-4D36-8561-1FBD7A58A734}">
      <dgm:prSet phldrT="[Text]"/>
      <dgm:spPr/>
      <dgm:t>
        <a:bodyPr/>
        <a:lstStyle/>
        <a:p>
          <a:r>
            <a:rPr lang="en-US" dirty="0"/>
            <a:t>Current state</a:t>
          </a:r>
        </a:p>
      </dgm:t>
    </dgm:pt>
    <dgm:pt modelId="{BFC98D57-6DD8-4ED9-AB9C-ACEC6CAD1AC3}" type="parTrans" cxnId="{022BC16C-04DC-482D-9D4B-FA96E08F940C}">
      <dgm:prSet/>
      <dgm:spPr/>
      <dgm:t>
        <a:bodyPr/>
        <a:lstStyle/>
        <a:p>
          <a:endParaRPr lang="en-US"/>
        </a:p>
      </dgm:t>
    </dgm:pt>
    <dgm:pt modelId="{CA6AF4FE-8A82-4760-8116-56336E1EFEAA}" type="sibTrans" cxnId="{022BC16C-04DC-482D-9D4B-FA96E08F940C}">
      <dgm:prSet/>
      <dgm:spPr/>
      <dgm:t>
        <a:bodyPr/>
        <a:lstStyle/>
        <a:p>
          <a:endParaRPr lang="en-US"/>
        </a:p>
      </dgm:t>
    </dgm:pt>
    <dgm:pt modelId="{C6CB76E7-A6D6-4352-91C0-0ADD32857D4B}">
      <dgm:prSet phldrT="[Text]"/>
      <dgm:spPr/>
      <dgm:t>
        <a:bodyPr/>
        <a:lstStyle/>
        <a:p>
          <a:r>
            <a:rPr lang="en-US" dirty="0"/>
            <a:t>Desired state</a:t>
          </a:r>
        </a:p>
      </dgm:t>
    </dgm:pt>
    <dgm:pt modelId="{DC5DAB65-CE0D-449E-8136-60B6B6D7A8C1}" type="parTrans" cxnId="{4D81CC28-0FE3-49F8-8446-3F350EEFCA66}">
      <dgm:prSet/>
      <dgm:spPr/>
      <dgm:t>
        <a:bodyPr/>
        <a:lstStyle/>
        <a:p>
          <a:endParaRPr lang="en-US"/>
        </a:p>
      </dgm:t>
    </dgm:pt>
    <dgm:pt modelId="{60AE151D-67FE-4C59-8C08-CD278EDDCF9E}" type="sibTrans" cxnId="{4D81CC28-0FE3-49F8-8446-3F350EEFCA66}">
      <dgm:prSet/>
      <dgm:spPr/>
      <dgm:t>
        <a:bodyPr/>
        <a:lstStyle/>
        <a:p>
          <a:endParaRPr lang="en-US"/>
        </a:p>
      </dgm:t>
    </dgm:pt>
    <dgm:pt modelId="{E78D1906-0CE8-4399-8C8D-E3C236BEACE3}">
      <dgm:prSet phldrT="[Text]"/>
      <dgm:spPr/>
      <dgm:t>
        <a:bodyPr/>
        <a:lstStyle/>
        <a:p>
          <a:r>
            <a:rPr lang="en-US" dirty="0"/>
            <a:t>Detect delta</a:t>
          </a:r>
        </a:p>
      </dgm:t>
    </dgm:pt>
    <dgm:pt modelId="{9AB13A9C-F4B1-42A0-A41C-9C39EED59449}" type="parTrans" cxnId="{65F35EC0-F854-42B9-9D18-95AE7B6D27DD}">
      <dgm:prSet/>
      <dgm:spPr/>
      <dgm:t>
        <a:bodyPr/>
        <a:lstStyle/>
        <a:p>
          <a:endParaRPr lang="en-US"/>
        </a:p>
      </dgm:t>
    </dgm:pt>
    <dgm:pt modelId="{90C4778B-FD8B-42DB-AF4F-404A2B65E116}" type="sibTrans" cxnId="{65F35EC0-F854-42B9-9D18-95AE7B6D27DD}">
      <dgm:prSet/>
      <dgm:spPr/>
      <dgm:t>
        <a:bodyPr/>
        <a:lstStyle/>
        <a:p>
          <a:endParaRPr lang="en-US"/>
        </a:p>
      </dgm:t>
    </dgm:pt>
    <dgm:pt modelId="{696FA73C-B230-4880-8378-B971884CEEBC}">
      <dgm:prSet phldrT="[Text]"/>
      <dgm:spPr/>
      <dgm:t>
        <a:bodyPr/>
        <a:lstStyle/>
        <a:p>
          <a:r>
            <a:rPr lang="en-US" dirty="0"/>
            <a:t>Enforce the desired state</a:t>
          </a:r>
        </a:p>
      </dgm:t>
    </dgm:pt>
    <dgm:pt modelId="{A93BC907-0599-45D8-A8D5-041BED871836}" type="parTrans" cxnId="{446E92E5-5B6E-44CD-9742-F58C326B67A4}">
      <dgm:prSet/>
      <dgm:spPr/>
      <dgm:t>
        <a:bodyPr/>
        <a:lstStyle/>
        <a:p>
          <a:endParaRPr lang="en-US"/>
        </a:p>
      </dgm:t>
    </dgm:pt>
    <dgm:pt modelId="{02150E8D-B51C-4C9D-81FB-C999B40C0026}" type="sibTrans" cxnId="{446E92E5-5B6E-44CD-9742-F58C326B67A4}">
      <dgm:prSet/>
      <dgm:spPr/>
      <dgm:t>
        <a:bodyPr/>
        <a:lstStyle/>
        <a:p>
          <a:endParaRPr lang="en-US"/>
        </a:p>
      </dgm:t>
    </dgm:pt>
    <dgm:pt modelId="{0F069941-C7CC-4ACD-9EEF-FB14FC3C8B17}" type="pres">
      <dgm:prSet presAssocID="{BC4D5D8D-46B5-4050-A8A2-9358720318CB}" presName="Name0" presStyleCnt="0">
        <dgm:presLayoutVars>
          <dgm:dir/>
          <dgm:animLvl val="lvl"/>
          <dgm:resizeHandles val="exact"/>
        </dgm:presLayoutVars>
      </dgm:prSet>
      <dgm:spPr/>
    </dgm:pt>
    <dgm:pt modelId="{4069138C-71BC-4043-B37B-B3FB9CBC49C4}" type="pres">
      <dgm:prSet presAssocID="{BC4D5D8D-46B5-4050-A8A2-9358720318CB}" presName="tSp" presStyleCnt="0"/>
      <dgm:spPr/>
    </dgm:pt>
    <dgm:pt modelId="{63D577A2-365B-40D5-9C2F-78227141A330}" type="pres">
      <dgm:prSet presAssocID="{BC4D5D8D-46B5-4050-A8A2-9358720318CB}" presName="bSp" presStyleCnt="0"/>
      <dgm:spPr/>
    </dgm:pt>
    <dgm:pt modelId="{25FE5F9F-5032-451D-9D60-6310C69482FD}" type="pres">
      <dgm:prSet presAssocID="{BC4D5D8D-46B5-4050-A8A2-9358720318CB}" presName="process" presStyleCnt="0"/>
      <dgm:spPr/>
    </dgm:pt>
    <dgm:pt modelId="{4B20B26C-9C20-49EB-8C66-B99E5CEAE3C2}" type="pres">
      <dgm:prSet presAssocID="{5F7701CA-FAE9-401E-8919-DA68891591F1}" presName="composite1" presStyleCnt="0"/>
      <dgm:spPr/>
    </dgm:pt>
    <dgm:pt modelId="{7B6EF50B-482B-4590-998C-E38EB00C168A}" type="pres">
      <dgm:prSet presAssocID="{5F7701CA-FAE9-401E-8919-DA68891591F1}" presName="dummyNode1" presStyleLbl="node1" presStyleIdx="0" presStyleCnt="3"/>
      <dgm:spPr/>
    </dgm:pt>
    <dgm:pt modelId="{76AF6D70-EF0F-4D94-8B10-5B3008C85ED0}" type="pres">
      <dgm:prSet presAssocID="{5F7701CA-FAE9-401E-8919-DA68891591F1}" presName="childNode1" presStyleLbl="bgAcc1" presStyleIdx="0" presStyleCnt="3">
        <dgm:presLayoutVars>
          <dgm:bulletEnabled val="1"/>
        </dgm:presLayoutVars>
      </dgm:prSet>
      <dgm:spPr/>
    </dgm:pt>
    <dgm:pt modelId="{59F1278C-608A-40AD-AE92-1B1BA4D0FD3D}" type="pres">
      <dgm:prSet presAssocID="{5F7701CA-FAE9-401E-8919-DA68891591F1}" presName="childNode1tx" presStyleLbl="bgAcc1" presStyleIdx="0" presStyleCnt="3">
        <dgm:presLayoutVars>
          <dgm:bulletEnabled val="1"/>
        </dgm:presLayoutVars>
      </dgm:prSet>
      <dgm:spPr/>
    </dgm:pt>
    <dgm:pt modelId="{8740B661-5258-4F6A-BBF1-9BC2872E0547}" type="pres">
      <dgm:prSet presAssocID="{5F7701CA-FAE9-401E-8919-DA68891591F1}" presName="parentNode1" presStyleLbl="node1" presStyleIdx="0" presStyleCnt="3">
        <dgm:presLayoutVars>
          <dgm:chMax val="1"/>
          <dgm:bulletEnabled val="1"/>
        </dgm:presLayoutVars>
      </dgm:prSet>
      <dgm:spPr/>
    </dgm:pt>
    <dgm:pt modelId="{B25D8576-B0AF-432C-B834-2BDD99795808}" type="pres">
      <dgm:prSet presAssocID="{5F7701CA-FAE9-401E-8919-DA68891591F1}" presName="connSite1" presStyleCnt="0"/>
      <dgm:spPr/>
    </dgm:pt>
    <dgm:pt modelId="{DE045CBA-ECA2-453C-BFCF-A4743461A41D}" type="pres">
      <dgm:prSet presAssocID="{1E496758-F884-4589-8FBC-E44F78EEE5A6}" presName="Name9" presStyleLbl="sibTrans2D1" presStyleIdx="0" presStyleCnt="2"/>
      <dgm:spPr/>
    </dgm:pt>
    <dgm:pt modelId="{ADAD66C3-4642-4472-B366-D8BBE3716B80}" type="pres">
      <dgm:prSet presAssocID="{3511B0DC-F6D6-48BD-9E3E-8060DA330747}" presName="composite2" presStyleCnt="0"/>
      <dgm:spPr/>
    </dgm:pt>
    <dgm:pt modelId="{F3F43C73-9886-42DA-ADE1-BB542466A931}" type="pres">
      <dgm:prSet presAssocID="{3511B0DC-F6D6-48BD-9E3E-8060DA330747}" presName="dummyNode2" presStyleLbl="node1" presStyleIdx="0" presStyleCnt="3"/>
      <dgm:spPr/>
    </dgm:pt>
    <dgm:pt modelId="{2100B73E-41CC-441C-BAC0-823A501FB953}" type="pres">
      <dgm:prSet presAssocID="{3511B0DC-F6D6-48BD-9E3E-8060DA330747}" presName="childNode2" presStyleLbl="bgAcc1" presStyleIdx="1" presStyleCnt="3">
        <dgm:presLayoutVars>
          <dgm:bulletEnabled val="1"/>
        </dgm:presLayoutVars>
      </dgm:prSet>
      <dgm:spPr/>
    </dgm:pt>
    <dgm:pt modelId="{BDE1A59F-632B-4E78-BDBB-6B8F36D66ACD}" type="pres">
      <dgm:prSet presAssocID="{3511B0DC-F6D6-48BD-9E3E-8060DA330747}" presName="childNode2tx" presStyleLbl="bgAcc1" presStyleIdx="1" presStyleCnt="3">
        <dgm:presLayoutVars>
          <dgm:bulletEnabled val="1"/>
        </dgm:presLayoutVars>
      </dgm:prSet>
      <dgm:spPr/>
    </dgm:pt>
    <dgm:pt modelId="{77134645-C330-4227-A436-590F23FB91E4}" type="pres">
      <dgm:prSet presAssocID="{3511B0DC-F6D6-48BD-9E3E-8060DA330747}" presName="parentNode2" presStyleLbl="node1" presStyleIdx="1" presStyleCnt="3">
        <dgm:presLayoutVars>
          <dgm:chMax val="0"/>
          <dgm:bulletEnabled val="1"/>
        </dgm:presLayoutVars>
      </dgm:prSet>
      <dgm:spPr/>
    </dgm:pt>
    <dgm:pt modelId="{47377A2C-75E3-4C26-B5A9-E6A15B364DA0}" type="pres">
      <dgm:prSet presAssocID="{3511B0DC-F6D6-48BD-9E3E-8060DA330747}" presName="connSite2" presStyleCnt="0"/>
      <dgm:spPr/>
    </dgm:pt>
    <dgm:pt modelId="{97C182FE-34B2-4A5F-BF6F-C8F658CF5256}" type="pres">
      <dgm:prSet presAssocID="{4DA7C20A-7791-417E-8B3D-4A6E6D60BD33}" presName="Name18" presStyleLbl="sibTrans2D1" presStyleIdx="1" presStyleCnt="2"/>
      <dgm:spPr/>
    </dgm:pt>
    <dgm:pt modelId="{5F617D4D-27C9-4C6F-81A5-AA7B1C84BC13}" type="pres">
      <dgm:prSet presAssocID="{FB9AAE57-5715-4E83-B795-233F80C28DD5}" presName="composite1" presStyleCnt="0"/>
      <dgm:spPr/>
    </dgm:pt>
    <dgm:pt modelId="{143D1DE8-C625-4EAF-A935-B3431676C477}" type="pres">
      <dgm:prSet presAssocID="{FB9AAE57-5715-4E83-B795-233F80C28DD5}" presName="dummyNode1" presStyleLbl="node1" presStyleIdx="1" presStyleCnt="3"/>
      <dgm:spPr/>
    </dgm:pt>
    <dgm:pt modelId="{1EA0866B-1050-4C4C-8A04-2910F3F5F2C3}" type="pres">
      <dgm:prSet presAssocID="{FB9AAE57-5715-4E83-B795-233F80C28DD5}" presName="childNode1" presStyleLbl="bgAcc1" presStyleIdx="2" presStyleCnt="3">
        <dgm:presLayoutVars>
          <dgm:bulletEnabled val="1"/>
        </dgm:presLayoutVars>
      </dgm:prSet>
      <dgm:spPr/>
    </dgm:pt>
    <dgm:pt modelId="{70A74145-C002-4907-B26E-B7E0A678C51A}" type="pres">
      <dgm:prSet presAssocID="{FB9AAE57-5715-4E83-B795-233F80C28DD5}" presName="childNode1tx" presStyleLbl="bgAcc1" presStyleIdx="2" presStyleCnt="3">
        <dgm:presLayoutVars>
          <dgm:bulletEnabled val="1"/>
        </dgm:presLayoutVars>
      </dgm:prSet>
      <dgm:spPr/>
    </dgm:pt>
    <dgm:pt modelId="{5BFFEAEE-23B1-4DBB-A971-39909A154747}" type="pres">
      <dgm:prSet presAssocID="{FB9AAE57-5715-4E83-B795-233F80C28DD5}" presName="parentNode1" presStyleLbl="node1" presStyleIdx="2" presStyleCnt="3">
        <dgm:presLayoutVars>
          <dgm:chMax val="1"/>
          <dgm:bulletEnabled val="1"/>
        </dgm:presLayoutVars>
      </dgm:prSet>
      <dgm:spPr/>
    </dgm:pt>
    <dgm:pt modelId="{9B1811DB-300F-4DFE-B0F3-83467025BA14}" type="pres">
      <dgm:prSet presAssocID="{FB9AAE57-5715-4E83-B795-233F80C28DD5}" presName="connSite1" presStyleCnt="0"/>
      <dgm:spPr/>
    </dgm:pt>
  </dgm:ptLst>
  <dgm:cxnLst>
    <dgm:cxn modelId="{4CC0F50F-E639-46A7-BA9B-C38C48A8E5A7}" type="presOf" srcId="{FB9AAE57-5715-4E83-B795-233F80C28DD5}" destId="{5BFFEAEE-23B1-4DBB-A971-39909A154747}" srcOrd="0" destOrd="0" presId="urn:microsoft.com/office/officeart/2005/8/layout/hProcess4"/>
    <dgm:cxn modelId="{19129A15-A57B-4CA4-956E-3249B877D054}" srcId="{5F7701CA-FAE9-401E-8919-DA68891591F1}" destId="{06A4AA28-4648-46CF-81EC-A9DC778D7A58}" srcOrd="0" destOrd="0" parTransId="{DDE15C73-0CA4-4049-B9B1-41E65338FCA2}" sibTransId="{2DD8EFFD-B8DF-4DDF-B0A0-46123496D507}"/>
    <dgm:cxn modelId="{4D81CC28-0FE3-49F8-8446-3F350EEFCA66}" srcId="{3511B0DC-F6D6-48BD-9E3E-8060DA330747}" destId="{C6CB76E7-A6D6-4352-91C0-0ADD32857D4B}" srcOrd="1" destOrd="0" parTransId="{DC5DAB65-CE0D-449E-8136-60B6B6D7A8C1}" sibTransId="{60AE151D-67FE-4C59-8C08-CD278EDDCF9E}"/>
    <dgm:cxn modelId="{2AB9E25B-F590-47F7-B0D3-691E1853FC1F}" type="presOf" srcId="{E78D1906-0CE8-4399-8C8D-E3C236BEACE3}" destId="{2100B73E-41CC-441C-BAC0-823A501FB953}" srcOrd="0" destOrd="2" presId="urn:microsoft.com/office/officeart/2005/8/layout/hProcess4"/>
    <dgm:cxn modelId="{95085E67-5884-441F-B103-8E71061E819E}" type="presOf" srcId="{1E496758-F884-4589-8FBC-E44F78EEE5A6}" destId="{DE045CBA-ECA2-453C-BFCF-A4743461A41D}" srcOrd="0" destOrd="0" presId="urn:microsoft.com/office/officeart/2005/8/layout/hProcess4"/>
    <dgm:cxn modelId="{CD5E4348-559C-4A1D-B671-C271C78CE60C}" type="presOf" srcId="{4DA7C20A-7791-417E-8B3D-4A6E6D60BD33}" destId="{97C182FE-34B2-4A5F-BF6F-C8F658CF5256}" srcOrd="0" destOrd="0" presId="urn:microsoft.com/office/officeart/2005/8/layout/hProcess4"/>
    <dgm:cxn modelId="{022BC16C-04DC-482D-9D4B-FA96E08F940C}" srcId="{3511B0DC-F6D6-48BD-9E3E-8060DA330747}" destId="{B2CD7ED9-4770-4D36-8561-1FBD7A58A734}" srcOrd="0" destOrd="0" parTransId="{BFC98D57-6DD8-4ED9-AB9C-ACEC6CAD1AC3}" sibTransId="{CA6AF4FE-8A82-4760-8116-56336E1EFEAA}"/>
    <dgm:cxn modelId="{370A7950-74C6-46AC-BD6B-CFC6FA4385FB}" type="presOf" srcId="{06A4AA28-4648-46CF-81EC-A9DC778D7A58}" destId="{76AF6D70-EF0F-4D94-8B10-5B3008C85ED0}" srcOrd="0" destOrd="0" presId="urn:microsoft.com/office/officeart/2005/8/layout/hProcess4"/>
    <dgm:cxn modelId="{FD2FA777-862B-4D2E-BB7D-92BEC9536E89}" srcId="{5F7701CA-FAE9-401E-8919-DA68891591F1}" destId="{045C94F8-2FB8-4591-9445-135ADC651512}" srcOrd="1" destOrd="0" parTransId="{2DAE4E03-5591-4C7C-AEFB-59F1267FBB7D}" sibTransId="{F0692511-A122-4957-BB26-F4BA9C66E1B7}"/>
    <dgm:cxn modelId="{61AA9D58-A016-4FBC-9C02-0633F5D95AC3}" type="presOf" srcId="{5F7701CA-FAE9-401E-8919-DA68891591F1}" destId="{8740B661-5258-4F6A-BBF1-9BC2872E0547}" srcOrd="0" destOrd="0" presId="urn:microsoft.com/office/officeart/2005/8/layout/hProcess4"/>
    <dgm:cxn modelId="{A6BBB958-741B-42BD-9B0E-CFBC186A3C54}" type="presOf" srcId="{E78D1906-0CE8-4399-8C8D-E3C236BEACE3}" destId="{BDE1A59F-632B-4E78-BDBB-6B8F36D66ACD}" srcOrd="1" destOrd="2" presId="urn:microsoft.com/office/officeart/2005/8/layout/hProcess4"/>
    <dgm:cxn modelId="{4BAFAA84-A6FF-4EC7-9584-C02E3A6BB20F}" type="presOf" srcId="{B2CD7ED9-4770-4D36-8561-1FBD7A58A734}" destId="{2100B73E-41CC-441C-BAC0-823A501FB953}" srcOrd="0" destOrd="0" presId="urn:microsoft.com/office/officeart/2005/8/layout/hProcess4"/>
    <dgm:cxn modelId="{3DD8D885-928A-45E9-B1CE-E985BD54F0ED}" type="presOf" srcId="{045C94F8-2FB8-4591-9445-135ADC651512}" destId="{59F1278C-608A-40AD-AE92-1B1BA4D0FD3D}" srcOrd="1" destOrd="1" presId="urn:microsoft.com/office/officeart/2005/8/layout/hProcess4"/>
    <dgm:cxn modelId="{52C41288-D24D-4335-ACEA-B7BB0A819297}" type="presOf" srcId="{3511B0DC-F6D6-48BD-9E3E-8060DA330747}" destId="{77134645-C330-4227-A436-590F23FB91E4}" srcOrd="0" destOrd="0" presId="urn:microsoft.com/office/officeart/2005/8/layout/hProcess4"/>
    <dgm:cxn modelId="{DE5FB28D-694F-4FBC-92D3-3C7F817EEB57}" type="presOf" srcId="{06A4AA28-4648-46CF-81EC-A9DC778D7A58}" destId="{59F1278C-608A-40AD-AE92-1B1BA4D0FD3D}" srcOrd="1" destOrd="0" presId="urn:microsoft.com/office/officeart/2005/8/layout/hProcess4"/>
    <dgm:cxn modelId="{C4078792-38FE-4491-A15C-F77A3D7ADB90}" type="presOf" srcId="{C6CB76E7-A6D6-4352-91C0-0ADD32857D4B}" destId="{BDE1A59F-632B-4E78-BDBB-6B8F36D66ACD}" srcOrd="1" destOrd="1" presId="urn:microsoft.com/office/officeart/2005/8/layout/hProcess4"/>
    <dgm:cxn modelId="{478F2B98-78D1-4EC9-9DC0-156B0B8E8F78}" type="presOf" srcId="{BC4D5D8D-46B5-4050-A8A2-9358720318CB}" destId="{0F069941-C7CC-4ACD-9EEF-FB14FC3C8B17}" srcOrd="0" destOrd="0" presId="urn:microsoft.com/office/officeart/2005/8/layout/hProcess4"/>
    <dgm:cxn modelId="{788EE39B-32B1-4162-8BBC-1C338A4C1A09}" srcId="{BC4D5D8D-46B5-4050-A8A2-9358720318CB}" destId="{5F7701CA-FAE9-401E-8919-DA68891591F1}" srcOrd="0" destOrd="0" parTransId="{57EC1A04-2D89-479D-B4CD-41E513268C4C}" sibTransId="{1E496758-F884-4589-8FBC-E44F78EEE5A6}"/>
    <dgm:cxn modelId="{DE68409D-01E2-4E6D-8D16-F12866419616}" type="presOf" srcId="{045C94F8-2FB8-4591-9445-135ADC651512}" destId="{76AF6D70-EF0F-4D94-8B10-5B3008C85ED0}" srcOrd="0" destOrd="1" presId="urn:microsoft.com/office/officeart/2005/8/layout/hProcess4"/>
    <dgm:cxn modelId="{3EBDD0B0-D8AA-4086-95FE-4ECD167CE4C8}" type="presOf" srcId="{696FA73C-B230-4880-8378-B971884CEEBC}" destId="{1EA0866B-1050-4C4C-8A04-2910F3F5F2C3}" srcOrd="0" destOrd="0" presId="urn:microsoft.com/office/officeart/2005/8/layout/hProcess4"/>
    <dgm:cxn modelId="{66F95FB8-D453-4942-9163-074BDA92941E}" type="presOf" srcId="{B2CD7ED9-4770-4D36-8561-1FBD7A58A734}" destId="{BDE1A59F-632B-4E78-BDBB-6B8F36D66ACD}" srcOrd="1" destOrd="0" presId="urn:microsoft.com/office/officeart/2005/8/layout/hProcess4"/>
    <dgm:cxn modelId="{4AA21BBC-29B0-4376-8FA9-2ECF348FFB0B}" srcId="{BC4D5D8D-46B5-4050-A8A2-9358720318CB}" destId="{3511B0DC-F6D6-48BD-9E3E-8060DA330747}" srcOrd="1" destOrd="0" parTransId="{DB215E9B-41B1-4594-AECD-054A768F9C75}" sibTransId="{4DA7C20A-7791-417E-8B3D-4A6E6D60BD33}"/>
    <dgm:cxn modelId="{2816C6BF-DAD6-46C7-876C-AD193175ADED}" srcId="{BC4D5D8D-46B5-4050-A8A2-9358720318CB}" destId="{FB9AAE57-5715-4E83-B795-233F80C28DD5}" srcOrd="2" destOrd="0" parTransId="{DEC4E5B5-5AAD-461A-8948-F5A4F37B3F48}" sibTransId="{51F931F7-68A4-4543-AC94-B359BC369D41}"/>
    <dgm:cxn modelId="{65F35EC0-F854-42B9-9D18-95AE7B6D27DD}" srcId="{3511B0DC-F6D6-48BD-9E3E-8060DA330747}" destId="{E78D1906-0CE8-4399-8C8D-E3C236BEACE3}" srcOrd="2" destOrd="0" parTransId="{9AB13A9C-F4B1-42A0-A41C-9C39EED59449}" sibTransId="{90C4778B-FD8B-42DB-AF4F-404A2B65E116}"/>
    <dgm:cxn modelId="{3B7226CB-A000-4274-A1EC-88457C87881C}" type="presOf" srcId="{C6CB76E7-A6D6-4352-91C0-0ADD32857D4B}" destId="{2100B73E-41CC-441C-BAC0-823A501FB953}" srcOrd="0" destOrd="1" presId="urn:microsoft.com/office/officeart/2005/8/layout/hProcess4"/>
    <dgm:cxn modelId="{A97063E3-83B6-481C-8CA1-F402CC8C5AE1}" type="presOf" srcId="{696FA73C-B230-4880-8378-B971884CEEBC}" destId="{70A74145-C002-4907-B26E-B7E0A678C51A}" srcOrd="1" destOrd="0" presId="urn:microsoft.com/office/officeart/2005/8/layout/hProcess4"/>
    <dgm:cxn modelId="{446E92E5-5B6E-44CD-9742-F58C326B67A4}" srcId="{FB9AAE57-5715-4E83-B795-233F80C28DD5}" destId="{696FA73C-B230-4880-8378-B971884CEEBC}" srcOrd="0" destOrd="0" parTransId="{A93BC907-0599-45D8-A8D5-041BED871836}" sibTransId="{02150E8D-B51C-4C9D-81FB-C999B40C0026}"/>
    <dgm:cxn modelId="{0F9A3861-FD60-4F2B-95B6-897EE26148CF}" type="presParOf" srcId="{0F069941-C7CC-4ACD-9EEF-FB14FC3C8B17}" destId="{4069138C-71BC-4043-B37B-B3FB9CBC49C4}" srcOrd="0" destOrd="0" presId="urn:microsoft.com/office/officeart/2005/8/layout/hProcess4"/>
    <dgm:cxn modelId="{631D7406-72C3-47E6-88F4-C0752EB43F0D}" type="presParOf" srcId="{0F069941-C7CC-4ACD-9EEF-FB14FC3C8B17}" destId="{63D577A2-365B-40D5-9C2F-78227141A330}" srcOrd="1" destOrd="0" presId="urn:microsoft.com/office/officeart/2005/8/layout/hProcess4"/>
    <dgm:cxn modelId="{BADB31CF-B4A8-4A9B-A689-B640D9553B7F}" type="presParOf" srcId="{0F069941-C7CC-4ACD-9EEF-FB14FC3C8B17}" destId="{25FE5F9F-5032-451D-9D60-6310C69482FD}" srcOrd="2" destOrd="0" presId="urn:microsoft.com/office/officeart/2005/8/layout/hProcess4"/>
    <dgm:cxn modelId="{629E19D1-D21B-4361-877B-FB83AF71B876}" type="presParOf" srcId="{25FE5F9F-5032-451D-9D60-6310C69482FD}" destId="{4B20B26C-9C20-49EB-8C66-B99E5CEAE3C2}" srcOrd="0" destOrd="0" presId="urn:microsoft.com/office/officeart/2005/8/layout/hProcess4"/>
    <dgm:cxn modelId="{BE1BBC4F-BD41-4DDC-B752-F6D8CA3DC3FA}" type="presParOf" srcId="{4B20B26C-9C20-49EB-8C66-B99E5CEAE3C2}" destId="{7B6EF50B-482B-4590-998C-E38EB00C168A}" srcOrd="0" destOrd="0" presId="urn:microsoft.com/office/officeart/2005/8/layout/hProcess4"/>
    <dgm:cxn modelId="{50B1D1C5-05E2-49F6-B72E-584B4F2CFC05}" type="presParOf" srcId="{4B20B26C-9C20-49EB-8C66-B99E5CEAE3C2}" destId="{76AF6D70-EF0F-4D94-8B10-5B3008C85ED0}" srcOrd="1" destOrd="0" presId="urn:microsoft.com/office/officeart/2005/8/layout/hProcess4"/>
    <dgm:cxn modelId="{C894726B-84EE-43C4-9D56-5799EB094482}" type="presParOf" srcId="{4B20B26C-9C20-49EB-8C66-B99E5CEAE3C2}" destId="{59F1278C-608A-40AD-AE92-1B1BA4D0FD3D}" srcOrd="2" destOrd="0" presId="urn:microsoft.com/office/officeart/2005/8/layout/hProcess4"/>
    <dgm:cxn modelId="{2A5A938A-DC35-45E7-8718-56A124163C5C}" type="presParOf" srcId="{4B20B26C-9C20-49EB-8C66-B99E5CEAE3C2}" destId="{8740B661-5258-4F6A-BBF1-9BC2872E0547}" srcOrd="3" destOrd="0" presId="urn:microsoft.com/office/officeart/2005/8/layout/hProcess4"/>
    <dgm:cxn modelId="{0B95E0FC-D0BB-40B4-B7F1-A1BD817EFC0D}" type="presParOf" srcId="{4B20B26C-9C20-49EB-8C66-B99E5CEAE3C2}" destId="{B25D8576-B0AF-432C-B834-2BDD99795808}" srcOrd="4" destOrd="0" presId="urn:microsoft.com/office/officeart/2005/8/layout/hProcess4"/>
    <dgm:cxn modelId="{E39277AB-C5E4-49CA-9DD5-4A1425172D5D}" type="presParOf" srcId="{25FE5F9F-5032-451D-9D60-6310C69482FD}" destId="{DE045CBA-ECA2-453C-BFCF-A4743461A41D}" srcOrd="1" destOrd="0" presId="urn:microsoft.com/office/officeart/2005/8/layout/hProcess4"/>
    <dgm:cxn modelId="{9754CE92-3926-44DC-93F4-09AFCEC0A33F}" type="presParOf" srcId="{25FE5F9F-5032-451D-9D60-6310C69482FD}" destId="{ADAD66C3-4642-4472-B366-D8BBE3716B80}" srcOrd="2" destOrd="0" presId="urn:microsoft.com/office/officeart/2005/8/layout/hProcess4"/>
    <dgm:cxn modelId="{80D6298D-AD8F-45FB-B1A8-E6D4A7867C48}" type="presParOf" srcId="{ADAD66C3-4642-4472-B366-D8BBE3716B80}" destId="{F3F43C73-9886-42DA-ADE1-BB542466A931}" srcOrd="0" destOrd="0" presId="urn:microsoft.com/office/officeart/2005/8/layout/hProcess4"/>
    <dgm:cxn modelId="{83A2C28A-075E-467E-B6C8-93F9BB617CCA}" type="presParOf" srcId="{ADAD66C3-4642-4472-B366-D8BBE3716B80}" destId="{2100B73E-41CC-441C-BAC0-823A501FB953}" srcOrd="1" destOrd="0" presId="urn:microsoft.com/office/officeart/2005/8/layout/hProcess4"/>
    <dgm:cxn modelId="{71BA2074-8C4F-4590-849C-83F100CC59D3}" type="presParOf" srcId="{ADAD66C3-4642-4472-B366-D8BBE3716B80}" destId="{BDE1A59F-632B-4E78-BDBB-6B8F36D66ACD}" srcOrd="2" destOrd="0" presId="urn:microsoft.com/office/officeart/2005/8/layout/hProcess4"/>
    <dgm:cxn modelId="{1F8EEE2D-0420-46A8-A327-4DA37B0FDB6A}" type="presParOf" srcId="{ADAD66C3-4642-4472-B366-D8BBE3716B80}" destId="{77134645-C330-4227-A436-590F23FB91E4}" srcOrd="3" destOrd="0" presId="urn:microsoft.com/office/officeart/2005/8/layout/hProcess4"/>
    <dgm:cxn modelId="{55566251-A2D1-42CF-BE48-C4EEB81643B1}" type="presParOf" srcId="{ADAD66C3-4642-4472-B366-D8BBE3716B80}" destId="{47377A2C-75E3-4C26-B5A9-E6A15B364DA0}" srcOrd="4" destOrd="0" presId="urn:microsoft.com/office/officeart/2005/8/layout/hProcess4"/>
    <dgm:cxn modelId="{A3ABDD4F-E8A1-4441-B6AF-68182CFFAC4E}" type="presParOf" srcId="{25FE5F9F-5032-451D-9D60-6310C69482FD}" destId="{97C182FE-34B2-4A5F-BF6F-C8F658CF5256}" srcOrd="3" destOrd="0" presId="urn:microsoft.com/office/officeart/2005/8/layout/hProcess4"/>
    <dgm:cxn modelId="{43BD0F53-64A6-4A51-BE45-B5E04F1D402B}" type="presParOf" srcId="{25FE5F9F-5032-451D-9D60-6310C69482FD}" destId="{5F617D4D-27C9-4C6F-81A5-AA7B1C84BC13}" srcOrd="4" destOrd="0" presId="urn:microsoft.com/office/officeart/2005/8/layout/hProcess4"/>
    <dgm:cxn modelId="{50363928-79D2-4A58-900A-C5BD52514791}" type="presParOf" srcId="{5F617D4D-27C9-4C6F-81A5-AA7B1C84BC13}" destId="{143D1DE8-C625-4EAF-A935-B3431676C477}" srcOrd="0" destOrd="0" presId="urn:microsoft.com/office/officeart/2005/8/layout/hProcess4"/>
    <dgm:cxn modelId="{AF3119F9-895D-478C-A3D7-CAC1DE8EF85B}" type="presParOf" srcId="{5F617D4D-27C9-4C6F-81A5-AA7B1C84BC13}" destId="{1EA0866B-1050-4C4C-8A04-2910F3F5F2C3}" srcOrd="1" destOrd="0" presId="urn:microsoft.com/office/officeart/2005/8/layout/hProcess4"/>
    <dgm:cxn modelId="{E6AD2C6C-E3A7-41F1-BF35-477364806A03}" type="presParOf" srcId="{5F617D4D-27C9-4C6F-81A5-AA7B1C84BC13}" destId="{70A74145-C002-4907-B26E-B7E0A678C51A}" srcOrd="2" destOrd="0" presId="urn:microsoft.com/office/officeart/2005/8/layout/hProcess4"/>
    <dgm:cxn modelId="{3E356680-AAEF-4EBB-A9D0-BD02FA8769B2}" type="presParOf" srcId="{5F617D4D-27C9-4C6F-81A5-AA7B1C84BC13}" destId="{5BFFEAEE-23B1-4DBB-A971-39909A154747}" srcOrd="3" destOrd="0" presId="urn:microsoft.com/office/officeart/2005/8/layout/hProcess4"/>
    <dgm:cxn modelId="{80DBB82A-2360-4ED4-A9D0-5C81A376B62A}" type="presParOf" srcId="{5F617D4D-27C9-4C6F-81A5-AA7B1C84BC13}" destId="{9B1811DB-300F-4DFE-B0F3-83467025BA14}"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AF6D70-EF0F-4D94-8B10-5B3008C85ED0}">
      <dsp:nvSpPr>
        <dsp:cNvPr id="0" name=""/>
        <dsp:cNvSpPr/>
      </dsp:nvSpPr>
      <dsp:spPr>
        <a:xfrm>
          <a:off x="944355" y="988205"/>
          <a:ext cx="2302285" cy="1898904"/>
        </a:xfrm>
        <a:prstGeom prst="roundRect">
          <a:avLst>
            <a:gd name="adj" fmla="val 10000"/>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625" tIns="47625" rIns="47625" bIns="476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Control loops</a:t>
          </a:r>
        </a:p>
        <a:p>
          <a:pPr marL="228600" lvl="1" indent="-228600" algn="l" defTabSz="1111250">
            <a:lnSpc>
              <a:spcPct val="90000"/>
            </a:lnSpc>
            <a:spcBef>
              <a:spcPct val="0"/>
            </a:spcBef>
            <a:spcAft>
              <a:spcPct val="15000"/>
            </a:spcAft>
            <a:buChar char="•"/>
          </a:pPr>
          <a:r>
            <a:rPr lang="en-US" sz="2500" kern="1200" dirty="0"/>
            <a:t>Check API for changes</a:t>
          </a:r>
        </a:p>
      </dsp:txBody>
      <dsp:txXfrm>
        <a:off x="988054" y="1031904"/>
        <a:ext cx="2214887" cy="1404598"/>
      </dsp:txXfrm>
    </dsp:sp>
    <dsp:sp modelId="{DE045CBA-ECA2-453C-BFCF-A4743461A41D}">
      <dsp:nvSpPr>
        <dsp:cNvPr id="0" name=""/>
        <dsp:cNvSpPr/>
      </dsp:nvSpPr>
      <dsp:spPr>
        <a:xfrm>
          <a:off x="2192835" y="1277605"/>
          <a:ext cx="2779586" cy="2779586"/>
        </a:xfrm>
        <a:prstGeom prst="leftCircularArrow">
          <a:avLst>
            <a:gd name="adj1" fmla="val 4014"/>
            <a:gd name="adj2" fmla="val 504215"/>
            <a:gd name="adj3" fmla="val 2279726"/>
            <a:gd name="adj4" fmla="val 9024489"/>
            <a:gd name="adj5" fmla="val 4683"/>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740B661-5258-4F6A-BBF1-9BC2872E0547}">
      <dsp:nvSpPr>
        <dsp:cNvPr id="0" name=""/>
        <dsp:cNvSpPr/>
      </dsp:nvSpPr>
      <dsp:spPr>
        <a:xfrm>
          <a:off x="1455974" y="2480201"/>
          <a:ext cx="2046476" cy="813816"/>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Observe</a:t>
          </a:r>
        </a:p>
      </dsp:txBody>
      <dsp:txXfrm>
        <a:off x="1479810" y="2504037"/>
        <a:ext cx="1998804" cy="766144"/>
      </dsp:txXfrm>
    </dsp:sp>
    <dsp:sp modelId="{2100B73E-41CC-441C-BAC0-823A501FB953}">
      <dsp:nvSpPr>
        <dsp:cNvPr id="0" name=""/>
        <dsp:cNvSpPr/>
      </dsp:nvSpPr>
      <dsp:spPr>
        <a:xfrm>
          <a:off x="4033728" y="988205"/>
          <a:ext cx="2302285" cy="1898904"/>
        </a:xfrm>
        <a:prstGeom prst="roundRect">
          <a:avLst>
            <a:gd name="adj" fmla="val 10000"/>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625" tIns="47625" rIns="47625" bIns="476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Current state</a:t>
          </a:r>
        </a:p>
        <a:p>
          <a:pPr marL="228600" lvl="1" indent="-228600" algn="l" defTabSz="1111250">
            <a:lnSpc>
              <a:spcPct val="90000"/>
            </a:lnSpc>
            <a:spcBef>
              <a:spcPct val="0"/>
            </a:spcBef>
            <a:spcAft>
              <a:spcPct val="15000"/>
            </a:spcAft>
            <a:buChar char="•"/>
          </a:pPr>
          <a:r>
            <a:rPr lang="en-US" sz="2500" kern="1200" dirty="0"/>
            <a:t>Desired state</a:t>
          </a:r>
        </a:p>
        <a:p>
          <a:pPr marL="228600" lvl="1" indent="-228600" algn="l" defTabSz="1111250">
            <a:lnSpc>
              <a:spcPct val="90000"/>
            </a:lnSpc>
            <a:spcBef>
              <a:spcPct val="0"/>
            </a:spcBef>
            <a:spcAft>
              <a:spcPct val="15000"/>
            </a:spcAft>
            <a:buChar char="•"/>
          </a:pPr>
          <a:r>
            <a:rPr lang="en-US" sz="2500" kern="1200" dirty="0"/>
            <a:t>Detect delta</a:t>
          </a:r>
        </a:p>
      </dsp:txBody>
      <dsp:txXfrm>
        <a:off x="4077427" y="1438812"/>
        <a:ext cx="2214887" cy="1404598"/>
      </dsp:txXfrm>
    </dsp:sp>
    <dsp:sp modelId="{97C182FE-34B2-4A5F-BF6F-C8F658CF5256}">
      <dsp:nvSpPr>
        <dsp:cNvPr id="0" name=""/>
        <dsp:cNvSpPr/>
      </dsp:nvSpPr>
      <dsp:spPr>
        <a:xfrm>
          <a:off x="5263022" y="-256330"/>
          <a:ext cx="3073766" cy="3073766"/>
        </a:xfrm>
        <a:prstGeom prst="circularArrow">
          <a:avLst>
            <a:gd name="adj1" fmla="val 3630"/>
            <a:gd name="adj2" fmla="val 451759"/>
            <a:gd name="adj3" fmla="val 19372730"/>
            <a:gd name="adj4" fmla="val 12575511"/>
            <a:gd name="adj5" fmla="val 4235"/>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7134645-C330-4227-A436-590F23FB91E4}">
      <dsp:nvSpPr>
        <dsp:cNvPr id="0" name=""/>
        <dsp:cNvSpPr/>
      </dsp:nvSpPr>
      <dsp:spPr>
        <a:xfrm>
          <a:off x="4545347" y="581297"/>
          <a:ext cx="2046476" cy="813816"/>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Analyze</a:t>
          </a:r>
        </a:p>
      </dsp:txBody>
      <dsp:txXfrm>
        <a:off x="4569183" y="605133"/>
        <a:ext cx="1998804" cy="766144"/>
      </dsp:txXfrm>
    </dsp:sp>
    <dsp:sp modelId="{1EA0866B-1050-4C4C-8A04-2910F3F5F2C3}">
      <dsp:nvSpPr>
        <dsp:cNvPr id="0" name=""/>
        <dsp:cNvSpPr/>
      </dsp:nvSpPr>
      <dsp:spPr>
        <a:xfrm>
          <a:off x="7123101" y="988205"/>
          <a:ext cx="2302285" cy="1898904"/>
        </a:xfrm>
        <a:prstGeom prst="roundRect">
          <a:avLst>
            <a:gd name="adj" fmla="val 10000"/>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625" tIns="47625" rIns="47625" bIns="476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Enforce the desired state</a:t>
          </a:r>
        </a:p>
      </dsp:txBody>
      <dsp:txXfrm>
        <a:off x="7166800" y="1031904"/>
        <a:ext cx="2214887" cy="1404598"/>
      </dsp:txXfrm>
    </dsp:sp>
    <dsp:sp modelId="{5BFFEAEE-23B1-4DBB-A971-39909A154747}">
      <dsp:nvSpPr>
        <dsp:cNvPr id="0" name=""/>
        <dsp:cNvSpPr/>
      </dsp:nvSpPr>
      <dsp:spPr>
        <a:xfrm>
          <a:off x="7634720" y="2480201"/>
          <a:ext cx="2046476" cy="813816"/>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Act</a:t>
          </a:r>
        </a:p>
      </dsp:txBody>
      <dsp:txXfrm>
        <a:off x="7658556" y="2504037"/>
        <a:ext cx="1998804" cy="76614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977588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r>
              <a:rPr lang="en-US" dirty="0"/>
              <a:t>Based on the previous example, can we describe an abstraction of the schema? =&gt; Observe, Analyze, Act</a:t>
            </a:r>
          </a:p>
          <a:p>
            <a:pPr marL="0" indent="0">
              <a:buNone/>
            </a:pPr>
            <a:r>
              <a:rPr lang="en-US" dirty="0"/>
              <a:t>The user declares the desired state and the cluster takes care of its fulfillment. This holds true for all actions like create, update/patch or deletion of a resource.</a:t>
            </a:r>
          </a:p>
          <a:p>
            <a:pPr marL="0" indent="0">
              <a:buNone/>
            </a:pPr>
            <a:endParaRPr lang="en-US" dirty="0"/>
          </a:p>
          <a:p>
            <a:pPr marL="342900" indent="-342900">
              <a:buAutoNum type="arabicParenR"/>
            </a:pPr>
            <a:r>
              <a:rPr lang="en-US" dirty="0"/>
              <a:t>Observe - a control loop, checking certain objects for their state.</a:t>
            </a:r>
          </a:p>
          <a:p>
            <a:pPr marL="342900" indent="-342900">
              <a:buAutoNum type="arabicParenR"/>
            </a:pPr>
            <a:r>
              <a:rPr lang="en-US" dirty="0"/>
              <a:t>Analyze – check the current state against a desired state (may be stored in a different resource, outside of the cluster, hardcoded, …) </a:t>
            </a:r>
          </a:p>
          <a:p>
            <a:pPr marL="342900" indent="-342900">
              <a:buAutoNum type="arabicParenR"/>
            </a:pPr>
            <a:r>
              <a:rPr lang="en-US" dirty="0"/>
              <a:t>Action – if there’s a difference between desired &amp; current state, the controller should act and trigger a defined action to bring the observed objects into the desired state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11882566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api</a:t>
            </a:r>
            <a:r>
              <a:rPr lang="en-US" dirty="0"/>
              <a:t> is structured in different groups/version. Within these, namespaces group a set of resources. Within a namespace group names have to be unique.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40115595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a:t>beta</a:t>
            </a:r>
            <a:r>
              <a:rPr lang="de-DE" dirty="0"/>
              <a:t>: </a:t>
            </a:r>
          </a:p>
          <a:p>
            <a:pPr marL="285750" indent="-285750">
              <a:buFontTx/>
              <a:buChar char="-"/>
            </a:pPr>
            <a:r>
              <a:rPr lang="de-DE" dirty="0" err="1"/>
              <a:t>aims</a:t>
            </a:r>
            <a:r>
              <a:rPr lang="de-DE" dirty="0"/>
              <a:t> </a:t>
            </a:r>
            <a:r>
              <a:rPr lang="de-DE" dirty="0" err="1"/>
              <a:t>for</a:t>
            </a:r>
            <a:r>
              <a:rPr lang="de-DE" dirty="0"/>
              <a:t> </a:t>
            </a:r>
            <a:r>
              <a:rPr lang="de-DE" dirty="0" err="1"/>
              <a:t>backwards</a:t>
            </a:r>
            <a:r>
              <a:rPr lang="de-DE" dirty="0"/>
              <a:t> </a:t>
            </a:r>
            <a:r>
              <a:rPr lang="de-DE" dirty="0" err="1"/>
              <a:t>compatibility</a:t>
            </a:r>
            <a:r>
              <a:rPr lang="de-DE" dirty="0"/>
              <a:t>, </a:t>
            </a:r>
          </a:p>
          <a:p>
            <a:pPr marL="285750" indent="-285750">
              <a:buFontTx/>
              <a:buChar char="-"/>
            </a:pPr>
            <a:r>
              <a:rPr lang="de-DE" dirty="0" err="1"/>
              <a:t>may</a:t>
            </a:r>
            <a:r>
              <a:rPr lang="de-DE" dirty="0"/>
              <a:t> </a:t>
            </a:r>
            <a:r>
              <a:rPr lang="de-DE" dirty="0" err="1"/>
              <a:t>have</a:t>
            </a:r>
            <a:r>
              <a:rPr lang="de-DE" dirty="0"/>
              <a:t> </a:t>
            </a:r>
            <a:r>
              <a:rPr lang="de-DE" dirty="0" err="1"/>
              <a:t>bugs</a:t>
            </a:r>
            <a:endParaRPr lang="de-DE" dirty="0"/>
          </a:p>
          <a:p>
            <a:pPr marL="285750" indent="-285750">
              <a:buFontTx/>
              <a:buChar char="-"/>
            </a:pPr>
            <a:r>
              <a:rPr lang="de-DE" dirty="0" err="1"/>
              <a:t>used</a:t>
            </a:r>
            <a:r>
              <a:rPr lang="de-DE" dirty="0"/>
              <a:t> in </a:t>
            </a:r>
            <a:r>
              <a:rPr lang="de-DE" dirty="0" err="1"/>
              <a:t>production</a:t>
            </a:r>
            <a:r>
              <a:rPr lang="de-DE" dirty="0"/>
              <a:t> </a:t>
            </a:r>
            <a:r>
              <a:rPr lang="de-DE" dirty="0" err="1"/>
              <a:t>with</a:t>
            </a:r>
            <a:r>
              <a:rPr lang="de-DE" dirty="0"/>
              <a:t> </a:t>
            </a:r>
            <a:r>
              <a:rPr lang="de-DE" dirty="0" err="1"/>
              <a:t>caution</a:t>
            </a:r>
            <a:endParaRPr lang="de-DE" dirty="0"/>
          </a:p>
          <a:p>
            <a:pPr marL="285750" indent="-285750">
              <a:buFontTx/>
              <a:buChar char="-"/>
            </a:pPr>
            <a:endParaRPr lang="de-DE" dirty="0"/>
          </a:p>
          <a:p>
            <a:pPr marL="0" indent="0">
              <a:buFontTx/>
              <a:buNone/>
            </a:pPr>
            <a:r>
              <a:rPr lang="de-DE" dirty="0"/>
              <a:t>v1 / GA:</a:t>
            </a:r>
          </a:p>
          <a:p>
            <a:pPr marL="285750" indent="-285750">
              <a:buFontTx/>
              <a:buChar char="-"/>
            </a:pPr>
            <a:r>
              <a:rPr lang="de-DE" dirty="0" err="1"/>
              <a:t>no</a:t>
            </a:r>
            <a:r>
              <a:rPr lang="de-DE" dirty="0"/>
              <a:t> </a:t>
            </a:r>
            <a:r>
              <a:rPr lang="de-DE" dirty="0" err="1"/>
              <a:t>bugs</a:t>
            </a:r>
            <a:r>
              <a:rPr lang="de-DE" dirty="0"/>
              <a:t> </a:t>
            </a:r>
            <a:r>
              <a:rPr lang="de-DE" dirty="0" err="1"/>
              <a:t>of</a:t>
            </a:r>
            <a:r>
              <a:rPr lang="de-DE" dirty="0"/>
              <a:t> </a:t>
            </a:r>
            <a:r>
              <a:rPr lang="de-DE" dirty="0" err="1"/>
              <a:t>course</a:t>
            </a:r>
            <a:endParaRPr lang="de-DE" dirty="0"/>
          </a:p>
          <a:p>
            <a:pPr marL="285750" indent="-285750">
              <a:buFontTx/>
              <a:buChar char="-"/>
            </a:pPr>
            <a:r>
              <a:rPr lang="de-DE" dirty="0" err="1"/>
              <a:t>available</a:t>
            </a:r>
            <a:r>
              <a:rPr lang="de-DE" dirty="0"/>
              <a:t> </a:t>
            </a:r>
            <a:r>
              <a:rPr lang="de-DE" dirty="0" err="1"/>
              <a:t>until</a:t>
            </a:r>
            <a:r>
              <a:rPr lang="de-DE" dirty="0"/>
              <a:t> </a:t>
            </a:r>
            <a:r>
              <a:rPr lang="de-DE" dirty="0" err="1"/>
              <a:t>deprecated</a:t>
            </a:r>
            <a:r>
              <a:rPr lang="de-DE" dirty="0"/>
              <a:t> (3 </a:t>
            </a:r>
            <a:r>
              <a:rPr lang="de-DE" dirty="0" err="1"/>
              <a:t>releases</a:t>
            </a:r>
            <a:r>
              <a:rPr lang="de-DE" dirty="0"/>
              <a:t> </a:t>
            </a:r>
            <a:r>
              <a:rPr lang="de-DE" dirty="0" err="1"/>
              <a:t>or</a:t>
            </a:r>
            <a:r>
              <a:rPr lang="de-DE" dirty="0"/>
              <a:t> </a:t>
            </a:r>
            <a:r>
              <a:rPr lang="de-DE" dirty="0" err="1"/>
              <a:t>max</a:t>
            </a:r>
            <a:r>
              <a:rPr lang="de-DE" dirty="0"/>
              <a:t> 1 </a:t>
            </a:r>
            <a:r>
              <a:rPr lang="de-DE" dirty="0" err="1"/>
              <a:t>year</a:t>
            </a:r>
            <a:r>
              <a:rPr lang="de-DE" dirty="0"/>
              <a: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23687854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268132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Logical realm for applications to run within</a:t>
            </a:r>
          </a:p>
          <a:p>
            <a:pPr lvl="1"/>
            <a:r>
              <a:rPr lang="en-US" dirty="0"/>
              <a:t>Isolate resources and restrict visibility to objects in the same namespace</a:t>
            </a:r>
          </a:p>
          <a:p>
            <a:pPr lvl="1"/>
            <a:r>
              <a:rPr lang="en-US" dirty="0"/>
              <a:t>Basic user management is handled on namespace level</a:t>
            </a:r>
          </a:p>
          <a:p>
            <a:pPr lvl="1"/>
            <a:r>
              <a:rPr lang="en-US" dirty="0"/>
              <a:t>Resource quotas / limits managed per namespace</a:t>
            </a:r>
          </a:p>
          <a:p>
            <a:pPr lvl="1"/>
            <a:r>
              <a:rPr lang="en-US" dirty="0"/>
              <a:t>Uniqueness of names required per namespace</a:t>
            </a:r>
          </a:p>
          <a:p>
            <a:pPr lvl="1"/>
            <a:r>
              <a:rPr lang="en-US" dirty="0"/>
              <a:t>Access to services in a different namespace via FQDN &lt;service-name&gt;.&lt;namespace&gt;</a:t>
            </a:r>
          </a:p>
          <a:p>
            <a:pPr lvl="1"/>
            <a:r>
              <a:rPr lang="en-US" dirty="0"/>
              <a:t>Use –n (--namespace) &lt;namespace&gt; switch with </a:t>
            </a:r>
            <a:r>
              <a:rPr lang="en-US" dirty="0" err="1"/>
              <a:t>kubectl</a:t>
            </a:r>
            <a:r>
              <a:rPr lang="en-US" dirty="0"/>
              <a:t> to access resources</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13885130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Kube</a:t>
            </a:r>
            <a:r>
              <a:rPr lang="en-US" dirty="0"/>
              <a:t>-system: </a:t>
            </a:r>
          </a:p>
          <a:p>
            <a:r>
              <a:rPr lang="en-US" dirty="0"/>
              <a:t>This namespace usually hosts components which are administrative or should be available as cluster wide services. Typically these are the DNS, network components like the </a:t>
            </a:r>
            <a:r>
              <a:rPr lang="en-US" dirty="0" err="1"/>
              <a:t>kube</a:t>
            </a:r>
            <a:r>
              <a:rPr lang="en-US" dirty="0"/>
              <a:t>-proxy &amp; calico or node-exporter (collecting node metrics)… But also addons like the ingress controller are hosted there. </a:t>
            </a:r>
            <a:r>
              <a:rPr lang="en-US" dirty="0" err="1"/>
              <a:t>Kube</a:t>
            </a:r>
            <a:r>
              <a:rPr lang="en-US" dirty="0"/>
              <a:t>-system exists in almost all clusters</a:t>
            </a:r>
          </a:p>
          <a:p>
            <a:endParaRPr lang="en-US" dirty="0"/>
          </a:p>
          <a:p>
            <a:r>
              <a:rPr lang="en-US" dirty="0"/>
              <a:t>Default:</a:t>
            </a:r>
          </a:p>
          <a:p>
            <a:r>
              <a:rPr lang="en-US" dirty="0"/>
              <a:t>Is just like any other namespace. However if no namespace target is specified (via </a:t>
            </a:r>
            <a:r>
              <a:rPr lang="en-US" dirty="0" err="1"/>
              <a:t>kubectl</a:t>
            </a:r>
            <a:r>
              <a:rPr lang="en-US" dirty="0"/>
              <a:t> -n or within the context of the </a:t>
            </a:r>
            <a:r>
              <a:rPr lang="en-US" dirty="0" err="1"/>
              <a:t>kube.config</a:t>
            </a:r>
            <a:r>
              <a:rPr lang="en-US" dirty="0"/>
              <a:t>), the default namespace is targeted. Default exists in almost all clusters.</a:t>
            </a:r>
          </a:p>
          <a:p>
            <a:endParaRPr lang="en-US" dirty="0"/>
          </a:p>
          <a:p>
            <a:r>
              <a:rPr lang="en-US" dirty="0"/>
              <a:t>Part-6b4305ca: </a:t>
            </a:r>
          </a:p>
          <a:p>
            <a:r>
              <a:rPr lang="en-US" dirty="0"/>
              <a:t>Participant namespaces are created as part of the training preparation. Each participant gets an individual namespace and the </a:t>
            </a:r>
            <a:r>
              <a:rPr lang="en-US" dirty="0" err="1"/>
              <a:t>kube.config</a:t>
            </a:r>
            <a:r>
              <a:rPr lang="en-US" dirty="0"/>
              <a:t> has a corresponding entry in the context section to send all requests to this namespace per default.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extLst>
      <p:ext uri="{BB962C8B-B14F-4D97-AF65-F5344CB8AC3E}">
        <p14:creationId xmlns:p14="http://schemas.microsoft.com/office/powerpoint/2010/main" val="3339197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342900" indent="-342900">
              <a:buSzPct val="100000"/>
              <a:buFont typeface="Wingdings" panose="05000000000000000000" pitchFamily="2" charset="2"/>
              <a:buChar char="§"/>
            </a:pPr>
            <a:r>
              <a:rPr lang="en-US" dirty="0"/>
              <a:t>Call </a:t>
            </a:r>
            <a:r>
              <a:rPr lang="en-US" dirty="0" err="1"/>
              <a:t>kubectl</a:t>
            </a:r>
            <a:r>
              <a:rPr lang="en-US" dirty="0"/>
              <a:t> without any sub-command and explain how to get more info </a:t>
            </a:r>
          </a:p>
          <a:p>
            <a:pPr marL="342900" indent="-342900">
              <a:buSzPct val="100000"/>
              <a:buFont typeface="Wingdings" panose="05000000000000000000" pitchFamily="2" charset="2"/>
              <a:buChar char="§"/>
            </a:pPr>
            <a:r>
              <a:rPr lang="en-US" dirty="0"/>
              <a:t>Show and explain </a:t>
            </a:r>
            <a:r>
              <a:rPr lang="en-US" dirty="0" err="1"/>
              <a:t>kubectl</a:t>
            </a:r>
            <a:r>
              <a:rPr lang="en-US" dirty="0"/>
              <a:t> config *</a:t>
            </a:r>
          </a:p>
          <a:p>
            <a:pPr marL="522900" lvl="1" indent="-342900">
              <a:buSzPct val="100000"/>
              <a:buFont typeface="Wingdings" panose="05000000000000000000" pitchFamily="2" charset="2"/>
              <a:buChar char="§"/>
            </a:pPr>
            <a:r>
              <a:rPr lang="en-US" dirty="0"/>
              <a:t>Explain KUBECONFIG </a:t>
            </a:r>
            <a:r>
              <a:rPr lang="en-US" dirty="0" err="1"/>
              <a:t>env</a:t>
            </a:r>
            <a:r>
              <a:rPr lang="en-US" dirty="0"/>
              <a:t> variable &amp; the default location ~/.</a:t>
            </a:r>
            <a:r>
              <a:rPr lang="en-US" dirty="0" err="1"/>
              <a:t>kube</a:t>
            </a:r>
            <a:r>
              <a:rPr lang="en-US" dirty="0"/>
              <a:t>/config</a:t>
            </a:r>
          </a:p>
          <a:p>
            <a:pPr marL="522900" lvl="1" indent="-342900">
              <a:buSzPct val="100000"/>
              <a:buFont typeface="Wingdings" panose="05000000000000000000" pitchFamily="2" charset="2"/>
              <a:buChar char="§"/>
            </a:pPr>
            <a:r>
              <a:rPr lang="en-US" dirty="0"/>
              <a:t>Show the </a:t>
            </a:r>
            <a:r>
              <a:rPr lang="en-US" dirty="0" err="1"/>
              <a:t>kubeconfig</a:t>
            </a:r>
            <a:r>
              <a:rPr lang="en-US" dirty="0"/>
              <a:t> </a:t>
            </a:r>
            <a:r>
              <a:rPr lang="en-US" dirty="0" err="1"/>
              <a:t>yaml</a:t>
            </a:r>
            <a:r>
              <a:rPr lang="en-US" dirty="0"/>
              <a:t> file with the current context and the namespace</a:t>
            </a:r>
          </a:p>
          <a:p>
            <a:pPr marL="180000" lvl="1" indent="0">
              <a:buSzPct val="100000"/>
              <a:buFont typeface="Wingdings" panose="05000000000000000000" pitchFamily="2" charset="2"/>
              <a:buNone/>
            </a:pPr>
            <a:endParaRPr lang="en-US" dirty="0"/>
          </a:p>
          <a:p>
            <a:pPr marL="342900" indent="-342900">
              <a:buSzPct val="100000"/>
              <a:buFont typeface="Wingdings" panose="05000000000000000000" pitchFamily="2" charset="2"/>
              <a:buChar char="§"/>
            </a:pPr>
            <a:r>
              <a:rPr lang="en-US" dirty="0"/>
              <a:t>Show access to cluster with </a:t>
            </a:r>
            <a:r>
              <a:rPr lang="en-US" dirty="0" err="1"/>
              <a:t>kubectl</a:t>
            </a:r>
            <a:r>
              <a:rPr lang="en-US" dirty="0"/>
              <a:t> -&gt; </a:t>
            </a:r>
            <a:r>
              <a:rPr lang="en-US" dirty="0" err="1"/>
              <a:t>kubectl</a:t>
            </a:r>
            <a:r>
              <a:rPr lang="en-US" dirty="0"/>
              <a:t> get nodes</a:t>
            </a:r>
          </a:p>
          <a:p>
            <a:pPr marL="342900" indent="-342900">
              <a:buSzPct val="100000"/>
              <a:buFont typeface="Wingdings" panose="05000000000000000000" pitchFamily="2" charset="2"/>
              <a:buChar char="§"/>
            </a:pPr>
            <a:r>
              <a:rPr lang="en-US" dirty="0"/>
              <a:t>Explain basic syntax of </a:t>
            </a:r>
            <a:r>
              <a:rPr lang="en-US" dirty="0" err="1"/>
              <a:t>kubectl</a:t>
            </a:r>
            <a:r>
              <a:rPr lang="en-US" dirty="0"/>
              <a:t> [verb] [resource type] [specific resource by name or label] [options / switches like –o </a:t>
            </a:r>
            <a:r>
              <a:rPr lang="en-US" dirty="0" err="1"/>
              <a:t>yaml</a:t>
            </a:r>
            <a:r>
              <a:rPr lang="en-US" dirty="0"/>
              <a:t>]</a:t>
            </a:r>
          </a:p>
          <a:p>
            <a:pPr marL="342900" marR="0" lvl="0" indent="-342900" algn="l" defTabSz="1088776" rtl="0" eaLnBrk="1" fontAlgn="auto" latinLnBrk="0" hangingPunct="1">
              <a:lnSpc>
                <a:spcPct val="100000"/>
              </a:lnSpc>
              <a:spcBef>
                <a:spcPts val="0"/>
              </a:spcBef>
              <a:spcAft>
                <a:spcPts val="0"/>
              </a:spcAft>
              <a:buClrTx/>
              <a:buSzPct val="100000"/>
              <a:buFont typeface="Wingdings" panose="05000000000000000000" pitchFamily="2" charset="2"/>
              <a:buChar char="§"/>
              <a:tabLst/>
              <a:defRPr/>
            </a:pPr>
            <a:r>
              <a:rPr lang="en-US" dirty="0"/>
              <a:t>Show </a:t>
            </a:r>
            <a:r>
              <a:rPr lang="en-US" dirty="0" err="1"/>
              <a:t>kubectl</a:t>
            </a:r>
            <a:r>
              <a:rPr lang="en-US" dirty="0"/>
              <a:t> get &amp; describe nodes and talk about details of the node, like resource utilization or docker version</a:t>
            </a:r>
          </a:p>
          <a:p>
            <a:pPr marL="342900" marR="0" lvl="0" indent="-342900" algn="l" defTabSz="1088776" rtl="0" eaLnBrk="1" fontAlgn="auto" latinLnBrk="0" hangingPunct="1">
              <a:lnSpc>
                <a:spcPct val="100000"/>
              </a:lnSpc>
              <a:spcBef>
                <a:spcPts val="0"/>
              </a:spcBef>
              <a:spcAft>
                <a:spcPts val="0"/>
              </a:spcAft>
              <a:buClrTx/>
              <a:buSzPct val="100000"/>
              <a:buFont typeface="Wingdings" panose="05000000000000000000" pitchFamily="2" charset="2"/>
              <a:buChar char="§"/>
              <a:tabLst/>
              <a:defRPr/>
            </a:pPr>
            <a:endParaRPr lang="en-US" dirty="0"/>
          </a:p>
          <a:p>
            <a:pPr marL="342900" marR="0" lvl="0" indent="-342900" algn="l" defTabSz="1088776" rtl="0" eaLnBrk="1" fontAlgn="auto" latinLnBrk="0" hangingPunct="1">
              <a:lnSpc>
                <a:spcPct val="100000"/>
              </a:lnSpc>
              <a:spcBef>
                <a:spcPts val="0"/>
              </a:spcBef>
              <a:spcAft>
                <a:spcPts val="0"/>
              </a:spcAft>
              <a:buClrTx/>
              <a:buSzPct val="100000"/>
              <a:buFont typeface="Wingdings" panose="05000000000000000000" pitchFamily="2" charset="2"/>
              <a:buChar char="§"/>
              <a:tabLst/>
              <a:defRPr/>
            </a:pPr>
            <a:r>
              <a:rPr lang="en-US" dirty="0"/>
              <a:t>Show all namespaces in cluster, if not yet mentioned, explain that everyone has their own namespace. Please be a good citizen and don’t sabotage the others.</a:t>
            </a:r>
          </a:p>
          <a:p>
            <a:pPr marL="342900" marR="0" lvl="0" indent="-342900" algn="l" defTabSz="1088776" rtl="0" eaLnBrk="1" fontAlgn="auto" latinLnBrk="0" hangingPunct="1">
              <a:lnSpc>
                <a:spcPct val="100000"/>
              </a:lnSpc>
              <a:spcBef>
                <a:spcPts val="0"/>
              </a:spcBef>
              <a:spcAft>
                <a:spcPts val="0"/>
              </a:spcAft>
              <a:buClrTx/>
              <a:buSzPct val="100000"/>
              <a:buFont typeface="Wingdings" panose="05000000000000000000" pitchFamily="2" charset="2"/>
              <a:buChar char="§"/>
              <a:tabLst/>
              <a:defRPr/>
            </a:pPr>
            <a:r>
              <a:rPr lang="en-US" dirty="0"/>
              <a:t>Query a pod from a dedicated namespace ( e.g. </a:t>
            </a:r>
            <a:r>
              <a:rPr lang="en-US" dirty="0" err="1"/>
              <a:t>kube</a:t>
            </a:r>
            <a:r>
              <a:rPr lang="en-US" dirty="0"/>
              <a:t>-system), explain “-n &lt;namespace&gt;” flag</a:t>
            </a:r>
          </a:p>
          <a:p>
            <a:pPr marL="342900" marR="0" lvl="0" indent="-342900" algn="l" defTabSz="1088776" rtl="0" eaLnBrk="1" fontAlgn="auto" latinLnBrk="0" hangingPunct="1">
              <a:lnSpc>
                <a:spcPct val="100000"/>
              </a:lnSpc>
              <a:spcBef>
                <a:spcPts val="0"/>
              </a:spcBef>
              <a:spcAft>
                <a:spcPts val="0"/>
              </a:spcAft>
              <a:buClrTx/>
              <a:buSzPct val="100000"/>
              <a:buFont typeface="Wingdings" panose="05000000000000000000" pitchFamily="2" charset="2"/>
              <a:buChar char="§"/>
              <a:tabLst/>
              <a:defRPr/>
            </a:pPr>
            <a:endParaRPr lang="en-US" dirty="0"/>
          </a:p>
          <a:p>
            <a:pPr marL="342900" marR="0" lvl="0" indent="-342900" algn="l" defTabSz="1088776" rtl="0" eaLnBrk="1" fontAlgn="auto" latinLnBrk="0" hangingPunct="1">
              <a:lnSpc>
                <a:spcPct val="100000"/>
              </a:lnSpc>
              <a:spcBef>
                <a:spcPts val="0"/>
              </a:spcBef>
              <a:spcAft>
                <a:spcPts val="0"/>
              </a:spcAft>
              <a:buClrTx/>
              <a:buSzPct val="100000"/>
              <a:buFont typeface="Wingdings" panose="05000000000000000000" pitchFamily="2" charset="2"/>
              <a:buChar char="§"/>
              <a:tabLst/>
              <a:defRPr/>
            </a:pPr>
            <a:r>
              <a:rPr lang="en-US" dirty="0"/>
              <a:t>Run </a:t>
            </a:r>
            <a:r>
              <a:rPr lang="en-US" dirty="0" err="1"/>
              <a:t>kubectl</a:t>
            </a:r>
            <a:r>
              <a:rPr lang="en-US" dirty="0"/>
              <a:t> proxy &amp;</a:t>
            </a:r>
          </a:p>
          <a:p>
            <a:pPr marL="342900" marR="0" lvl="0" indent="-342900" algn="l" defTabSz="1088776" rtl="0" eaLnBrk="1" fontAlgn="auto" latinLnBrk="0" hangingPunct="1">
              <a:lnSpc>
                <a:spcPct val="100000"/>
              </a:lnSpc>
              <a:spcBef>
                <a:spcPts val="0"/>
              </a:spcBef>
              <a:spcAft>
                <a:spcPts val="0"/>
              </a:spcAft>
              <a:buClrTx/>
              <a:buSzPct val="100000"/>
              <a:buFont typeface="Wingdings" panose="05000000000000000000" pitchFamily="2" charset="2"/>
              <a:buChar char="§"/>
              <a:tabLst/>
              <a:defRPr/>
            </a:pPr>
            <a:r>
              <a:rPr lang="en-US" dirty="0"/>
              <a:t>Open localhost:8001 in browser and show </a:t>
            </a:r>
            <a:r>
              <a:rPr lang="en-US" dirty="0" err="1"/>
              <a:t>api</a:t>
            </a:r>
            <a:r>
              <a:rPr lang="en-US" dirty="0"/>
              <a:t> tree, traverse through it and go to namespace </a:t>
            </a:r>
            <a:r>
              <a:rPr lang="en-US" dirty="0" err="1"/>
              <a:t>kube</a:t>
            </a:r>
            <a:r>
              <a:rPr lang="en-US" dirty="0"/>
              <a:t>-system and show some pods</a:t>
            </a:r>
          </a:p>
          <a:p>
            <a:pPr marL="342900" indent="-342900">
              <a:buSzPct val="100000"/>
              <a:buFont typeface="Wingdings" panose="05000000000000000000" pitchFamily="2" charset="2"/>
              <a:buChar char="§"/>
            </a:pPr>
            <a:r>
              <a:rPr lang="en-US" dirty="0"/>
              <a:t>Query API server with curl (again via localhost)</a:t>
            </a:r>
          </a:p>
          <a:p>
            <a:pPr marL="342900" indent="-342900">
              <a:buSzPct val="100000"/>
              <a:buFont typeface="Wingdings" panose="05000000000000000000" pitchFamily="2" charset="2"/>
              <a:buChar char="§"/>
            </a:pPr>
            <a:r>
              <a:rPr lang="en-US" dirty="0"/>
              <a:t>If you have </a:t>
            </a:r>
            <a:r>
              <a:rPr lang="en-US" dirty="0" err="1"/>
              <a:t>kubectl</a:t>
            </a:r>
            <a:r>
              <a:rPr lang="en-US" dirty="0"/>
              <a:t> version v1.11 or higher:</a:t>
            </a:r>
          </a:p>
          <a:p>
            <a:pPr marL="522900" lvl="1" indent="-342900">
              <a:buSzPct val="100000"/>
              <a:buFont typeface="Wingdings" panose="05000000000000000000" pitchFamily="2" charset="2"/>
              <a:buChar char="§"/>
            </a:pPr>
            <a:r>
              <a:rPr lang="en-US" dirty="0"/>
              <a:t>Show </a:t>
            </a:r>
            <a:r>
              <a:rPr lang="en-US" dirty="0" err="1"/>
              <a:t>kubectl</a:t>
            </a:r>
            <a:r>
              <a:rPr lang="en-US" dirty="0"/>
              <a:t> </a:t>
            </a:r>
            <a:r>
              <a:rPr lang="en-US" dirty="0" err="1"/>
              <a:t>api</a:t>
            </a:r>
            <a:r>
              <a:rPr lang="en-US" dirty="0"/>
              <a:t>-versions =&gt; similar to what you did with the proxy, just easier</a:t>
            </a:r>
          </a:p>
          <a:p>
            <a:pPr marL="522900" lvl="1" indent="-342900">
              <a:buSzPct val="100000"/>
              <a:buFont typeface="Wingdings" panose="05000000000000000000" pitchFamily="2" charset="2"/>
              <a:buChar char="§"/>
            </a:pPr>
            <a:r>
              <a:rPr lang="en-US" dirty="0"/>
              <a:t>Show </a:t>
            </a:r>
            <a:r>
              <a:rPr lang="en-US" dirty="0" err="1"/>
              <a:t>kubectl</a:t>
            </a:r>
            <a:r>
              <a:rPr lang="en-US" dirty="0"/>
              <a:t> </a:t>
            </a:r>
            <a:r>
              <a:rPr lang="en-US" dirty="0" err="1"/>
              <a:t>api</a:t>
            </a:r>
            <a:r>
              <a:rPr lang="en-US" dirty="0"/>
              <a:t>-resources =&gt; gives info about all the cluster resources </a:t>
            </a:r>
            <a:r>
              <a:rPr lang="en-US" dirty="0" err="1"/>
              <a:t>incl</a:t>
            </a:r>
            <a:r>
              <a:rPr lang="en-US" dirty="0"/>
              <a:t> short names!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18</a:t>
            </a:fld>
            <a:endParaRPr lang="de-DE" dirty="0"/>
          </a:p>
        </p:txBody>
      </p:sp>
    </p:spTree>
    <p:extLst>
      <p:ext uri="{BB962C8B-B14F-4D97-AF65-F5344CB8AC3E}">
        <p14:creationId xmlns:p14="http://schemas.microsoft.com/office/powerpoint/2010/main" val="20721897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~10min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20</a:t>
            </a:fld>
            <a:endParaRPr lang="de-DE" dirty="0"/>
          </a:p>
        </p:txBody>
      </p:sp>
    </p:spTree>
    <p:extLst>
      <p:ext uri="{BB962C8B-B14F-4D97-AF65-F5344CB8AC3E}">
        <p14:creationId xmlns:p14="http://schemas.microsoft.com/office/powerpoint/2010/main" val="34432484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21</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look at </a:t>
            </a:r>
            <a:r>
              <a:rPr lang="en-US" dirty="0" err="1"/>
              <a:t>kubernetes</a:t>
            </a:r>
            <a:r>
              <a:rPr lang="en-US" dirty="0"/>
              <a:t> from different perspectives – application centric as well as administrative. Lets start looking at k8s from the application point of view and which concepts k8s offers to run your code.</a:t>
            </a:r>
          </a:p>
          <a:p>
            <a:r>
              <a:rPr lang="en-US" dirty="0"/>
              <a:t>For an application, k8s is an abstraction of </a:t>
            </a:r>
            <a:r>
              <a:rPr lang="en-US" dirty="0" err="1"/>
              <a:t>cpu</a:t>
            </a:r>
            <a:r>
              <a:rPr lang="en-US" dirty="0"/>
              <a:t>, memory, I/O, network, storage, … which we can consume to run our code.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1413327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dirty="0"/>
              <a:t>Lets take a look at all the concepts that </a:t>
            </a:r>
            <a:r>
              <a:rPr lang="en-US" dirty="0" err="1"/>
              <a:t>kubernetes</a:t>
            </a:r>
            <a:r>
              <a:rPr lang="en-US" dirty="0"/>
              <a:t> knows and uses to run your code.</a:t>
            </a:r>
          </a:p>
          <a:p>
            <a:endParaRPr lang="en-US" dirty="0"/>
          </a:p>
          <a:p>
            <a:r>
              <a:rPr lang="en-US" dirty="0"/>
              <a:t>The central part remains our image, which contains the application we want to run. In the end Kubernetes runs lots and lots of container – however in a smart way ;)</a:t>
            </a:r>
          </a:p>
          <a:p>
            <a:endParaRPr lang="en-US" dirty="0"/>
          </a:p>
          <a:p>
            <a:r>
              <a:rPr lang="en-US" dirty="0"/>
              <a:t>But Kubernetes doesn’t allow you to schedule individual container, it wraps it into something called a “pod” – it can be considered as a logical host with 1..n container in it.</a:t>
            </a:r>
          </a:p>
          <a:p>
            <a:endParaRPr lang="en-US" dirty="0"/>
          </a:p>
          <a:p>
            <a:r>
              <a:rPr lang="en-US" dirty="0"/>
              <a:t>While deploying a pod manually works, it doesn’t allow to scale nor to run reliably. With deployments </a:t>
            </a:r>
            <a:r>
              <a:rPr lang="en-US" dirty="0" err="1"/>
              <a:t>etc</a:t>
            </a:r>
            <a:r>
              <a:rPr lang="en-US" dirty="0"/>
              <a:t> we get different constructs allowing to run one to many pods with different characteristics.</a:t>
            </a:r>
          </a:p>
          <a:p>
            <a:endParaRPr lang="en-US" dirty="0"/>
          </a:p>
          <a:p>
            <a:r>
              <a:rPr lang="en-US" dirty="0"/>
              <a:t>The networking entities provide cluster internal as well as external connectivity. </a:t>
            </a:r>
          </a:p>
          <a:p>
            <a:endParaRPr lang="en-US" dirty="0"/>
          </a:p>
          <a:p>
            <a:endParaRPr lang="en-US" dirty="0"/>
          </a:p>
          <a:p>
            <a:r>
              <a:rPr lang="en-US" dirty="0"/>
              <a:t>With the different data &amp; persistence entities it is possible to store data as well as to inject configuration or passwords at runtime.</a:t>
            </a:r>
          </a:p>
          <a:p>
            <a:endParaRPr lang="en-US" dirty="0"/>
          </a:p>
          <a:p>
            <a:r>
              <a:rPr lang="en-US" dirty="0"/>
              <a:t>Policies provide a runtime security context on networking as well as container level.</a:t>
            </a:r>
          </a:p>
          <a:p>
            <a:endParaRPr lang="en-US" dirty="0"/>
          </a:p>
          <a:p>
            <a:r>
              <a:rPr lang="en-US" dirty="0"/>
              <a:t>Resources have also an API representation – you can get information about nodes and manage consumption per pod etc.</a:t>
            </a:r>
          </a:p>
          <a:p>
            <a:endParaRPr lang="en-US" dirty="0"/>
          </a:p>
          <a:p>
            <a:r>
              <a:rPr lang="en-US" dirty="0"/>
              <a:t>Finally cluster access and permissions is managed with the entities of the IAM group.</a:t>
            </a:r>
          </a:p>
          <a:p>
            <a:endParaRPr lang="en-US" dirty="0"/>
          </a:p>
          <a:p>
            <a:endParaRPr lang="en-US" dirty="0"/>
          </a:p>
          <a:p>
            <a:r>
              <a:rPr lang="en-US" dirty="0"/>
              <a:t>Further details: </a:t>
            </a:r>
          </a:p>
          <a:p>
            <a:pPr marL="285750" indent="-285750">
              <a:buFontTx/>
              <a:buChar char="-"/>
            </a:pPr>
            <a:r>
              <a:rPr lang="en-US" dirty="0"/>
              <a:t>Ingress: </a:t>
            </a:r>
          </a:p>
          <a:p>
            <a:pPr marL="465750" lvl="1" indent="-285750">
              <a:buFontTx/>
              <a:buChar char="-"/>
            </a:pPr>
            <a:r>
              <a:rPr lang="en-US" dirty="0"/>
              <a:t>Allows to create a network entity on top of services to expose applications</a:t>
            </a:r>
          </a:p>
          <a:p>
            <a:pPr marL="465750" lvl="1" indent="-285750">
              <a:buFontTx/>
              <a:buChar char="-"/>
            </a:pPr>
            <a:r>
              <a:rPr lang="en-US" dirty="0"/>
              <a:t>Expose applications via a URL</a:t>
            </a:r>
          </a:p>
          <a:p>
            <a:pPr marL="465750" lvl="1" indent="-285750">
              <a:buFontTx/>
              <a:buChar char="-"/>
            </a:pPr>
            <a:r>
              <a:rPr lang="en-US" dirty="0"/>
              <a:t>Requires an “ingress-controller” inside the cluster </a:t>
            </a:r>
          </a:p>
          <a:p>
            <a:pPr marL="465750" lvl="1" indent="-285750">
              <a:buFontTx/>
              <a:buChar char="-"/>
            </a:pPr>
            <a:r>
              <a:rPr lang="en-US" dirty="0"/>
              <a:t>https://kubernetes.io/docs/concepts/services-networking/ingress/</a:t>
            </a:r>
          </a:p>
          <a:p>
            <a:pPr marL="285750" lvl="0" indent="-285750">
              <a:buFontTx/>
              <a:buChar char="-"/>
            </a:pPr>
            <a:r>
              <a:rPr lang="en-US" dirty="0"/>
              <a:t>Endpoints are networking objects backing services to enable routing etc. Endpoints can be created manually to point to external applications. So external apps can be integrated into the cluster.</a:t>
            </a:r>
          </a:p>
          <a:p>
            <a:pPr marL="285750" lvl="0" indent="-285750">
              <a:buFontTx/>
              <a:buChar char="-"/>
            </a:pPr>
            <a:r>
              <a:rPr lang="en-US" dirty="0"/>
              <a:t>Network policies are the cluster’s firewall to regulate access to pods etc. They cover ingress and egress traffic cluster internally and externally. There are more info on this topic later.</a:t>
            </a:r>
          </a:p>
          <a:p>
            <a:pPr marL="285750" lvl="0" indent="-285750">
              <a:buFontTx/>
              <a:buChar char="-"/>
            </a:pPr>
            <a:r>
              <a:rPr lang="en-US" dirty="0"/>
              <a:t>Job/</a:t>
            </a:r>
            <a:r>
              <a:rPr lang="en-US" dirty="0" err="1"/>
              <a:t>CronJob</a:t>
            </a:r>
            <a:r>
              <a:rPr lang="en-US" dirty="0"/>
              <a:t>:</a:t>
            </a:r>
          </a:p>
          <a:p>
            <a:pPr marL="465750" lvl="1" indent="-285750">
              <a:buFontTx/>
              <a:buChar char="-"/>
            </a:pPr>
            <a:r>
              <a:rPr lang="en-US" dirty="0"/>
              <a:t>Schedule a pod and run as task to completion </a:t>
            </a:r>
          </a:p>
          <a:p>
            <a:pPr marL="465750" lvl="1" indent="-285750">
              <a:buFontTx/>
              <a:buChar char="-"/>
            </a:pPr>
            <a:r>
              <a:rPr lang="en-US" dirty="0" err="1"/>
              <a:t>CronJob</a:t>
            </a:r>
            <a:r>
              <a:rPr lang="en-US" dirty="0"/>
              <a:t> allows to schedule jobs periodically</a:t>
            </a:r>
          </a:p>
          <a:p>
            <a:pPr marL="465750" lvl="1" indent="-285750">
              <a:buFontTx/>
              <a:buChar char="-"/>
            </a:pPr>
            <a:r>
              <a:rPr lang="en-US" dirty="0"/>
              <a:t>https://kubernetes.io/docs/concepts/workloads/controllers/jobs-run-to-completion/</a:t>
            </a:r>
          </a:p>
          <a:p>
            <a:pPr marL="285750" lvl="0" indent="-285750">
              <a:buFontTx/>
              <a:buChar char="-"/>
            </a:pPr>
            <a:r>
              <a:rPr lang="en-US" dirty="0" err="1"/>
              <a:t>DaemonSet</a:t>
            </a:r>
            <a:endParaRPr lang="en-US" dirty="0"/>
          </a:p>
          <a:p>
            <a:pPr marL="465750" lvl="1" indent="-285750">
              <a:buFontTx/>
              <a:buChar char="-"/>
            </a:pPr>
            <a:r>
              <a:rPr lang="en-US" dirty="0"/>
              <a:t>Ensures that all (or explicitly specified) nodes run a copy of a pod. For example a </a:t>
            </a:r>
            <a:r>
              <a:rPr lang="en-US" dirty="0" err="1"/>
              <a:t>kube</a:t>
            </a:r>
            <a:r>
              <a:rPr lang="en-US" dirty="0"/>
              <a:t>-proxy can run as a pod on every node managed by a </a:t>
            </a:r>
            <a:r>
              <a:rPr lang="en-US" dirty="0" err="1"/>
              <a:t>daemonSet</a:t>
            </a:r>
            <a:r>
              <a:rPr lang="en-US" dirty="0"/>
              <a:t>.</a:t>
            </a:r>
          </a:p>
          <a:p>
            <a:pPr marL="465750" lvl="1" indent="-285750">
              <a:buFontTx/>
              <a:buChar char="-"/>
            </a:pPr>
            <a:r>
              <a:rPr lang="en-US" dirty="0"/>
              <a:t>https://kubernetes.io/docs/concepts/workloads/controllers/daemonset/</a:t>
            </a:r>
          </a:p>
          <a:p>
            <a:pPr marL="285750" lvl="0" indent="-285750">
              <a:buFontTx/>
              <a:buChar char="-"/>
            </a:pPr>
            <a:r>
              <a:rPr lang="en-US" dirty="0" err="1"/>
              <a:t>StatefulSet</a:t>
            </a:r>
            <a:endParaRPr lang="en-US" dirty="0"/>
          </a:p>
          <a:p>
            <a:pPr marL="465750" lvl="1" indent="-285750">
              <a:buFontTx/>
              <a:buChar char="-"/>
            </a:pPr>
            <a:r>
              <a:rPr lang="en-US" sz="1400" b="0" i="0" kern="1200" dirty="0">
                <a:solidFill>
                  <a:schemeClr val="tx1"/>
                </a:solidFill>
                <a:effectLst/>
                <a:latin typeface="+mn-lt"/>
                <a:ea typeface="+mn-ea"/>
                <a:cs typeface="+mn-cs"/>
              </a:rPr>
              <a:t>Manages the deployment and scaling of a set </a:t>
            </a:r>
            <a:r>
              <a:rPr lang="en-US" sz="1400" b="0" i="0" u="none" kern="1200" dirty="0">
                <a:solidFill>
                  <a:schemeClr val="tx1"/>
                </a:solidFill>
                <a:effectLst/>
                <a:latin typeface="+mn-lt"/>
                <a:ea typeface="+mn-ea"/>
                <a:cs typeface="+mn-cs"/>
              </a:rPr>
              <a:t>of pods</a:t>
            </a:r>
            <a:r>
              <a:rPr lang="en-US" sz="1400" b="0" i="0" kern="1200" dirty="0">
                <a:solidFill>
                  <a:schemeClr val="tx1"/>
                </a:solidFill>
                <a:effectLst/>
                <a:latin typeface="+mn-lt"/>
                <a:ea typeface="+mn-ea"/>
                <a:cs typeface="+mn-cs"/>
              </a:rPr>
              <a:t>, and provides guarantees about the ordering and uniqueness of these pods.</a:t>
            </a:r>
          </a:p>
          <a:p>
            <a:pPr marL="465750" lvl="1" indent="-285750">
              <a:buFontTx/>
              <a:buChar char="-"/>
            </a:pPr>
            <a:r>
              <a:rPr lang="en-US" sz="1400" b="0" i="0" kern="1200" dirty="0">
                <a:solidFill>
                  <a:schemeClr val="tx1"/>
                </a:solidFill>
                <a:effectLst/>
                <a:latin typeface="+mn-lt"/>
                <a:ea typeface="+mn-ea"/>
                <a:cs typeface="+mn-cs"/>
              </a:rPr>
              <a:t>Similar to deployments, however it provides more stability with regards to names/identifiers</a:t>
            </a:r>
          </a:p>
          <a:p>
            <a:pPr marL="465750" lvl="1" indent="-285750">
              <a:buFontTx/>
              <a:buChar char="-"/>
            </a:pPr>
            <a:r>
              <a:rPr lang="en-US" dirty="0"/>
              <a:t>https://kubernetes.io/docs/concepts/workloads/controllers/statefulset/</a:t>
            </a:r>
          </a:p>
          <a:p>
            <a:pPr marL="285750" lvl="0" indent="-285750">
              <a:buFontTx/>
              <a:buChar char="-"/>
            </a:pPr>
            <a:r>
              <a:rPr lang="en-US" dirty="0"/>
              <a:t>Pod Security Policy</a:t>
            </a:r>
          </a:p>
          <a:p>
            <a:pPr marL="465750" lvl="1" indent="-285750">
              <a:buFontTx/>
              <a:buChar char="-"/>
            </a:pPr>
            <a:r>
              <a:rPr lang="en-US" dirty="0"/>
              <a:t>Defines conditions pods must run with. </a:t>
            </a:r>
          </a:p>
          <a:p>
            <a:pPr marL="465750" lvl="1" indent="-285750">
              <a:buFontTx/>
              <a:buChar char="-"/>
            </a:pPr>
            <a:r>
              <a:rPr lang="en-US" dirty="0"/>
              <a:t>Conditions cover aspects like </a:t>
            </a:r>
            <a:r>
              <a:rPr lang="en-US" dirty="0" err="1"/>
              <a:t>runAsUser</a:t>
            </a:r>
            <a:r>
              <a:rPr lang="en-US" dirty="0"/>
              <a:t>, file system groups, privileges of containers, … an more</a:t>
            </a:r>
          </a:p>
          <a:p>
            <a:pPr marL="465750" lvl="1" indent="-285750">
              <a:buFontTx/>
              <a:buChar char="-"/>
            </a:pPr>
            <a:r>
              <a:rPr lang="en-US" dirty="0"/>
              <a:t>https://kubernetes.io/docs/concepts/policy/pod-security-policy/</a:t>
            </a:r>
          </a:p>
          <a:p>
            <a:pPr marL="285750" lvl="0" indent="-285750">
              <a:buFontTx/>
              <a:buChar char="-"/>
            </a:pPr>
            <a:r>
              <a:rPr lang="en-US" dirty="0"/>
              <a:t>Resource Quotas</a:t>
            </a:r>
          </a:p>
          <a:p>
            <a:pPr marL="465750" lvl="1" indent="-285750">
              <a:buFontTx/>
              <a:buChar char="-"/>
            </a:pPr>
            <a:r>
              <a:rPr lang="en-US" dirty="0"/>
              <a:t>Set quotas on namespace level</a:t>
            </a:r>
          </a:p>
          <a:p>
            <a:pPr marL="465750" lvl="1" indent="-285750">
              <a:buFontTx/>
              <a:buChar char="-"/>
            </a:pPr>
            <a:r>
              <a:rPr lang="en-US" dirty="0"/>
              <a:t>Limit the number of resources (pod, </a:t>
            </a:r>
            <a:r>
              <a:rPr lang="en-US" dirty="0" err="1"/>
              <a:t>pvc</a:t>
            </a:r>
            <a:r>
              <a:rPr lang="en-US" dirty="0"/>
              <a:t>, service, …) allowed in this namespace =&gt; object count quota</a:t>
            </a:r>
          </a:p>
          <a:p>
            <a:pPr marL="465750" lvl="1" indent="-285750">
              <a:buFontTx/>
              <a:buChar char="-"/>
            </a:pPr>
            <a:r>
              <a:rPr lang="en-US" dirty="0"/>
              <a:t>Limit the resources allowed to be consumed by pods or other objects =&gt; (compute) resource quota</a:t>
            </a:r>
          </a:p>
          <a:p>
            <a:pPr marL="465750" lvl="1" indent="-285750">
              <a:buFontTx/>
              <a:buChar char="-"/>
            </a:pPr>
            <a:r>
              <a:rPr lang="en-US" dirty="0"/>
              <a:t>Can also enforce applications to specify minimal resources required and max resources wanted.</a:t>
            </a:r>
          </a:p>
          <a:p>
            <a:pPr marL="465750" lvl="1" indent="-285750">
              <a:buFontTx/>
              <a:buChar char="-"/>
            </a:pPr>
            <a:r>
              <a:rPr lang="en-US" dirty="0"/>
              <a:t>https://kubernetes.io/docs/concepts/policy/resource-quotas/</a:t>
            </a:r>
          </a:p>
          <a:p>
            <a:pPr marL="285750" lvl="0" indent="-285750">
              <a:buFontTx/>
              <a:buChar char="-"/>
            </a:pPr>
            <a:r>
              <a:rPr lang="en-US" dirty="0"/>
              <a:t>Roles: a role defines a setup of API objects that can be accessed in a certain way. Example: a role can allow only list/read access to pods. Another role could also allow to list/read, create &amp; delete pods</a:t>
            </a:r>
          </a:p>
          <a:p>
            <a:pPr marL="285750" lvl="0" indent="-285750">
              <a:buFontTx/>
              <a:buChar char="-"/>
            </a:pPr>
            <a:r>
              <a:rPr lang="en-US" dirty="0"/>
              <a:t>Role Bindings: assign roles to service accounts /technical users</a:t>
            </a:r>
          </a:p>
          <a:p>
            <a:endParaRPr lang="en-US" dirty="0"/>
          </a:p>
          <a:p>
            <a:r>
              <a:rPr lang="en-US" dirty="0"/>
              <a:t>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2568905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understand k8s basic knowledge of the (physical) cluster components is essential.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3836841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API Server is the center piece. All requests towards the cluster go through it. </a:t>
            </a:r>
          </a:p>
          <a:p>
            <a:r>
              <a:rPr lang="en-US" dirty="0"/>
              <a:t>The cluster components also talk to the </a:t>
            </a:r>
            <a:r>
              <a:rPr lang="en-US" dirty="0" err="1"/>
              <a:t>api</a:t>
            </a:r>
            <a:r>
              <a:rPr lang="en-US" dirty="0"/>
              <a:t> server to sync their activities.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17305530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r>
              <a:rPr lang="en-US" dirty="0"/>
              <a:t>Example: </a:t>
            </a:r>
            <a:r>
              <a:rPr lang="en-US" dirty="0" err="1"/>
              <a:t>replicationcontroller</a:t>
            </a:r>
            <a:r>
              <a:rPr lang="en-US" dirty="0"/>
              <a:t>: Will see that the specified number of pods for an replication controller resource is really running.</a:t>
            </a:r>
          </a:p>
        </p:txBody>
      </p:sp>
    </p:spTree>
    <p:extLst>
      <p:ext uri="{BB962C8B-B14F-4D97-AF65-F5344CB8AC3E}">
        <p14:creationId xmlns:p14="http://schemas.microsoft.com/office/powerpoint/2010/main" val="3094605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r>
              <a:rPr lang="en-US" dirty="0"/>
              <a:t>For </a:t>
            </a:r>
            <a:r>
              <a:rPr lang="en-US" dirty="0" err="1"/>
              <a:t>kube</a:t>
            </a:r>
            <a:r>
              <a:rPr lang="en-US" dirty="0"/>
              <a:t>-proxy: https://kubernetes.io/docs/concepts/services-networking/service/#virtual-ips-and-service-proxies</a:t>
            </a:r>
          </a:p>
        </p:txBody>
      </p:sp>
    </p:spTree>
    <p:extLst>
      <p:ext uri="{BB962C8B-B14F-4D97-AF65-F5344CB8AC3E}">
        <p14:creationId xmlns:p14="http://schemas.microsoft.com/office/powerpoint/2010/main" val="3887584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68705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explained all the components, let’s walk through an example and see them in action.</a:t>
            </a:r>
          </a:p>
          <a:p>
            <a:pPr marL="285750" indent="-285750">
              <a:buFontTx/>
              <a:buChar char="-"/>
            </a:pPr>
            <a:r>
              <a:rPr lang="en-US" dirty="0"/>
              <a:t>The user wants to run an </a:t>
            </a:r>
            <a:r>
              <a:rPr lang="en-US" dirty="0" err="1"/>
              <a:t>nginx</a:t>
            </a:r>
            <a:r>
              <a:rPr lang="en-US" dirty="0"/>
              <a:t> webserver and declares this wish via </a:t>
            </a:r>
            <a:r>
              <a:rPr lang="en-US" dirty="0" err="1"/>
              <a:t>kubectl</a:t>
            </a:r>
            <a:r>
              <a:rPr lang="en-US" dirty="0"/>
              <a:t> to the cluster’s API server.</a:t>
            </a:r>
          </a:p>
          <a:p>
            <a:pPr marL="285750" indent="-285750">
              <a:buFontTx/>
              <a:buChar char="-"/>
            </a:pPr>
            <a:r>
              <a:rPr lang="en-US" dirty="0"/>
              <a:t>The API server stores the desired state in </a:t>
            </a:r>
            <a:r>
              <a:rPr lang="en-US" dirty="0" err="1"/>
              <a:t>etcd</a:t>
            </a:r>
            <a:endParaRPr lang="en-US" dirty="0"/>
          </a:p>
          <a:p>
            <a:pPr marL="285750" indent="-285750">
              <a:buFontTx/>
              <a:buChar char="-"/>
            </a:pPr>
            <a:r>
              <a:rPr lang="en-US" dirty="0"/>
              <a:t>The controller manager will engage the replication controller which will create pod resources according to the required number of replicas.</a:t>
            </a:r>
          </a:p>
          <a:p>
            <a:pPr marL="285750" indent="-285750">
              <a:buFontTx/>
              <a:buChar char="-"/>
            </a:pPr>
            <a:r>
              <a:rPr lang="en-US" dirty="0"/>
              <a:t>The scheduler monitors the API server for unscheduled pods and assigns a node to the pod definition (stored in </a:t>
            </a:r>
            <a:r>
              <a:rPr lang="en-US" dirty="0" err="1"/>
              <a:t>etcd</a:t>
            </a:r>
            <a:r>
              <a:rPr lang="en-US" dirty="0"/>
              <a:t>)</a:t>
            </a:r>
          </a:p>
          <a:p>
            <a:pPr marL="285750" indent="-285750">
              <a:buFontTx/>
              <a:buChar char="-"/>
            </a:pPr>
            <a:r>
              <a:rPr lang="en-US" dirty="0"/>
              <a:t>The </a:t>
            </a:r>
            <a:r>
              <a:rPr lang="en-US" dirty="0" err="1"/>
              <a:t>kubelet</a:t>
            </a:r>
            <a:r>
              <a:rPr lang="en-US" dirty="0"/>
              <a:t> monitors, if there are new pods to be scheduled on its worker note. If yes, it takes action</a:t>
            </a:r>
          </a:p>
          <a:p>
            <a:endParaRPr lang="en-US" dirty="0"/>
          </a:p>
          <a:p>
            <a:r>
              <a:rPr lang="en-US" dirty="0"/>
              <a:t>https://medium.com/jorgeacetozi/kubernetes-master-components-etcd-api-server-controller-manager-and-scheduler-3a0179fc8186</a:t>
            </a:r>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2011262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Core components</a:t>
            </a:r>
          </a:p>
        </p:txBody>
      </p:sp>
      <p:pic>
        <p:nvPicPr>
          <p:cNvPr id="3" name="Picture Placeholder 2"/>
          <p:cNvPicPr>
            <a:picLocks noGrp="1" noChangeAspect="1"/>
          </p:cNvPicPr>
          <p:nvPr>
            <p:ph type="pic" sz="quarter" idx="12"/>
          </p:nvPr>
        </p:nvPicPr>
        <p:blipFill>
          <a:blip r:embed="rId3"/>
          <a:srcRect t="3112" b="3112"/>
          <a:stretch>
            <a:fillRect/>
          </a:stretch>
        </p:blipFill>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59C333-28D0-4634-874F-97F7337CB0CD}"/>
              </a:ext>
            </a:extLst>
          </p:cNvPr>
          <p:cNvSpPr>
            <a:spLocks noGrp="1"/>
          </p:cNvSpPr>
          <p:nvPr>
            <p:ph type="title"/>
          </p:nvPr>
        </p:nvSpPr>
        <p:spPr/>
        <p:txBody>
          <a:bodyPr/>
          <a:lstStyle/>
          <a:p>
            <a:r>
              <a:rPr lang="en-US" dirty="0"/>
              <a:t>What happens if we run </a:t>
            </a:r>
            <a:r>
              <a:rPr lang="en-US" dirty="0" err="1"/>
              <a:t>nginx</a:t>
            </a:r>
            <a:r>
              <a:rPr lang="en-US" dirty="0"/>
              <a:t>?</a:t>
            </a:r>
          </a:p>
        </p:txBody>
      </p:sp>
      <p:graphicFrame>
        <p:nvGraphicFramePr>
          <p:cNvPr id="6" name="Diagram 5">
            <a:extLst>
              <a:ext uri="{FF2B5EF4-FFF2-40B4-BE49-F238E27FC236}">
                <a16:creationId xmlns:a16="http://schemas.microsoft.com/office/drawing/2014/main" id="{96400DA1-E9AF-4D54-8833-28161067C5A9}"/>
              </a:ext>
            </a:extLst>
          </p:cNvPr>
          <p:cNvGraphicFramePr/>
          <p:nvPr>
            <p:extLst>
              <p:ext uri="{D42A27DB-BD31-4B8C-83A1-F6EECF244321}">
                <p14:modId xmlns:p14="http://schemas.microsoft.com/office/powerpoint/2010/main" val="596726874"/>
              </p:ext>
            </p:extLst>
          </p:nvPr>
        </p:nvGraphicFramePr>
        <p:xfrm>
          <a:off x="504001" y="1680752"/>
          <a:ext cx="10625553" cy="38753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8665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187B6B1-1962-F343-B945-09936343593B}"/>
              </a:ext>
            </a:extLst>
          </p:cNvPr>
          <p:cNvSpPr>
            <a:spLocks noGrp="1"/>
          </p:cNvSpPr>
          <p:nvPr>
            <p:ph type="body" sz="quarter" idx="10"/>
          </p:nvPr>
        </p:nvSpPr>
        <p:spPr/>
        <p:txBody>
          <a:bodyPr/>
          <a:lstStyle/>
          <a:p>
            <a:r>
              <a:rPr lang="de-DE" sz="2400" dirty="0"/>
              <a:t>/</a:t>
            </a:r>
            <a:r>
              <a:rPr lang="de-DE" sz="2400" dirty="0" err="1"/>
              <a:t>api</a:t>
            </a:r>
            <a:r>
              <a:rPr lang="de-DE" sz="2400" dirty="0"/>
              <a:t>			</a:t>
            </a:r>
            <a:r>
              <a:rPr lang="de-DE" sz="2400" dirty="0">
                <a:solidFill>
                  <a:schemeClr val="tx1">
                    <a:lumMod val="75000"/>
                  </a:schemeClr>
                </a:solidFill>
              </a:rPr>
              <a:t>-- </a:t>
            </a:r>
            <a:r>
              <a:rPr lang="de-DE" sz="2400" dirty="0" err="1">
                <a:solidFill>
                  <a:schemeClr val="tx1">
                    <a:lumMod val="75000"/>
                  </a:schemeClr>
                </a:solidFill>
              </a:rPr>
              <a:t>core</a:t>
            </a:r>
            <a:r>
              <a:rPr lang="de-DE" sz="2400" dirty="0">
                <a:solidFill>
                  <a:schemeClr val="tx1">
                    <a:lumMod val="75000"/>
                  </a:schemeClr>
                </a:solidFill>
              </a:rPr>
              <a:t> </a:t>
            </a:r>
            <a:r>
              <a:rPr lang="de-DE" sz="2400" dirty="0" err="1">
                <a:solidFill>
                  <a:schemeClr val="tx1">
                    <a:lumMod val="75000"/>
                  </a:schemeClr>
                </a:solidFill>
              </a:rPr>
              <a:t>objects</a:t>
            </a:r>
            <a:r>
              <a:rPr lang="de-DE" sz="2400" dirty="0">
                <a:solidFill>
                  <a:schemeClr val="tx1">
                    <a:lumMod val="75000"/>
                  </a:schemeClr>
                </a:solidFill>
              </a:rPr>
              <a:t> like </a:t>
            </a:r>
            <a:r>
              <a:rPr lang="de-DE" sz="2400" dirty="0" err="1">
                <a:solidFill>
                  <a:schemeClr val="tx1">
                    <a:lumMod val="75000"/>
                  </a:schemeClr>
                </a:solidFill>
              </a:rPr>
              <a:t>pods</a:t>
            </a:r>
            <a:r>
              <a:rPr lang="de-DE" sz="2400" dirty="0">
                <a:solidFill>
                  <a:schemeClr val="tx1">
                    <a:lumMod val="75000"/>
                  </a:schemeClr>
                </a:solidFill>
              </a:rPr>
              <a:t> </a:t>
            </a:r>
            <a:r>
              <a:rPr lang="de-DE" sz="2400" dirty="0" err="1">
                <a:solidFill>
                  <a:schemeClr val="tx1">
                    <a:lumMod val="75000"/>
                  </a:schemeClr>
                </a:solidFill>
              </a:rPr>
              <a:t>or</a:t>
            </a:r>
            <a:r>
              <a:rPr lang="de-DE" sz="2400" dirty="0">
                <a:solidFill>
                  <a:schemeClr val="tx1">
                    <a:lumMod val="75000"/>
                  </a:schemeClr>
                </a:solidFill>
              </a:rPr>
              <a:t> </a:t>
            </a:r>
            <a:r>
              <a:rPr lang="de-DE" sz="2400" dirty="0" err="1">
                <a:solidFill>
                  <a:schemeClr val="tx1">
                    <a:lumMod val="75000"/>
                  </a:schemeClr>
                </a:solidFill>
              </a:rPr>
              <a:t>services</a:t>
            </a:r>
            <a:br>
              <a:rPr lang="de-DE" sz="2400" dirty="0"/>
            </a:br>
            <a:r>
              <a:rPr lang="de-DE" sz="2400" dirty="0"/>
              <a:t>/</a:t>
            </a:r>
            <a:r>
              <a:rPr lang="de-DE" sz="2400" dirty="0" err="1"/>
              <a:t>api</a:t>
            </a:r>
            <a:r>
              <a:rPr lang="de-DE" sz="2400" dirty="0"/>
              <a:t>/&lt;</a:t>
            </a:r>
            <a:r>
              <a:rPr lang="de-DE" sz="2400" dirty="0" err="1"/>
              <a:t>apigroup</a:t>
            </a:r>
            <a:r>
              <a:rPr lang="de-DE" sz="2400" dirty="0"/>
              <a:t>&gt; 	</a:t>
            </a:r>
            <a:r>
              <a:rPr lang="de-DE" sz="2400" dirty="0">
                <a:solidFill>
                  <a:schemeClr val="tx1">
                    <a:lumMod val="75000"/>
                  </a:schemeClr>
                </a:solidFill>
              </a:rPr>
              <a:t>-- </a:t>
            </a:r>
            <a:r>
              <a:rPr lang="de-DE" sz="2400" dirty="0" err="1">
                <a:solidFill>
                  <a:schemeClr val="tx1">
                    <a:lumMod val="75000"/>
                  </a:schemeClr>
                </a:solidFill>
              </a:rPr>
              <a:t>added</a:t>
            </a:r>
            <a:r>
              <a:rPr lang="de-DE" sz="2400" dirty="0">
                <a:solidFill>
                  <a:schemeClr val="tx1">
                    <a:lumMod val="75000"/>
                  </a:schemeClr>
                </a:solidFill>
              </a:rPr>
              <a:t> </a:t>
            </a:r>
            <a:r>
              <a:rPr lang="de-DE" sz="2400" dirty="0" err="1">
                <a:solidFill>
                  <a:schemeClr val="tx1">
                    <a:lumMod val="75000"/>
                  </a:schemeClr>
                </a:solidFill>
              </a:rPr>
              <a:t>later</a:t>
            </a:r>
            <a:r>
              <a:rPr lang="de-DE" sz="2400" dirty="0">
                <a:solidFill>
                  <a:schemeClr val="tx1">
                    <a:lumMod val="75000"/>
                  </a:schemeClr>
                </a:solidFill>
              </a:rPr>
              <a:t> </a:t>
            </a:r>
            <a:r>
              <a:rPr lang="de-DE" sz="2400" dirty="0" err="1">
                <a:solidFill>
                  <a:schemeClr val="tx1">
                    <a:lumMod val="75000"/>
                  </a:schemeClr>
                </a:solidFill>
              </a:rPr>
              <a:t>as</a:t>
            </a:r>
            <a:r>
              <a:rPr lang="de-DE" sz="2400" dirty="0">
                <a:solidFill>
                  <a:schemeClr val="tx1">
                    <a:lumMod val="75000"/>
                  </a:schemeClr>
                </a:solidFill>
              </a:rPr>
              <a:t> </a:t>
            </a:r>
            <a:r>
              <a:rPr lang="de-DE" sz="2400" dirty="0" err="1">
                <a:solidFill>
                  <a:schemeClr val="tx1">
                    <a:lumMod val="75000"/>
                  </a:schemeClr>
                </a:solidFill>
              </a:rPr>
              <a:t>the</a:t>
            </a:r>
            <a:r>
              <a:rPr lang="de-DE" sz="2400" dirty="0">
                <a:solidFill>
                  <a:schemeClr val="tx1">
                    <a:lumMod val="75000"/>
                  </a:schemeClr>
                </a:solidFill>
              </a:rPr>
              <a:t> API </a:t>
            </a:r>
            <a:r>
              <a:rPr lang="de-DE" sz="2400" dirty="0" err="1">
                <a:solidFill>
                  <a:schemeClr val="tx1">
                    <a:lumMod val="75000"/>
                  </a:schemeClr>
                </a:solidFill>
              </a:rPr>
              <a:t>grew</a:t>
            </a:r>
            <a:endParaRPr lang="de-DE" sz="2400" dirty="0">
              <a:solidFill>
                <a:schemeClr val="tx1">
                  <a:lumMod val="75000"/>
                </a:schemeClr>
              </a:solidFill>
            </a:endParaRPr>
          </a:p>
          <a:p>
            <a:r>
              <a:rPr lang="de-DE" sz="2400" dirty="0"/>
              <a:t>/ </a:t>
            </a:r>
            <a:r>
              <a:rPr lang="de-DE" sz="2400" dirty="0" err="1"/>
              <a:t>api</a:t>
            </a:r>
            <a:r>
              <a:rPr lang="de-DE" sz="2400" dirty="0"/>
              <a:t> / </a:t>
            </a:r>
            <a:r>
              <a:rPr lang="de-DE" sz="2400" i="1" dirty="0"/>
              <a:t>&lt;</a:t>
            </a:r>
            <a:r>
              <a:rPr lang="de-DE" sz="2400" i="1" dirty="0" err="1"/>
              <a:t>version</a:t>
            </a:r>
            <a:r>
              <a:rPr lang="de-DE" sz="2400" i="1" dirty="0"/>
              <a:t>&gt; </a:t>
            </a:r>
            <a:r>
              <a:rPr lang="de-DE" sz="2400" dirty="0"/>
              <a:t>/ </a:t>
            </a:r>
            <a:r>
              <a:rPr lang="de-DE" sz="2400" dirty="0" err="1"/>
              <a:t>namespaces</a:t>
            </a:r>
            <a:r>
              <a:rPr lang="de-DE" sz="2400" dirty="0"/>
              <a:t> / </a:t>
            </a:r>
            <a:r>
              <a:rPr lang="de-DE" sz="2400" i="1" dirty="0"/>
              <a:t>&lt;</a:t>
            </a:r>
            <a:r>
              <a:rPr lang="de-DE" sz="2400" i="1" dirty="0" err="1"/>
              <a:t>ns</a:t>
            </a:r>
            <a:r>
              <a:rPr lang="de-DE" sz="2400" i="1" dirty="0"/>
              <a:t>&gt; </a:t>
            </a:r>
            <a:r>
              <a:rPr lang="de-DE" sz="2400" dirty="0"/>
              <a:t>/ </a:t>
            </a:r>
            <a:r>
              <a:rPr lang="de-DE" sz="2400" i="1" dirty="0"/>
              <a:t>&lt;</a:t>
            </a:r>
            <a:r>
              <a:rPr lang="de-DE" sz="2400" i="1" dirty="0" err="1"/>
              <a:t>resource</a:t>
            </a:r>
            <a:r>
              <a:rPr lang="de-DE" sz="2400" i="1" dirty="0"/>
              <a:t>-type-name&gt; </a:t>
            </a:r>
            <a:r>
              <a:rPr lang="de-DE" sz="2400" dirty="0"/>
              <a:t>/ </a:t>
            </a:r>
            <a:r>
              <a:rPr lang="de-DE" sz="2400" i="1" dirty="0"/>
              <a:t>&lt;</a:t>
            </a:r>
            <a:r>
              <a:rPr lang="de-DE" sz="2400" i="1" dirty="0" err="1"/>
              <a:t>resource</a:t>
            </a:r>
            <a:r>
              <a:rPr lang="de-DE" sz="2400" i="1" dirty="0"/>
              <a:t>-name&gt;</a:t>
            </a:r>
          </a:p>
          <a:p>
            <a:r>
              <a:rPr lang="de-DE" sz="2400" i="1" dirty="0"/>
              <a:t>				&lt;</a:t>
            </a:r>
            <a:r>
              <a:rPr lang="de-DE" sz="2400" i="1" dirty="0" err="1"/>
              <a:t>ns</a:t>
            </a:r>
            <a:r>
              <a:rPr lang="de-DE" sz="2400" i="1" dirty="0"/>
              <a:t>&gt; / &lt;</a:t>
            </a:r>
            <a:r>
              <a:rPr lang="de-DE" sz="2400" i="1" dirty="0" err="1"/>
              <a:t>resource</a:t>
            </a:r>
            <a:r>
              <a:rPr lang="de-DE" sz="2400" i="1" dirty="0"/>
              <a:t>-type-name&gt; / &lt;</a:t>
            </a:r>
            <a:r>
              <a:rPr lang="de-DE" sz="2400" i="1" dirty="0" err="1"/>
              <a:t>resource</a:t>
            </a:r>
            <a:r>
              <a:rPr lang="de-DE" sz="2400" i="1" dirty="0"/>
              <a:t>-name&gt;</a:t>
            </a:r>
          </a:p>
          <a:p>
            <a:r>
              <a:rPr lang="de-DE" sz="2400" i="1" dirty="0"/>
              <a:t>				&lt;</a:t>
            </a:r>
            <a:r>
              <a:rPr lang="de-DE" sz="2400" i="1" dirty="0" err="1"/>
              <a:t>ns</a:t>
            </a:r>
            <a:r>
              <a:rPr lang="de-DE" sz="2400" i="1" dirty="0"/>
              <a:t>&gt; </a:t>
            </a:r>
            <a:r>
              <a:rPr lang="de-DE" sz="2400" dirty="0"/>
              <a:t>/ </a:t>
            </a:r>
            <a:r>
              <a:rPr lang="de-DE" sz="2400" i="1" dirty="0"/>
              <a:t>&lt;</a:t>
            </a:r>
            <a:r>
              <a:rPr lang="de-DE" sz="2400" i="1" dirty="0" err="1"/>
              <a:t>resource</a:t>
            </a:r>
            <a:r>
              <a:rPr lang="de-DE" sz="2400" i="1" dirty="0"/>
              <a:t>-type-name&gt; </a:t>
            </a:r>
            <a:r>
              <a:rPr lang="de-DE" sz="2400" dirty="0"/>
              <a:t>/ </a:t>
            </a:r>
            <a:r>
              <a:rPr lang="de-DE" sz="2400" i="1" dirty="0"/>
              <a:t>&lt;</a:t>
            </a:r>
            <a:r>
              <a:rPr lang="de-DE" sz="2400" i="1" dirty="0" err="1"/>
              <a:t>resource</a:t>
            </a:r>
            <a:r>
              <a:rPr lang="de-DE" sz="2400" i="1" dirty="0"/>
              <a:t>-name&gt;</a:t>
            </a:r>
            <a:endParaRPr lang="de-DE" sz="2400" dirty="0"/>
          </a:p>
          <a:p>
            <a:endParaRPr lang="de-DE" sz="2400" i="1" dirty="0"/>
          </a:p>
          <a:p>
            <a:endParaRPr lang="de-DE" dirty="0"/>
          </a:p>
          <a:p>
            <a:endParaRPr lang="de-DE" sz="2400" dirty="0"/>
          </a:p>
        </p:txBody>
      </p:sp>
      <p:sp>
        <p:nvSpPr>
          <p:cNvPr id="3" name="Title 2">
            <a:extLst>
              <a:ext uri="{FF2B5EF4-FFF2-40B4-BE49-F238E27FC236}">
                <a16:creationId xmlns:a16="http://schemas.microsoft.com/office/drawing/2014/main" id="{60ADE174-6361-924B-9F5E-46A0C40DC7AB}"/>
              </a:ext>
            </a:extLst>
          </p:cNvPr>
          <p:cNvSpPr>
            <a:spLocks noGrp="1"/>
          </p:cNvSpPr>
          <p:nvPr>
            <p:ph type="title"/>
          </p:nvPr>
        </p:nvSpPr>
        <p:spPr/>
        <p:txBody>
          <a:bodyPr/>
          <a:lstStyle/>
          <a:p>
            <a:r>
              <a:rPr lang="de-DE" dirty="0"/>
              <a:t>API </a:t>
            </a:r>
            <a:r>
              <a:rPr lang="de-DE" dirty="0" err="1"/>
              <a:t>Structure</a:t>
            </a:r>
            <a:endParaRPr lang="de-DE" dirty="0"/>
          </a:p>
        </p:txBody>
      </p:sp>
    </p:spTree>
    <p:extLst>
      <p:ext uri="{BB962C8B-B14F-4D97-AF65-F5344CB8AC3E}">
        <p14:creationId xmlns:p14="http://schemas.microsoft.com/office/powerpoint/2010/main" val="355482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187B6B1-1962-F343-B945-09936343593B}"/>
              </a:ext>
            </a:extLst>
          </p:cNvPr>
          <p:cNvSpPr>
            <a:spLocks noGrp="1"/>
          </p:cNvSpPr>
          <p:nvPr>
            <p:ph type="body" sz="quarter" idx="10"/>
          </p:nvPr>
        </p:nvSpPr>
        <p:spPr/>
        <p:txBody>
          <a:bodyPr/>
          <a:lstStyle/>
          <a:p>
            <a:r>
              <a:rPr lang="de-DE" sz="2900" dirty="0"/>
              <a:t>v1alpha1	</a:t>
            </a:r>
            <a:r>
              <a:rPr lang="de-DE" sz="2900" dirty="0">
                <a:solidFill>
                  <a:schemeClr val="tx1">
                    <a:lumMod val="75000"/>
                  </a:schemeClr>
                </a:solidFill>
              </a:rPr>
              <a:t>-- </a:t>
            </a:r>
            <a:r>
              <a:rPr lang="de-DE" sz="2900" dirty="0" err="1">
                <a:solidFill>
                  <a:schemeClr val="tx1">
                    <a:lumMod val="75000"/>
                  </a:schemeClr>
                </a:solidFill>
              </a:rPr>
              <a:t>cluster</a:t>
            </a:r>
            <a:r>
              <a:rPr lang="de-DE" sz="2900" dirty="0">
                <a:solidFill>
                  <a:schemeClr val="tx1">
                    <a:lumMod val="75000"/>
                  </a:schemeClr>
                </a:solidFill>
              </a:rPr>
              <a:t> </a:t>
            </a:r>
            <a:r>
              <a:rPr lang="de-DE" sz="2900" dirty="0" err="1">
                <a:solidFill>
                  <a:schemeClr val="tx1">
                    <a:lumMod val="75000"/>
                  </a:schemeClr>
                </a:solidFill>
              </a:rPr>
              <a:t>may</a:t>
            </a:r>
            <a:r>
              <a:rPr lang="de-DE" sz="2900" dirty="0">
                <a:solidFill>
                  <a:schemeClr val="tx1">
                    <a:lumMod val="75000"/>
                  </a:schemeClr>
                </a:solidFill>
              </a:rPr>
              <a:t> </a:t>
            </a:r>
            <a:r>
              <a:rPr lang="de-DE" sz="2900" dirty="0" err="1">
                <a:solidFill>
                  <a:schemeClr val="tx1">
                    <a:lumMod val="75000"/>
                  </a:schemeClr>
                </a:solidFill>
              </a:rPr>
              <a:t>explode</a:t>
            </a:r>
            <a:r>
              <a:rPr lang="de-DE" sz="2900" dirty="0">
                <a:solidFill>
                  <a:schemeClr val="tx1">
                    <a:lumMod val="75000"/>
                  </a:schemeClr>
                </a:solidFill>
              </a:rPr>
              <a:t>, volatile </a:t>
            </a:r>
            <a:r>
              <a:rPr lang="de-DE" sz="2900" dirty="0" err="1">
                <a:solidFill>
                  <a:schemeClr val="tx1">
                    <a:lumMod val="75000"/>
                  </a:schemeClr>
                </a:solidFill>
              </a:rPr>
              <a:t>api</a:t>
            </a:r>
            <a:r>
              <a:rPr lang="de-DE" sz="2900" dirty="0">
                <a:solidFill>
                  <a:schemeClr val="tx1">
                    <a:lumMod val="75000"/>
                  </a:schemeClr>
                </a:solidFill>
              </a:rPr>
              <a:t> </a:t>
            </a:r>
            <a:r>
              <a:rPr lang="de-DE" sz="2900" dirty="0" err="1">
                <a:solidFill>
                  <a:schemeClr val="tx1">
                    <a:lumMod val="75000"/>
                  </a:schemeClr>
                </a:solidFill>
              </a:rPr>
              <a:t>changes</a:t>
            </a:r>
            <a:r>
              <a:rPr lang="de-DE" sz="2900" dirty="0">
                <a:solidFill>
                  <a:schemeClr val="tx1">
                    <a:lumMod val="75000"/>
                  </a:schemeClr>
                </a:solidFill>
              </a:rPr>
              <a:t> </a:t>
            </a:r>
            <a:r>
              <a:rPr lang="de-DE" sz="2900" dirty="0" err="1">
                <a:solidFill>
                  <a:schemeClr val="tx1">
                    <a:lumMod val="75000"/>
                  </a:schemeClr>
                </a:solidFill>
              </a:rPr>
              <a:t>expected</a:t>
            </a:r>
            <a:br>
              <a:rPr lang="de-DE" sz="2900" dirty="0"/>
            </a:br>
            <a:br>
              <a:rPr lang="de-DE" sz="2900" dirty="0"/>
            </a:br>
            <a:r>
              <a:rPr lang="de-DE" sz="2900" dirty="0"/>
              <a:t>v1beta1	</a:t>
            </a:r>
            <a:r>
              <a:rPr lang="de-DE" sz="2900" dirty="0">
                <a:solidFill>
                  <a:schemeClr val="tx1">
                    <a:lumMod val="75000"/>
                  </a:schemeClr>
                </a:solidFill>
              </a:rPr>
              <a:t>-- </a:t>
            </a:r>
            <a:r>
              <a:rPr lang="de-DE" sz="2900" dirty="0" err="1">
                <a:solidFill>
                  <a:schemeClr val="tx1">
                    <a:lumMod val="75000"/>
                  </a:schemeClr>
                </a:solidFill>
              </a:rPr>
              <a:t>generally</a:t>
            </a:r>
            <a:r>
              <a:rPr lang="de-DE" sz="2900" dirty="0">
                <a:solidFill>
                  <a:schemeClr val="tx1">
                    <a:lumMod val="75000"/>
                  </a:schemeClr>
                </a:solidFill>
              </a:rPr>
              <a:t> </a:t>
            </a:r>
            <a:r>
              <a:rPr lang="de-DE" sz="2900" dirty="0" err="1">
                <a:solidFill>
                  <a:schemeClr val="tx1">
                    <a:lumMod val="75000"/>
                  </a:schemeClr>
                </a:solidFill>
              </a:rPr>
              <a:t>stable</a:t>
            </a:r>
            <a:br>
              <a:rPr lang="de-DE" sz="2900" dirty="0">
                <a:solidFill>
                  <a:schemeClr val="tx1">
                    <a:lumMod val="75000"/>
                  </a:schemeClr>
                </a:solidFill>
              </a:rPr>
            </a:br>
            <a:br>
              <a:rPr lang="de-DE" sz="2900" dirty="0">
                <a:solidFill>
                  <a:schemeClr val="tx1">
                    <a:lumMod val="75000"/>
                  </a:schemeClr>
                </a:solidFill>
              </a:rPr>
            </a:br>
            <a:r>
              <a:rPr lang="de-DE" sz="2900" dirty="0"/>
              <a:t>v1		</a:t>
            </a:r>
            <a:r>
              <a:rPr lang="de-DE" sz="2900" dirty="0">
                <a:solidFill>
                  <a:schemeClr val="tx1">
                    <a:lumMod val="75000"/>
                  </a:schemeClr>
                </a:solidFill>
              </a:rPr>
              <a:t>-- GA (</a:t>
            </a:r>
            <a:r>
              <a:rPr lang="de-DE" sz="2900" dirty="0" err="1">
                <a:solidFill>
                  <a:schemeClr val="tx1">
                    <a:lumMod val="75000"/>
                  </a:schemeClr>
                </a:solidFill>
              </a:rPr>
              <a:t>general</a:t>
            </a:r>
            <a:r>
              <a:rPr lang="de-DE" sz="2900" dirty="0">
                <a:solidFill>
                  <a:schemeClr val="tx1">
                    <a:lumMod val="75000"/>
                  </a:schemeClr>
                </a:solidFill>
              </a:rPr>
              <a:t> </a:t>
            </a:r>
            <a:r>
              <a:rPr lang="de-DE" sz="2900" dirty="0" err="1">
                <a:solidFill>
                  <a:schemeClr val="tx1">
                    <a:lumMod val="75000"/>
                  </a:schemeClr>
                </a:solidFill>
              </a:rPr>
              <a:t>availability</a:t>
            </a:r>
            <a:r>
              <a:rPr lang="de-DE" sz="2900" dirty="0">
                <a:solidFill>
                  <a:schemeClr val="tx1">
                    <a:lumMod val="75000"/>
                  </a:schemeClr>
                </a:solidFill>
              </a:rPr>
              <a:t>)</a:t>
            </a:r>
          </a:p>
          <a:p>
            <a:endParaRPr lang="de-DE" sz="2400" dirty="0">
              <a:solidFill>
                <a:schemeClr val="tx1">
                  <a:lumMod val="75000"/>
                </a:schemeClr>
              </a:solidFill>
            </a:endParaRPr>
          </a:p>
          <a:p>
            <a:endParaRPr lang="de-DE" sz="2400" dirty="0"/>
          </a:p>
        </p:txBody>
      </p:sp>
      <p:sp>
        <p:nvSpPr>
          <p:cNvPr id="3" name="Title 2">
            <a:extLst>
              <a:ext uri="{FF2B5EF4-FFF2-40B4-BE49-F238E27FC236}">
                <a16:creationId xmlns:a16="http://schemas.microsoft.com/office/drawing/2014/main" id="{60ADE174-6361-924B-9F5E-46A0C40DC7AB}"/>
              </a:ext>
            </a:extLst>
          </p:cNvPr>
          <p:cNvSpPr>
            <a:spLocks noGrp="1"/>
          </p:cNvSpPr>
          <p:nvPr>
            <p:ph type="title"/>
          </p:nvPr>
        </p:nvSpPr>
        <p:spPr/>
        <p:txBody>
          <a:bodyPr/>
          <a:lstStyle/>
          <a:p>
            <a:r>
              <a:rPr lang="de-DE" dirty="0"/>
              <a:t>API </a:t>
            </a:r>
            <a:r>
              <a:rPr lang="de-DE" dirty="0" err="1"/>
              <a:t>Versioning</a:t>
            </a:r>
            <a:endParaRPr lang="de-DE" dirty="0"/>
          </a:p>
        </p:txBody>
      </p:sp>
    </p:spTree>
    <p:extLst>
      <p:ext uri="{BB962C8B-B14F-4D97-AF65-F5344CB8AC3E}">
        <p14:creationId xmlns:p14="http://schemas.microsoft.com/office/powerpoint/2010/main" val="2095446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8159939" cy="4727460"/>
          </a:xfrm>
        </p:spPr>
        <p:txBody>
          <a:bodyPr/>
          <a:lstStyle/>
          <a:p>
            <a:pPr lvl="1"/>
            <a:r>
              <a:rPr lang="en-US" dirty="0"/>
              <a:t>Logical realm for applications to run within</a:t>
            </a:r>
          </a:p>
          <a:p>
            <a:pPr lvl="1"/>
            <a:r>
              <a:rPr lang="en-US" dirty="0"/>
              <a:t>Isolate resources and restrict visibility to objects in the same namespace</a:t>
            </a:r>
          </a:p>
          <a:p>
            <a:pPr lvl="1"/>
            <a:r>
              <a:rPr lang="en-US" dirty="0"/>
              <a:t>Basic user management is handled on namespace level</a:t>
            </a:r>
          </a:p>
          <a:p>
            <a:pPr lvl="1"/>
            <a:r>
              <a:rPr lang="en-US" dirty="0"/>
              <a:t>Resource quotas / limits managed per namespace</a:t>
            </a:r>
          </a:p>
          <a:p>
            <a:pPr lvl="1"/>
            <a:r>
              <a:rPr lang="en-US" dirty="0"/>
              <a:t>Uniqueness of names required per namespace</a:t>
            </a:r>
          </a:p>
          <a:p>
            <a:pPr lvl="1"/>
            <a:r>
              <a:rPr lang="en-US" dirty="0"/>
              <a:t>Access to services in a different namespace via FQDN &lt;service-name&gt;.&lt;namespace&gt;</a:t>
            </a:r>
          </a:p>
          <a:p>
            <a:pPr lvl="1"/>
            <a:r>
              <a:rPr lang="en-US" dirty="0"/>
              <a:t>Use –n (--namespace) &lt;namespace&gt; switch with </a:t>
            </a:r>
            <a:r>
              <a:rPr lang="en-US" dirty="0" err="1"/>
              <a:t>kubectl</a:t>
            </a:r>
            <a:r>
              <a:rPr lang="en-US" dirty="0"/>
              <a:t> to access resources</a:t>
            </a:r>
          </a:p>
          <a:p>
            <a:pPr lvl="1"/>
            <a:endParaRPr lang="en-US" dirty="0"/>
          </a:p>
        </p:txBody>
      </p:sp>
      <p:sp>
        <p:nvSpPr>
          <p:cNvPr id="2" name="Title 1"/>
          <p:cNvSpPr>
            <a:spLocks noGrp="1"/>
          </p:cNvSpPr>
          <p:nvPr>
            <p:ph type="title"/>
          </p:nvPr>
        </p:nvSpPr>
        <p:spPr/>
        <p:txBody>
          <a:bodyPr/>
          <a:lstStyle/>
          <a:p>
            <a:r>
              <a:rPr lang="en-US" dirty="0"/>
              <a:t>Namespaces</a:t>
            </a:r>
          </a:p>
        </p:txBody>
      </p:sp>
    </p:spTree>
    <p:extLst>
      <p:ext uri="{BB962C8B-B14F-4D97-AF65-F5344CB8AC3E}">
        <p14:creationId xmlns:p14="http://schemas.microsoft.com/office/powerpoint/2010/main" val="3161126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Namespaces</a:t>
            </a:r>
          </a:p>
        </p:txBody>
      </p:sp>
      <p:sp>
        <p:nvSpPr>
          <p:cNvPr id="28" name="Rectangle 27"/>
          <p:cNvSpPr/>
          <p:nvPr/>
        </p:nvSpPr>
        <p:spPr bwMode="gray">
          <a:xfrm>
            <a:off x="504001"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endParaRPr lang="de-DE" sz="2400" b="1" kern="0" dirty="0">
              <a:ea typeface="Arial Unicode MS" pitchFamily="34" charset="-128"/>
              <a:cs typeface="Arial Unicode MS" pitchFamily="34" charset="-128"/>
            </a:endParaRPr>
          </a:p>
        </p:txBody>
      </p:sp>
      <p:sp>
        <p:nvSpPr>
          <p:cNvPr id="31" name="Rectangle 30"/>
          <p:cNvSpPr/>
          <p:nvPr/>
        </p:nvSpPr>
        <p:spPr bwMode="gray">
          <a:xfrm>
            <a:off x="504000" y="3589128"/>
            <a:ext cx="11246039"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Namespace: </a:t>
            </a:r>
            <a:r>
              <a:rPr lang="de-DE" sz="2000" b="1" kern="0" noProof="0" dirty="0" err="1">
                <a:ea typeface="Arial Unicode MS" pitchFamily="34" charset="-128"/>
                <a:cs typeface="Arial Unicode MS" pitchFamily="34" charset="-128"/>
              </a:rPr>
              <a:t>my</a:t>
            </a:r>
            <a:r>
              <a:rPr lang="de-DE" sz="2000" b="1" kern="0" noProof="0" dirty="0">
                <a:ea typeface="Arial Unicode MS" pitchFamily="34" charset="-128"/>
                <a:cs typeface="Arial Unicode MS" pitchFamily="34" charset="-128"/>
              </a:rPr>
              <a:t>-namespace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1732440"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5492941"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3" name="Rectangle 32"/>
          <p:cNvSpPr/>
          <p:nvPr/>
        </p:nvSpPr>
        <p:spPr bwMode="gray">
          <a:xfrm>
            <a:off x="4368040"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endParaRPr lang="de-DE" sz="2400" b="1" kern="0" dirty="0">
              <a:ea typeface="Arial Unicode MS" pitchFamily="34" charset="-128"/>
              <a:cs typeface="Arial Unicode MS" pitchFamily="34" charset="-128"/>
            </a:endParaRPr>
          </a:p>
        </p:txBody>
      </p:sp>
      <p:sp>
        <p:nvSpPr>
          <p:cNvPr id="39" name="Rectangle 38"/>
          <p:cNvSpPr/>
          <p:nvPr/>
        </p:nvSpPr>
        <p:spPr bwMode="gray">
          <a:xfrm>
            <a:off x="8232078"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endParaRPr lang="de-DE" sz="2400" b="1" kern="0" dirty="0">
              <a:ea typeface="Arial Unicode MS" pitchFamily="34" charset="-128"/>
              <a:cs typeface="Arial Unicode MS" pitchFamily="34" charset="-128"/>
            </a:endParaRPr>
          </a:p>
        </p:txBody>
      </p:sp>
      <p:sp>
        <p:nvSpPr>
          <p:cNvPr id="40" name="Rectangle 39"/>
          <p:cNvSpPr/>
          <p:nvPr/>
        </p:nvSpPr>
        <p:spPr bwMode="gray">
          <a:xfrm>
            <a:off x="9356979"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40"/>
          <p:cNvSpPr/>
          <p:nvPr/>
        </p:nvSpPr>
        <p:spPr bwMode="gray">
          <a:xfrm>
            <a:off x="504000" y="1490540"/>
            <a:ext cx="11246039"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Namespace: </a:t>
            </a:r>
            <a:r>
              <a:rPr lang="de-DE" sz="2000" b="1" kern="0" noProof="0" dirty="0" err="1">
                <a:ea typeface="Arial Unicode MS" pitchFamily="34" charset="-128"/>
                <a:cs typeface="Arial Unicode MS" pitchFamily="34" charset="-128"/>
              </a:rPr>
              <a:t>your</a:t>
            </a:r>
            <a:r>
              <a:rPr lang="de-DE" sz="2000" b="1" kern="0" noProof="0" dirty="0">
                <a:ea typeface="Arial Unicode MS" pitchFamily="34" charset="-128"/>
                <a:cs typeface="Arial Unicode MS" pitchFamily="34" charset="-128"/>
              </a:rPr>
              <a:t>-namespace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42" name="Rectangle 41"/>
          <p:cNvSpPr/>
          <p:nvPr/>
        </p:nvSpPr>
        <p:spPr bwMode="gray">
          <a:xfrm>
            <a:off x="1672878" y="193030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4" name="Rectangle 43"/>
          <p:cNvSpPr/>
          <p:nvPr/>
        </p:nvSpPr>
        <p:spPr bwMode="gray">
          <a:xfrm>
            <a:off x="5433379" y="193030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5" name="Rectangle 44"/>
          <p:cNvSpPr/>
          <p:nvPr/>
        </p:nvSpPr>
        <p:spPr bwMode="gray">
          <a:xfrm>
            <a:off x="9297417" y="193030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12488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DDB6F6-F619-4F12-B174-E27E8966A003}"/>
              </a:ext>
            </a:extLst>
          </p:cNvPr>
          <p:cNvSpPr>
            <a:spLocks noGrp="1"/>
          </p:cNvSpPr>
          <p:nvPr>
            <p:ph type="title"/>
          </p:nvPr>
        </p:nvSpPr>
        <p:spPr/>
        <p:txBody>
          <a:bodyPr/>
          <a:lstStyle/>
          <a:p>
            <a:r>
              <a:rPr lang="en-US" dirty="0"/>
              <a:t>Namespaces within the training cluster</a:t>
            </a:r>
          </a:p>
        </p:txBody>
      </p:sp>
      <p:grpSp>
        <p:nvGrpSpPr>
          <p:cNvPr id="26" name="Group 25">
            <a:extLst>
              <a:ext uri="{FF2B5EF4-FFF2-40B4-BE49-F238E27FC236}">
                <a16:creationId xmlns:a16="http://schemas.microsoft.com/office/drawing/2014/main" id="{2D89BC41-3CE2-4473-8D0F-4A1798FBB7C0}"/>
              </a:ext>
            </a:extLst>
          </p:cNvPr>
          <p:cNvGrpSpPr/>
          <p:nvPr/>
        </p:nvGrpSpPr>
        <p:grpSpPr>
          <a:xfrm>
            <a:off x="877018" y="1268362"/>
            <a:ext cx="4854580" cy="1511816"/>
            <a:chOff x="513224" y="1307690"/>
            <a:chExt cx="4854580" cy="1511816"/>
          </a:xfrm>
        </p:grpSpPr>
        <p:sp>
          <p:nvSpPr>
            <p:cNvPr id="4" name="Rectangle 3">
              <a:extLst>
                <a:ext uri="{FF2B5EF4-FFF2-40B4-BE49-F238E27FC236}">
                  <a16:creationId xmlns:a16="http://schemas.microsoft.com/office/drawing/2014/main" id="{214C8442-982C-4092-A3CB-ABA185A54016}"/>
                </a:ext>
              </a:extLst>
            </p:cNvPr>
            <p:cNvSpPr/>
            <p:nvPr/>
          </p:nvSpPr>
          <p:spPr bwMode="gray">
            <a:xfrm>
              <a:off x="513224" y="1307690"/>
              <a:ext cx="4854580" cy="1511816"/>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en-US" sz="2000" b="1" kern="0">
                  <a:ea typeface="Arial Unicode MS" pitchFamily="34" charset="-128"/>
                  <a:cs typeface="Arial Unicode MS" pitchFamily="34" charset="-128"/>
                </a:rPr>
                <a:t>Namespace: kube-system</a:t>
              </a:r>
              <a:endParaRPr kumimoji="0" lang="en-US" sz="2400" b="1" i="0" strike="noStrike" kern="0" cap="none" spc="0" normalizeH="0" baseline="0">
                <a:ln>
                  <a:noFill/>
                </a:ln>
                <a:effectLst/>
                <a:uLnTx/>
                <a:uFillTx/>
                <a:ea typeface="Arial Unicode MS" pitchFamily="34" charset="-128"/>
                <a:cs typeface="Arial Unicode MS" pitchFamily="34" charset="-128"/>
              </a:endParaRPr>
            </a:p>
          </p:txBody>
        </p:sp>
        <p:sp>
          <p:nvSpPr>
            <p:cNvPr id="5" name="Rectangle 4">
              <a:extLst>
                <a:ext uri="{FF2B5EF4-FFF2-40B4-BE49-F238E27FC236}">
                  <a16:creationId xmlns:a16="http://schemas.microsoft.com/office/drawing/2014/main" id="{C615211E-CF95-4F16-97DE-3F7FB2BD419F}"/>
                </a:ext>
              </a:extLst>
            </p:cNvPr>
            <p:cNvSpPr/>
            <p:nvPr/>
          </p:nvSpPr>
          <p:spPr bwMode="gray">
            <a:xfrm>
              <a:off x="915794" y="1462802"/>
              <a:ext cx="1208595" cy="80487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a:ea typeface="Arial Unicode MS" pitchFamily="34" charset="-128"/>
                  <a:cs typeface="Arial Unicode MS" pitchFamily="34" charset="-128"/>
                </a:rPr>
                <a:t>DNS</a:t>
              </a:r>
              <a:endParaRPr kumimoji="0" lang="en-US" sz="1600" b="1" i="0" u="none" strike="noStrike" kern="0" cap="none" spc="0" normalizeH="0" baseline="0">
                <a:ln>
                  <a:noFill/>
                </a:ln>
                <a:effectLst/>
                <a:uLnTx/>
                <a:uFillTx/>
                <a:ea typeface="Arial Unicode MS" pitchFamily="34" charset="-128"/>
                <a:cs typeface="Arial Unicode MS" pitchFamily="34" charset="-128"/>
              </a:endParaRPr>
            </a:p>
          </p:txBody>
        </p:sp>
        <p:sp>
          <p:nvSpPr>
            <p:cNvPr id="6" name="Rectangle 5">
              <a:extLst>
                <a:ext uri="{FF2B5EF4-FFF2-40B4-BE49-F238E27FC236}">
                  <a16:creationId xmlns:a16="http://schemas.microsoft.com/office/drawing/2014/main" id="{19A99A67-3C0E-4CAC-83B2-321B8BC04CC3}"/>
                </a:ext>
              </a:extLst>
            </p:cNvPr>
            <p:cNvSpPr/>
            <p:nvPr/>
          </p:nvSpPr>
          <p:spPr bwMode="gray">
            <a:xfrm>
              <a:off x="2336217" y="1462802"/>
              <a:ext cx="1208595" cy="80487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dirty="0">
                  <a:ln>
                    <a:noFill/>
                  </a:ln>
                  <a:effectLst/>
                  <a:uLnTx/>
                  <a:uFillTx/>
                  <a:ea typeface="Arial Unicode MS" pitchFamily="34" charset="-128"/>
                  <a:cs typeface="Arial Unicode MS" pitchFamily="34" charset="-128"/>
                </a:rPr>
                <a:t>Proxy</a:t>
              </a:r>
            </a:p>
          </p:txBody>
        </p:sp>
        <p:sp>
          <p:nvSpPr>
            <p:cNvPr id="7" name="Rectangle 6">
              <a:extLst>
                <a:ext uri="{FF2B5EF4-FFF2-40B4-BE49-F238E27FC236}">
                  <a16:creationId xmlns:a16="http://schemas.microsoft.com/office/drawing/2014/main" id="{C98FB8D3-99EB-414B-B671-D31C210C67F9}"/>
                </a:ext>
              </a:extLst>
            </p:cNvPr>
            <p:cNvSpPr/>
            <p:nvPr/>
          </p:nvSpPr>
          <p:spPr bwMode="gray">
            <a:xfrm>
              <a:off x="3756640" y="1462802"/>
              <a:ext cx="1208595" cy="80487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Addons</a:t>
              </a:r>
              <a:endParaRPr kumimoji="0" lang="en-US" sz="1600" b="1" i="0" u="none" strike="noStrike" kern="0" cap="none" spc="0" normalizeH="0" baseline="0" dirty="0">
                <a:ln>
                  <a:noFill/>
                </a:ln>
                <a:effectLst/>
                <a:uLnTx/>
                <a:uFillTx/>
                <a:ea typeface="Arial Unicode MS" pitchFamily="34" charset="-128"/>
                <a:cs typeface="Arial Unicode MS" pitchFamily="34" charset="-128"/>
              </a:endParaRPr>
            </a:p>
          </p:txBody>
        </p:sp>
      </p:grpSp>
      <p:grpSp>
        <p:nvGrpSpPr>
          <p:cNvPr id="27" name="Group 26">
            <a:extLst>
              <a:ext uri="{FF2B5EF4-FFF2-40B4-BE49-F238E27FC236}">
                <a16:creationId xmlns:a16="http://schemas.microsoft.com/office/drawing/2014/main" id="{9AD6FDF6-0A99-415A-B245-C0C3354E20B7}"/>
              </a:ext>
            </a:extLst>
          </p:cNvPr>
          <p:cNvGrpSpPr/>
          <p:nvPr/>
        </p:nvGrpSpPr>
        <p:grpSpPr>
          <a:xfrm>
            <a:off x="867795" y="3117929"/>
            <a:ext cx="4854580" cy="1511816"/>
            <a:chOff x="504001" y="3157257"/>
            <a:chExt cx="4854580" cy="1511816"/>
          </a:xfrm>
        </p:grpSpPr>
        <p:sp>
          <p:nvSpPr>
            <p:cNvPr id="12" name="Rectangle 11">
              <a:extLst>
                <a:ext uri="{FF2B5EF4-FFF2-40B4-BE49-F238E27FC236}">
                  <a16:creationId xmlns:a16="http://schemas.microsoft.com/office/drawing/2014/main" id="{046ECA79-747B-4C07-B12A-81BF24494448}"/>
                </a:ext>
              </a:extLst>
            </p:cNvPr>
            <p:cNvSpPr/>
            <p:nvPr/>
          </p:nvSpPr>
          <p:spPr bwMode="gray">
            <a:xfrm>
              <a:off x="504001" y="3157257"/>
              <a:ext cx="4854580" cy="1511816"/>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en-US" sz="2000" b="1" kern="0">
                  <a:ea typeface="Arial Unicode MS" pitchFamily="34" charset="-128"/>
                  <a:cs typeface="Arial Unicode MS" pitchFamily="34" charset="-128"/>
                </a:rPr>
                <a:t>Namespace: default</a:t>
              </a:r>
              <a:endParaRPr kumimoji="0" lang="en-US" sz="2400" b="1" i="0" strike="noStrike" kern="0" cap="none" spc="0" normalizeH="0" baseline="0">
                <a:ln>
                  <a:noFill/>
                </a:ln>
                <a:effectLst/>
                <a:uLnTx/>
                <a:uFillTx/>
                <a:ea typeface="Arial Unicode MS" pitchFamily="34" charset="-128"/>
                <a:cs typeface="Arial Unicode MS" pitchFamily="34" charset="-128"/>
              </a:endParaRPr>
            </a:p>
          </p:txBody>
        </p:sp>
        <p:sp>
          <p:nvSpPr>
            <p:cNvPr id="13" name="Rectangle 12">
              <a:extLst>
                <a:ext uri="{FF2B5EF4-FFF2-40B4-BE49-F238E27FC236}">
                  <a16:creationId xmlns:a16="http://schemas.microsoft.com/office/drawing/2014/main" id="{45D07B47-8595-4A6F-9CB0-81A05CD9BA20}"/>
                </a:ext>
              </a:extLst>
            </p:cNvPr>
            <p:cNvSpPr/>
            <p:nvPr/>
          </p:nvSpPr>
          <p:spPr bwMode="gray">
            <a:xfrm>
              <a:off x="906571" y="3312369"/>
              <a:ext cx="1208595" cy="80487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dirty="0">
                  <a:ln>
                    <a:noFill/>
                  </a:ln>
                  <a:effectLst/>
                  <a:uLnTx/>
                  <a:uFillTx/>
                  <a:ea typeface="Arial Unicode MS" pitchFamily="34" charset="-128"/>
                  <a:cs typeface="Arial Unicode MS" pitchFamily="34" charset="-128"/>
                </a:rPr>
                <a:t>Demo-1</a:t>
              </a:r>
            </a:p>
          </p:txBody>
        </p:sp>
        <p:sp>
          <p:nvSpPr>
            <p:cNvPr id="14" name="Rectangle 13">
              <a:extLst>
                <a:ext uri="{FF2B5EF4-FFF2-40B4-BE49-F238E27FC236}">
                  <a16:creationId xmlns:a16="http://schemas.microsoft.com/office/drawing/2014/main" id="{E2C024BD-E75C-44D4-ACE7-22D9E0749965}"/>
                </a:ext>
              </a:extLst>
            </p:cNvPr>
            <p:cNvSpPr/>
            <p:nvPr/>
          </p:nvSpPr>
          <p:spPr bwMode="gray">
            <a:xfrm>
              <a:off x="2326994" y="3312369"/>
              <a:ext cx="1208595" cy="80487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dirty="0">
                  <a:ln>
                    <a:noFill/>
                  </a:ln>
                  <a:effectLst/>
                  <a:uLnTx/>
                  <a:uFillTx/>
                  <a:ea typeface="Arial Unicode MS" pitchFamily="34" charset="-128"/>
                  <a:cs typeface="Arial Unicode MS" pitchFamily="34" charset="-128"/>
                </a:rPr>
                <a:t>Demo-2</a:t>
              </a:r>
            </a:p>
          </p:txBody>
        </p:sp>
        <p:sp>
          <p:nvSpPr>
            <p:cNvPr id="15" name="Rectangle 14">
              <a:extLst>
                <a:ext uri="{FF2B5EF4-FFF2-40B4-BE49-F238E27FC236}">
                  <a16:creationId xmlns:a16="http://schemas.microsoft.com/office/drawing/2014/main" id="{585DEF37-A4A9-4B9A-B68D-726CADD89ED0}"/>
                </a:ext>
              </a:extLst>
            </p:cNvPr>
            <p:cNvSpPr/>
            <p:nvPr/>
          </p:nvSpPr>
          <p:spPr bwMode="gray">
            <a:xfrm>
              <a:off x="3747417" y="3312369"/>
              <a:ext cx="1208595" cy="80487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Demo-3</a:t>
              </a:r>
              <a:endParaRPr kumimoji="0" lang="en-US" sz="1600" b="1" i="0" u="none" strike="noStrike" kern="0" cap="none" spc="0" normalizeH="0" baseline="0" dirty="0">
                <a:ln>
                  <a:noFill/>
                </a:ln>
                <a:effectLst/>
                <a:uLnTx/>
                <a:uFillTx/>
                <a:ea typeface="Arial Unicode MS" pitchFamily="34" charset="-128"/>
                <a:cs typeface="Arial Unicode MS" pitchFamily="34" charset="-128"/>
              </a:endParaRPr>
            </a:p>
          </p:txBody>
        </p:sp>
      </p:grpSp>
      <p:grpSp>
        <p:nvGrpSpPr>
          <p:cNvPr id="28" name="Group 27">
            <a:extLst>
              <a:ext uri="{FF2B5EF4-FFF2-40B4-BE49-F238E27FC236}">
                <a16:creationId xmlns:a16="http://schemas.microsoft.com/office/drawing/2014/main" id="{21A9DF6F-0C9F-4BF4-BE99-CA60EBEC19AB}"/>
              </a:ext>
            </a:extLst>
          </p:cNvPr>
          <p:cNvGrpSpPr/>
          <p:nvPr/>
        </p:nvGrpSpPr>
        <p:grpSpPr>
          <a:xfrm>
            <a:off x="867795" y="4967496"/>
            <a:ext cx="4854580" cy="1511816"/>
            <a:chOff x="504001" y="5006824"/>
            <a:chExt cx="4854580" cy="1511816"/>
          </a:xfrm>
        </p:grpSpPr>
        <p:sp>
          <p:nvSpPr>
            <p:cNvPr id="22" name="Rectangle 21">
              <a:extLst>
                <a:ext uri="{FF2B5EF4-FFF2-40B4-BE49-F238E27FC236}">
                  <a16:creationId xmlns:a16="http://schemas.microsoft.com/office/drawing/2014/main" id="{18261F3B-6FC2-4B0B-8E20-EC982C081D66}"/>
                </a:ext>
              </a:extLst>
            </p:cNvPr>
            <p:cNvSpPr/>
            <p:nvPr/>
          </p:nvSpPr>
          <p:spPr bwMode="gray">
            <a:xfrm>
              <a:off x="504001" y="5006824"/>
              <a:ext cx="4854580" cy="1511816"/>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defTabSz="914400" fontAlgn="base">
                <a:spcBef>
                  <a:spcPct val="50000"/>
                </a:spcBef>
                <a:spcAft>
                  <a:spcPct val="0"/>
                </a:spcAft>
                <a:buClr>
                  <a:srgbClr val="F0AB00"/>
                </a:buClr>
                <a:buSzPct val="80000"/>
              </a:pPr>
              <a:r>
                <a:rPr lang="en-US" sz="2000" b="1" kern="0" dirty="0">
                  <a:ea typeface="Arial Unicode MS" pitchFamily="34" charset="-128"/>
                  <a:cs typeface="Arial Unicode MS" pitchFamily="34" charset="-128"/>
                </a:rPr>
                <a:t>Namespace: part-6b4305ca</a:t>
              </a:r>
              <a:endParaRPr kumimoji="0" lang="en-US" sz="2400" b="1" i="0" strike="noStrike" kern="0" cap="none" spc="0" normalizeH="0" baseline="0" dirty="0">
                <a:ln>
                  <a:noFill/>
                </a:ln>
                <a:effectLst/>
                <a:uLnTx/>
                <a:uFillTx/>
                <a:ea typeface="Arial Unicode MS" pitchFamily="34" charset="-128"/>
                <a:cs typeface="Arial Unicode MS" pitchFamily="34" charset="-128"/>
              </a:endParaRPr>
            </a:p>
          </p:txBody>
        </p:sp>
        <p:sp>
          <p:nvSpPr>
            <p:cNvPr id="23" name="Rectangle 22">
              <a:extLst>
                <a:ext uri="{FF2B5EF4-FFF2-40B4-BE49-F238E27FC236}">
                  <a16:creationId xmlns:a16="http://schemas.microsoft.com/office/drawing/2014/main" id="{7D166FF2-214E-43A1-97D6-779B07BFFCF1}"/>
                </a:ext>
              </a:extLst>
            </p:cNvPr>
            <p:cNvSpPr/>
            <p:nvPr/>
          </p:nvSpPr>
          <p:spPr bwMode="gray">
            <a:xfrm>
              <a:off x="906571" y="5161936"/>
              <a:ext cx="1208595" cy="80487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a:ln>
                    <a:noFill/>
                  </a:ln>
                  <a:effectLst/>
                  <a:uLnTx/>
                  <a:uFillTx/>
                  <a:ea typeface="Arial Unicode MS" pitchFamily="34" charset="-128"/>
                  <a:cs typeface="Arial Unicode MS" pitchFamily="34" charset="-128"/>
                </a:rPr>
                <a:t>workload</a:t>
              </a:r>
            </a:p>
          </p:txBody>
        </p:sp>
        <p:sp>
          <p:nvSpPr>
            <p:cNvPr id="24" name="Rectangle 23">
              <a:extLst>
                <a:ext uri="{FF2B5EF4-FFF2-40B4-BE49-F238E27FC236}">
                  <a16:creationId xmlns:a16="http://schemas.microsoft.com/office/drawing/2014/main" id="{CFF415CC-EA12-4616-ABAA-C32DD8A4FD9C}"/>
                </a:ext>
              </a:extLst>
            </p:cNvPr>
            <p:cNvSpPr/>
            <p:nvPr/>
          </p:nvSpPr>
          <p:spPr bwMode="gray">
            <a:xfrm>
              <a:off x="2326994" y="5161936"/>
              <a:ext cx="1208595" cy="80487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a:ln>
                    <a:noFill/>
                  </a:ln>
                  <a:effectLst/>
                  <a:uLnTx/>
                  <a:uFillTx/>
                  <a:ea typeface="Arial Unicode MS" pitchFamily="34" charset="-128"/>
                  <a:cs typeface="Arial Unicode MS" pitchFamily="34" charset="-128"/>
                </a:rPr>
                <a:t>workload</a:t>
              </a:r>
            </a:p>
          </p:txBody>
        </p:sp>
        <p:sp>
          <p:nvSpPr>
            <p:cNvPr id="25" name="Rectangle 24">
              <a:extLst>
                <a:ext uri="{FF2B5EF4-FFF2-40B4-BE49-F238E27FC236}">
                  <a16:creationId xmlns:a16="http://schemas.microsoft.com/office/drawing/2014/main" id="{62537236-910A-4593-B7A0-16CC9CF60445}"/>
                </a:ext>
              </a:extLst>
            </p:cNvPr>
            <p:cNvSpPr/>
            <p:nvPr/>
          </p:nvSpPr>
          <p:spPr bwMode="gray">
            <a:xfrm>
              <a:off x="3747417" y="5161936"/>
              <a:ext cx="1208595" cy="80487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a:ea typeface="Arial Unicode MS" pitchFamily="34" charset="-128"/>
                  <a:cs typeface="Arial Unicode MS" pitchFamily="34" charset="-128"/>
                </a:rPr>
                <a:t>workload</a:t>
              </a:r>
              <a:endParaRPr kumimoji="0" lang="en-US" sz="1600" b="1" i="0" u="none" strike="noStrike" kern="0" cap="none" spc="0" normalizeH="0" baseline="0">
                <a:ln>
                  <a:noFill/>
                </a:ln>
                <a:effectLst/>
                <a:uLnTx/>
                <a:uFillTx/>
                <a:ea typeface="Arial Unicode MS" pitchFamily="34" charset="-128"/>
                <a:cs typeface="Arial Unicode MS" pitchFamily="34" charset="-128"/>
              </a:endParaRPr>
            </a:p>
          </p:txBody>
        </p:sp>
      </p:grpSp>
      <p:sp>
        <p:nvSpPr>
          <p:cNvPr id="29" name="Speech Bubble: Rectangle 28">
            <a:extLst>
              <a:ext uri="{FF2B5EF4-FFF2-40B4-BE49-F238E27FC236}">
                <a16:creationId xmlns:a16="http://schemas.microsoft.com/office/drawing/2014/main" id="{6C29D8AD-F864-46E5-A7D1-421B29F4CAB8}"/>
              </a:ext>
            </a:extLst>
          </p:cNvPr>
          <p:cNvSpPr/>
          <p:nvPr/>
        </p:nvSpPr>
        <p:spPr bwMode="gray">
          <a:xfrm>
            <a:off x="6248401" y="1423474"/>
            <a:ext cx="5442076" cy="1041116"/>
          </a:xfrm>
          <a:prstGeom prst="wedgeRectCallout">
            <a:avLst>
              <a:gd name="adj1" fmla="val -67277"/>
              <a:gd name="adj2" fmla="val -1812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Hosts cluster-wide components &amp; administrative workloads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0" name="Speech Bubble: Rectangle 29">
            <a:extLst>
              <a:ext uri="{FF2B5EF4-FFF2-40B4-BE49-F238E27FC236}">
                <a16:creationId xmlns:a16="http://schemas.microsoft.com/office/drawing/2014/main" id="{A9B079EB-E00B-4FBD-BF98-0219002848EF}"/>
              </a:ext>
            </a:extLst>
          </p:cNvPr>
          <p:cNvSpPr/>
          <p:nvPr/>
        </p:nvSpPr>
        <p:spPr bwMode="gray">
          <a:xfrm>
            <a:off x="6248401" y="3273041"/>
            <a:ext cx="5442076" cy="1041116"/>
          </a:xfrm>
          <a:prstGeom prst="wedgeRectCallout">
            <a:avLst>
              <a:gd name="adj1" fmla="val -67277"/>
              <a:gd name="adj2" fmla="val -1812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Hosts any workload and is the default target for all </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kubectl</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commands, if no namespace is specified </a:t>
            </a:r>
          </a:p>
        </p:txBody>
      </p:sp>
      <p:sp>
        <p:nvSpPr>
          <p:cNvPr id="31" name="Speech Bubble: Rectangle 30">
            <a:extLst>
              <a:ext uri="{FF2B5EF4-FFF2-40B4-BE49-F238E27FC236}">
                <a16:creationId xmlns:a16="http://schemas.microsoft.com/office/drawing/2014/main" id="{A3F59E37-8DF2-404D-91F1-104A4C0C1460}"/>
              </a:ext>
            </a:extLst>
          </p:cNvPr>
          <p:cNvSpPr/>
          <p:nvPr/>
        </p:nvSpPr>
        <p:spPr bwMode="gray">
          <a:xfrm>
            <a:off x="6248401" y="5122608"/>
            <a:ext cx="5442076" cy="1041116"/>
          </a:xfrm>
          <a:prstGeom prst="wedgeRectCallout">
            <a:avLst>
              <a:gd name="adj1" fmla="val -67277"/>
              <a:gd name="adj2" fmla="val -1812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Environment of participants to run all exercises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825795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000" y="1620000"/>
            <a:ext cx="6193980" cy="4230000"/>
          </a:xfrm>
        </p:spPr>
        <p:txBody>
          <a:bodyPr/>
          <a:lstStyle/>
          <a:p>
            <a:r>
              <a:rPr lang="en-US" dirty="0"/>
              <a:t>YAML: “YAML </a:t>
            </a:r>
            <a:r>
              <a:rPr lang="en-US" dirty="0" err="1"/>
              <a:t>Ain't</a:t>
            </a:r>
            <a:r>
              <a:rPr lang="en-US" dirty="0"/>
              <a:t> Markup Language”</a:t>
            </a:r>
          </a:p>
          <a:p>
            <a:pPr marL="342900" indent="-342900">
              <a:buSzPct val="100000"/>
              <a:buFont typeface="Wingdings" panose="05000000000000000000" pitchFamily="2" charset="2"/>
              <a:buChar char="§"/>
            </a:pPr>
            <a:r>
              <a:rPr lang="en-US" dirty="0"/>
              <a:t>YAML is a human friendly data serialization standard for all programming languages.</a:t>
            </a:r>
          </a:p>
          <a:p>
            <a:pPr marL="342900" indent="-342900">
              <a:buSzPct val="100000"/>
              <a:buFont typeface="Wingdings" panose="05000000000000000000" pitchFamily="2" charset="2"/>
              <a:buChar char="§"/>
            </a:pPr>
            <a:r>
              <a:rPr lang="en-US" dirty="0"/>
              <a:t>          Indentation based</a:t>
            </a:r>
          </a:p>
          <a:p>
            <a:pPr marL="342900" indent="-342900">
              <a:buSzPct val="100000"/>
              <a:buFont typeface="Wingdings" panose="05000000000000000000" pitchFamily="2" charset="2"/>
              <a:buChar char="§"/>
            </a:pPr>
            <a:r>
              <a:rPr lang="en-US" dirty="0"/>
              <a:t>Supports </a:t>
            </a:r>
            <a:r>
              <a:rPr lang="en-US" dirty="0" err="1"/>
              <a:t>key:value</a:t>
            </a:r>
            <a:r>
              <a:rPr lang="en-US" dirty="0"/>
              <a:t> maps and lists</a:t>
            </a:r>
          </a:p>
          <a:p>
            <a:pPr marL="342900" indent="-342900">
              <a:buSzPct val="100000"/>
              <a:buFont typeface="Wingdings" panose="05000000000000000000" pitchFamily="2" charset="2"/>
              <a:buChar char="§"/>
            </a:pPr>
            <a:r>
              <a:rPr lang="en-US" dirty="0"/>
              <a:t>Supports nesting - a value can also contain another </a:t>
            </a:r>
            <a:r>
              <a:rPr lang="en-US" dirty="0" err="1"/>
              <a:t>key:value</a:t>
            </a:r>
            <a:r>
              <a:rPr lang="en-US" dirty="0"/>
              <a:t> map or a list</a:t>
            </a:r>
          </a:p>
          <a:p>
            <a:endParaRPr lang="en-US" dirty="0"/>
          </a:p>
        </p:txBody>
      </p:sp>
      <p:sp>
        <p:nvSpPr>
          <p:cNvPr id="3" name="Title 2"/>
          <p:cNvSpPr>
            <a:spLocks noGrp="1"/>
          </p:cNvSpPr>
          <p:nvPr>
            <p:ph type="title"/>
          </p:nvPr>
        </p:nvSpPr>
        <p:spPr/>
        <p:txBody>
          <a:bodyPr/>
          <a:lstStyle/>
          <a:p>
            <a:r>
              <a:rPr lang="de-DE" dirty="0"/>
              <a:t>YAML</a:t>
            </a:r>
          </a:p>
        </p:txBody>
      </p:sp>
      <p:pic>
        <p:nvPicPr>
          <p:cNvPr id="6" name="Picture 5"/>
          <p:cNvPicPr>
            <a:picLocks noChangeAspect="1"/>
          </p:cNvPicPr>
          <p:nvPr/>
        </p:nvPicPr>
        <p:blipFill>
          <a:blip r:embed="rId2"/>
          <a:stretch>
            <a:fillRect/>
          </a:stretch>
        </p:blipFill>
        <p:spPr>
          <a:xfrm>
            <a:off x="7146599" y="1028700"/>
            <a:ext cx="4375972" cy="4991475"/>
          </a:xfrm>
          <a:prstGeom prst="rect">
            <a:avLst/>
          </a:prstGeom>
        </p:spPr>
      </p:pic>
    </p:spTree>
    <p:extLst>
      <p:ext uri="{BB962C8B-B14F-4D97-AF65-F5344CB8AC3E}">
        <p14:creationId xmlns:p14="http://schemas.microsoft.com/office/powerpoint/2010/main" val="12135744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Infrastructure for this training</a:t>
            </a:r>
          </a:p>
        </p:txBody>
      </p:sp>
      <p:grpSp>
        <p:nvGrpSpPr>
          <p:cNvPr id="7" name="Group 6"/>
          <p:cNvGrpSpPr/>
          <p:nvPr/>
        </p:nvGrpSpPr>
        <p:grpSpPr>
          <a:xfrm>
            <a:off x="417324" y="1836420"/>
            <a:ext cx="3854639" cy="4091940"/>
            <a:chOff x="404941" y="2331720"/>
            <a:chExt cx="3854639" cy="3688080"/>
          </a:xfrm>
        </p:grpSpPr>
        <p:sp>
          <p:nvSpPr>
            <p:cNvPr id="4" name="Rectangle 3"/>
            <p:cNvSpPr/>
            <p:nvPr/>
          </p:nvSpPr>
          <p:spPr bwMode="gray">
            <a:xfrm>
              <a:off x="404941" y="2331720"/>
              <a:ext cx="3854639" cy="368808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2400" b="1" kern="0" dirty="0" err="1">
                  <a:ea typeface="Arial Unicode MS" pitchFamily="34" charset="-128"/>
                  <a:cs typeface="Arial Unicode MS" pitchFamily="34" charset="-128"/>
                </a:rPr>
                <a:t>local</a:t>
              </a:r>
              <a:r>
                <a:rPr lang="de-DE" sz="2400" b="1" kern="0" dirty="0">
                  <a:ea typeface="Arial Unicode MS" pitchFamily="34" charset="-128"/>
                  <a:cs typeface="Arial Unicode MS" pitchFamily="34" charset="-128"/>
                </a:rPr>
                <a:t> </a:t>
              </a:r>
              <a:r>
                <a:rPr lang="de-DE" sz="2400" b="1" kern="0" dirty="0" err="1">
                  <a:ea typeface="Arial Unicode MS" pitchFamily="34" charset="-128"/>
                  <a:cs typeface="Arial Unicode MS" pitchFamily="34" charset="-128"/>
                </a:rPr>
                <a:t>participant</a:t>
              </a:r>
              <a:r>
                <a:rPr lang="de-DE" sz="2400" b="1" kern="0" dirty="0">
                  <a:ea typeface="Arial Unicode MS" pitchFamily="34" charset="-128"/>
                  <a:cs typeface="Arial Unicode MS" pitchFamily="34" charset="-128"/>
                </a:rPr>
                <a:t> VM</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5" name="Scroll: Vertical 4"/>
            <p:cNvSpPr/>
            <p:nvPr/>
          </p:nvSpPr>
          <p:spPr bwMode="gray">
            <a:xfrm>
              <a:off x="563880" y="2987040"/>
              <a:ext cx="1645920" cy="2750820"/>
            </a:xfrm>
            <a:prstGeom prst="verticalScroll">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400" b="1" kern="0" dirty="0">
                  <a:ea typeface="Arial Unicode MS" pitchFamily="34" charset="-128"/>
                  <a:cs typeface="Arial Unicode MS" pitchFamily="34" charset="-128"/>
                </a:rPr>
                <a:t>.</a:t>
              </a:r>
              <a:r>
                <a:rPr lang="en-US" sz="1400" b="1" kern="0" dirty="0" err="1">
                  <a:ea typeface="Arial Unicode MS" pitchFamily="34" charset="-128"/>
                  <a:cs typeface="Arial Unicode MS" pitchFamily="34" charset="-128"/>
                </a:rPr>
                <a:t>kube</a:t>
              </a:r>
              <a:r>
                <a:rPr lang="en-US" sz="1400" b="1" kern="0" dirty="0">
                  <a:ea typeface="Arial Unicode MS" pitchFamily="34" charset="-128"/>
                  <a:cs typeface="Arial Unicode MS" pitchFamily="34" charset="-128"/>
                </a:rPr>
                <a:t>/config</a:t>
              </a:r>
            </a:p>
            <a:p>
              <a:pPr marL="180975" marR="0" indent="-180975" defTabSz="914400" eaLnBrk="1" fontAlgn="base" latinLnBrk="0" hangingPunct="1">
                <a:lnSpc>
                  <a:spcPct val="100000"/>
                </a:lnSpc>
                <a:spcBef>
                  <a:spcPct val="50000"/>
                </a:spcBef>
                <a:spcAft>
                  <a:spcPct val="0"/>
                </a:spcAft>
                <a:buClr>
                  <a:srgbClr val="F0AB00"/>
                </a:buClr>
                <a:buSzPct val="80000"/>
                <a:buFont typeface="Wingdings" panose="05000000000000000000" pitchFamily="2" charset="2"/>
                <a:buChar char="§"/>
                <a:tabLst/>
              </a:pPr>
              <a:r>
                <a:rPr kumimoji="0" lang="en-US" sz="1400" b="0" i="0" u="none" strike="noStrike" kern="0" cap="none" spc="0" normalizeH="0" noProof="0" dirty="0">
                  <a:ln>
                    <a:noFill/>
                  </a:ln>
                  <a:effectLst/>
                  <a:uLnTx/>
                  <a:uFillTx/>
                  <a:ea typeface="Arial Unicode MS" pitchFamily="34" charset="-128"/>
                  <a:cs typeface="Arial Unicode MS" pitchFamily="34" charset="-128"/>
                </a:rPr>
                <a:t>API server IP</a:t>
              </a:r>
            </a:p>
            <a:p>
              <a:pPr marL="180975" marR="0" indent="-180975" defTabSz="914400" eaLnBrk="1" fontAlgn="base" latinLnBrk="0" hangingPunct="1">
                <a:lnSpc>
                  <a:spcPct val="100000"/>
                </a:lnSpc>
                <a:spcBef>
                  <a:spcPct val="50000"/>
                </a:spcBef>
                <a:spcAft>
                  <a:spcPct val="0"/>
                </a:spcAft>
                <a:buClr>
                  <a:srgbClr val="F0AB00"/>
                </a:buClr>
                <a:buSzPct val="80000"/>
                <a:buFont typeface="Wingdings" panose="05000000000000000000" pitchFamily="2" charset="2"/>
                <a:buChar char="§"/>
                <a:tabLst/>
              </a:pPr>
              <a:r>
                <a:rPr lang="en-US" sz="1400" kern="0" baseline="0" dirty="0">
                  <a:ea typeface="Arial Unicode MS" pitchFamily="34" charset="-128"/>
                  <a:cs typeface="Arial Unicode MS" pitchFamily="34" charset="-128"/>
                </a:rPr>
                <a:t>User </a:t>
              </a:r>
            </a:p>
            <a:p>
              <a:pPr marL="180975" marR="0" indent="-180975" defTabSz="914400" eaLnBrk="1" fontAlgn="base" latinLnBrk="0" hangingPunct="1">
                <a:lnSpc>
                  <a:spcPct val="100000"/>
                </a:lnSpc>
                <a:spcBef>
                  <a:spcPct val="50000"/>
                </a:spcBef>
                <a:spcAft>
                  <a:spcPct val="0"/>
                </a:spcAft>
                <a:buClr>
                  <a:srgbClr val="F0AB00"/>
                </a:buClr>
                <a:buSzPct val="80000"/>
                <a:buFont typeface="Wingdings" panose="05000000000000000000" pitchFamily="2" charset="2"/>
                <a:buChar char="§"/>
                <a:tabLst/>
              </a:pPr>
              <a:r>
                <a:rPr kumimoji="0" lang="en-US" sz="1400" b="0" i="0" u="none" strike="noStrike" kern="0" cap="none" spc="0" normalizeH="0" noProof="0" dirty="0">
                  <a:ln>
                    <a:noFill/>
                  </a:ln>
                  <a:effectLst/>
                  <a:uLnTx/>
                  <a:uFillTx/>
                  <a:ea typeface="Arial Unicode MS" pitchFamily="34" charset="-128"/>
                  <a:cs typeface="Arial Unicode MS" pitchFamily="34" charset="-128"/>
                </a:rPr>
                <a:t>Access token</a:t>
              </a:r>
            </a:p>
            <a:p>
              <a:pPr marL="180975" marR="0" indent="-180975" defTabSz="914400" eaLnBrk="1" fontAlgn="base" latinLnBrk="0" hangingPunct="1">
                <a:lnSpc>
                  <a:spcPct val="100000"/>
                </a:lnSpc>
                <a:spcBef>
                  <a:spcPct val="50000"/>
                </a:spcBef>
                <a:spcAft>
                  <a:spcPct val="0"/>
                </a:spcAft>
                <a:buClr>
                  <a:srgbClr val="F0AB00"/>
                </a:buClr>
                <a:buSzPct val="80000"/>
                <a:buFont typeface="Wingdings" panose="05000000000000000000" pitchFamily="2" charset="2"/>
                <a:buChar char="§"/>
                <a:tabLst/>
              </a:pPr>
              <a:r>
                <a:rPr lang="en-US" sz="1400" kern="0" baseline="0" dirty="0">
                  <a:ea typeface="Arial Unicode MS" pitchFamily="34" charset="-128"/>
                  <a:cs typeface="Arial Unicode MS" pitchFamily="34" charset="-128"/>
                </a:rPr>
                <a:t>Name-space</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Rounded Corners 5"/>
            <p:cNvSpPr/>
            <p:nvPr/>
          </p:nvSpPr>
          <p:spPr bwMode="gray">
            <a:xfrm>
              <a:off x="2484120" y="3673245"/>
              <a:ext cx="1470660" cy="1082040"/>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kubectl</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grpSp>
      <p:cxnSp>
        <p:nvCxnSpPr>
          <p:cNvPr id="9" name="Straight Connector 8"/>
          <p:cNvCxnSpPr/>
          <p:nvPr/>
        </p:nvCxnSpPr>
        <p:spPr>
          <a:xfrm>
            <a:off x="4968240" y="1546860"/>
            <a:ext cx="30480" cy="5173980"/>
          </a:xfrm>
          <a:prstGeom prst="line">
            <a:avLst/>
          </a:prstGeom>
          <a:ln w="57150">
            <a:prstDash val="dash"/>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16" name="Rectangle 15"/>
          <p:cNvSpPr/>
          <p:nvPr/>
        </p:nvSpPr>
        <p:spPr bwMode="gray">
          <a:xfrm>
            <a:off x="5338891" y="1744980"/>
            <a:ext cx="6497447" cy="4762500"/>
          </a:xfrm>
          <a:prstGeom prst="rect">
            <a:avLst/>
          </a:prstGeom>
          <a:no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2400" kern="0" dirty="0">
                <a:ln w="0"/>
                <a:solidFill>
                  <a:schemeClr val="tx1"/>
                </a:solidFill>
                <a:effectLst>
                  <a:outerShdw blurRad="38100" dist="19050" dir="2700000" algn="tl" rotWithShape="0">
                    <a:schemeClr val="dk1">
                      <a:alpha val="40000"/>
                    </a:schemeClr>
                  </a:outerShdw>
                </a:effectLst>
                <a:ea typeface="Arial Unicode MS" pitchFamily="34" charset="-128"/>
                <a:cs typeface="Arial Unicode MS" pitchFamily="34" charset="-128"/>
              </a:rPr>
              <a:t>K8s-training </a:t>
            </a:r>
            <a:r>
              <a:rPr lang="de-DE" sz="2400" kern="0" dirty="0" err="1">
                <a:ln w="0"/>
                <a:solidFill>
                  <a:schemeClr val="tx1"/>
                </a:solidFill>
                <a:effectLst>
                  <a:outerShdw blurRad="38100" dist="19050" dir="2700000" algn="tl" rotWithShape="0">
                    <a:schemeClr val="dk1">
                      <a:alpha val="40000"/>
                    </a:schemeClr>
                  </a:outerShdw>
                </a:effectLst>
                <a:ea typeface="Arial Unicode MS" pitchFamily="34" charset="-128"/>
                <a:cs typeface="Arial Unicode MS" pitchFamily="34" charset="-128"/>
              </a:rPr>
              <a:t>cluster</a:t>
            </a:r>
            <a:endParaRPr kumimoji="0" lang="de-DE" sz="2400" i="0" strike="noStrike" kern="0" normalizeH="0" baseline="0" noProof="0" dirty="0">
              <a:ln w="0"/>
              <a:solidFill>
                <a:schemeClr val="tx1"/>
              </a:solidFill>
              <a:effectLst>
                <a:outerShdw blurRad="38100" dist="19050" dir="2700000" algn="tl" rotWithShape="0">
                  <a:schemeClr val="dk1">
                    <a:alpha val="40000"/>
                  </a:schemeClr>
                </a:outerShdw>
              </a:effectLst>
              <a:uLnTx/>
              <a:uFillTx/>
              <a:ea typeface="Arial Unicode MS" pitchFamily="34" charset="-128"/>
              <a:cs typeface="Arial Unicode MS" pitchFamily="34" charset="-128"/>
            </a:endParaRPr>
          </a:p>
        </p:txBody>
      </p:sp>
      <p:sp>
        <p:nvSpPr>
          <p:cNvPr id="19" name="Rectangle 18"/>
          <p:cNvSpPr/>
          <p:nvPr/>
        </p:nvSpPr>
        <p:spPr bwMode="gray">
          <a:xfrm>
            <a:off x="8890352" y="2540137"/>
            <a:ext cx="2724717" cy="201548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1400" b="1" kern="0" dirty="0">
              <a:ea typeface="Arial Unicode MS" pitchFamily="34" charset="-128"/>
              <a:cs typeface="Arial Unicode MS" pitchFamily="34" charset="-128"/>
            </a:endParaRPr>
          </a:p>
        </p:txBody>
      </p:sp>
      <p:sp>
        <p:nvSpPr>
          <p:cNvPr id="20" name="Rectangle 19"/>
          <p:cNvSpPr/>
          <p:nvPr/>
        </p:nvSpPr>
        <p:spPr bwMode="gray">
          <a:xfrm>
            <a:off x="8791291" y="2756956"/>
            <a:ext cx="2724717" cy="201548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1400" b="1" kern="0" dirty="0">
              <a:ea typeface="Arial Unicode MS" pitchFamily="34" charset="-128"/>
              <a:cs typeface="Arial Unicode MS" pitchFamily="34" charset="-128"/>
            </a:endParaRPr>
          </a:p>
        </p:txBody>
      </p:sp>
      <p:sp>
        <p:nvSpPr>
          <p:cNvPr id="21" name="Rectangle 20"/>
          <p:cNvSpPr/>
          <p:nvPr/>
        </p:nvSpPr>
        <p:spPr bwMode="gray">
          <a:xfrm>
            <a:off x="5768587" y="3105075"/>
            <a:ext cx="2392755" cy="163576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400" b="1" kern="0" dirty="0">
                <a:ea typeface="Arial Unicode MS" pitchFamily="34" charset="-128"/>
                <a:cs typeface="Arial Unicode MS" pitchFamily="34" charset="-128"/>
              </a:rPr>
              <a:t>Master</a:t>
            </a:r>
          </a:p>
        </p:txBody>
      </p:sp>
      <p:sp>
        <p:nvSpPr>
          <p:cNvPr id="22" name="Rectangle 21"/>
          <p:cNvSpPr/>
          <p:nvPr/>
        </p:nvSpPr>
        <p:spPr bwMode="gray">
          <a:xfrm>
            <a:off x="6258465" y="3697498"/>
            <a:ext cx="1336229" cy="45358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a:ln>
                  <a:noFill/>
                </a:ln>
                <a:effectLst/>
                <a:uLnTx/>
                <a:uFillTx/>
                <a:ea typeface="Arial Unicode MS" pitchFamily="34" charset="-128"/>
                <a:cs typeface="Arial Unicode MS" pitchFamily="34" charset="-128"/>
              </a:rPr>
              <a:t>API</a:t>
            </a:r>
            <a:r>
              <a:rPr kumimoji="0" lang="de-DE" sz="1600" b="1" i="0" u="none" strike="noStrike" kern="0" cap="none" spc="0" normalizeH="0" noProof="0" dirty="0">
                <a:ln>
                  <a:noFill/>
                </a:ln>
                <a:effectLst/>
                <a:uLnTx/>
                <a:uFillTx/>
                <a:ea typeface="Arial Unicode MS" pitchFamily="34" charset="-128"/>
                <a:cs typeface="Arial Unicode MS" pitchFamily="34" charset="-128"/>
              </a:rPr>
              <a:t> Server</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1" name="Rectangle 30"/>
          <p:cNvSpPr/>
          <p:nvPr/>
        </p:nvSpPr>
        <p:spPr bwMode="gray">
          <a:xfrm>
            <a:off x="6156960" y="5356744"/>
            <a:ext cx="1575643" cy="9184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1" i="0" strike="noStrike" kern="0" cap="none" spc="0" normalizeH="0" baseline="0" noProof="0" dirty="0" err="1">
                <a:ln>
                  <a:noFill/>
                </a:ln>
                <a:effectLst/>
                <a:uLnTx/>
                <a:uFillTx/>
                <a:ea typeface="Arial Unicode MS" pitchFamily="34" charset="-128"/>
                <a:cs typeface="Arial Unicode MS" pitchFamily="34" charset="-128"/>
              </a:rPr>
              <a:t>etcd</a:t>
            </a:r>
            <a:endParaRPr kumimoji="0" lang="de-DE" sz="1800" b="1" i="0"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100" b="1" kern="0" dirty="0">
                <a:ea typeface="Arial Unicode MS" pitchFamily="34" charset="-128"/>
                <a:cs typeface="Arial Unicode MS" pitchFamily="34" charset="-128"/>
              </a:rPr>
              <a:t>(</a:t>
            </a:r>
            <a:r>
              <a:rPr lang="de-DE" sz="1100" b="1" kern="0" dirty="0" err="1">
                <a:ea typeface="Arial Unicode MS" pitchFamily="34" charset="-128"/>
                <a:cs typeface="Arial Unicode MS" pitchFamily="34" charset="-128"/>
              </a:rPr>
              <a:t>distributed</a:t>
            </a:r>
            <a:r>
              <a:rPr lang="de-DE" sz="1100" b="1" kern="0" dirty="0">
                <a:ea typeface="Arial Unicode MS" pitchFamily="34" charset="-128"/>
                <a:cs typeface="Arial Unicode MS" pitchFamily="34" charset="-128"/>
              </a:rPr>
              <a:t>) </a:t>
            </a:r>
            <a:r>
              <a:rPr lang="de-DE" sz="1100" b="1" kern="0" dirty="0" err="1">
                <a:ea typeface="Arial Unicode MS" pitchFamily="34" charset="-128"/>
                <a:cs typeface="Arial Unicode MS" pitchFamily="34" charset="-128"/>
              </a:rPr>
              <a:t>key-value</a:t>
            </a:r>
            <a:r>
              <a:rPr lang="de-DE" sz="1100" b="1" kern="0" dirty="0">
                <a:ea typeface="Arial Unicode MS" pitchFamily="34" charset="-128"/>
                <a:cs typeface="Arial Unicode MS" pitchFamily="34" charset="-128"/>
              </a:rPr>
              <a:t> </a:t>
            </a:r>
            <a:r>
              <a:rPr lang="de-DE" sz="1100" b="1" kern="0" dirty="0" err="1">
                <a:ea typeface="Arial Unicode MS" pitchFamily="34" charset="-128"/>
                <a:cs typeface="Arial Unicode MS" pitchFamily="34" charset="-128"/>
              </a:rPr>
              <a:t>store</a:t>
            </a:r>
            <a:endParaRPr kumimoji="0" lang="de-DE" sz="1800" b="1" i="0" strike="noStrike" kern="0" cap="none" spc="0" normalizeH="0" baseline="0" noProof="0" dirty="0">
              <a:ln>
                <a:noFill/>
              </a:ln>
              <a:effectLst/>
              <a:uLnTx/>
              <a:uFillTx/>
              <a:ea typeface="Arial Unicode MS" pitchFamily="34" charset="-128"/>
              <a:cs typeface="Arial Unicode MS" pitchFamily="34" charset="-128"/>
            </a:endParaRPr>
          </a:p>
        </p:txBody>
      </p:sp>
      <p:cxnSp>
        <p:nvCxnSpPr>
          <p:cNvPr id="32" name="Straight Arrow Connector 31"/>
          <p:cNvCxnSpPr>
            <a:stCxn id="22" idx="2"/>
            <a:endCxn id="31" idx="0"/>
          </p:cNvCxnSpPr>
          <p:nvPr/>
        </p:nvCxnSpPr>
        <p:spPr>
          <a:xfrm>
            <a:off x="6926580" y="4151079"/>
            <a:ext cx="18202" cy="1205665"/>
          </a:xfrm>
          <a:prstGeom prst="straightConnector1">
            <a:avLst/>
          </a:prstGeom>
          <a:ln w="571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bwMode="gray">
          <a:xfrm>
            <a:off x="8733601" y="3032761"/>
            <a:ext cx="2724717" cy="201548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400" b="1" kern="0">
                <a:ea typeface="Arial Unicode MS" pitchFamily="34" charset="-128"/>
                <a:cs typeface="Arial Unicode MS" pitchFamily="34" charset="-128"/>
              </a:rPr>
              <a:t>Nodes</a:t>
            </a:r>
            <a:endParaRPr lang="de-DE" sz="1400" b="1" kern="0" dirty="0">
              <a:ea typeface="Arial Unicode MS" pitchFamily="34" charset="-128"/>
              <a:cs typeface="Arial Unicode MS" pitchFamily="34" charset="-128"/>
            </a:endParaRPr>
          </a:p>
        </p:txBody>
      </p:sp>
      <p:sp>
        <p:nvSpPr>
          <p:cNvPr id="34" name="Rectangle 33"/>
          <p:cNvSpPr/>
          <p:nvPr/>
        </p:nvSpPr>
        <p:spPr bwMode="gray">
          <a:xfrm>
            <a:off x="8851967" y="3722804"/>
            <a:ext cx="2551108" cy="1085192"/>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1200" b="1" kern="0" noProof="0" dirty="0">
                <a:ea typeface="Arial Unicode MS" pitchFamily="34" charset="-128"/>
                <a:cs typeface="Arial Unicode MS" pitchFamily="34" charset="-128"/>
              </a:rPr>
              <a:t>D</a:t>
            </a:r>
            <a:r>
              <a:rPr kumimoji="0" lang="de-DE" sz="12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1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35"/>
          <p:cNvSpPr/>
          <p:nvPr/>
        </p:nvSpPr>
        <p:spPr bwMode="gray">
          <a:xfrm>
            <a:off x="9066103" y="3922958"/>
            <a:ext cx="889224" cy="50793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050" b="1" kern="0" noProof="0" dirty="0" err="1">
                <a:ea typeface="Arial Unicode MS" pitchFamily="34" charset="-128"/>
                <a:cs typeface="Arial Unicode MS" pitchFamily="34" charset="-128"/>
              </a:rPr>
              <a:t>Pod</a:t>
            </a:r>
            <a:endParaRPr kumimoji="0" lang="de-DE" sz="105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7" name="Rectangle 36"/>
          <p:cNvSpPr/>
          <p:nvPr/>
        </p:nvSpPr>
        <p:spPr bwMode="gray">
          <a:xfrm>
            <a:off x="10287262" y="3922958"/>
            <a:ext cx="889224" cy="50793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050" b="1" kern="0" noProof="0" dirty="0" err="1">
                <a:ea typeface="Arial Unicode MS" pitchFamily="34" charset="-128"/>
                <a:cs typeface="Arial Unicode MS" pitchFamily="34" charset="-128"/>
              </a:rPr>
              <a:t>Pod</a:t>
            </a:r>
            <a:endParaRPr kumimoji="0" lang="de-DE" sz="105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4" name="Straight Arrow Connector 43"/>
          <p:cNvCxnSpPr>
            <a:cxnSpLocks/>
            <a:endCxn id="22" idx="3"/>
          </p:cNvCxnSpPr>
          <p:nvPr/>
        </p:nvCxnSpPr>
        <p:spPr>
          <a:xfrm flipH="1">
            <a:off x="7594694" y="3922958"/>
            <a:ext cx="1138907" cy="1331"/>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74" name="Rectangle: Rounded Corners 73"/>
          <p:cNvSpPr/>
          <p:nvPr/>
        </p:nvSpPr>
        <p:spPr bwMode="gray">
          <a:xfrm>
            <a:off x="2521599" y="5167223"/>
            <a:ext cx="1302244" cy="492532"/>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400" b="1" i="0" u="none" strike="noStrike" kern="0" cap="none" spc="0" normalizeH="0" baseline="0" noProof="0" dirty="0">
                <a:ln>
                  <a:noFill/>
                </a:ln>
                <a:effectLst/>
                <a:uLnTx/>
                <a:uFillTx/>
                <a:ea typeface="Arial Unicode MS" pitchFamily="34" charset="-128"/>
                <a:cs typeface="Arial Unicode MS" pitchFamily="34" charset="-128"/>
              </a:rPr>
              <a:t>@SAP</a:t>
            </a:r>
          </a:p>
        </p:txBody>
      </p:sp>
      <p:sp>
        <p:nvSpPr>
          <p:cNvPr id="75" name="Rectangle: Rounded Corners 74"/>
          <p:cNvSpPr/>
          <p:nvPr/>
        </p:nvSpPr>
        <p:spPr bwMode="gray">
          <a:xfrm>
            <a:off x="9066103" y="5738293"/>
            <a:ext cx="2637141" cy="575620"/>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Gardener on GCP</a:t>
            </a:r>
          </a:p>
        </p:txBody>
      </p:sp>
      <p:cxnSp>
        <p:nvCxnSpPr>
          <p:cNvPr id="77" name="Straight Arrow Connector 76"/>
          <p:cNvCxnSpPr>
            <a:stCxn id="6" idx="3"/>
            <a:endCxn id="21" idx="1"/>
          </p:cNvCxnSpPr>
          <p:nvPr/>
        </p:nvCxnSpPr>
        <p:spPr>
          <a:xfrm flipV="1">
            <a:off x="3967163" y="3922958"/>
            <a:ext cx="1801424" cy="2154"/>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110886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BBBF5AFC-BB7A-49E4-A5D6-B4DFE49342CD}"/>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28199528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during this training…</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Flowchart: Document 18"/>
          <p:cNvSpPr/>
          <p:nvPr/>
        </p:nvSpPr>
        <p:spPr bwMode="gray">
          <a:xfrm>
            <a:off x="9991415" y="5391354"/>
            <a:ext cx="1484305" cy="934584"/>
          </a:xfrm>
          <a:prstGeom prst="flowChartDocumen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Persistence</a:t>
            </a:r>
            <a:r>
              <a:rPr kumimoji="0" lang="en-US" sz="1800" b="0" i="0" u="none" strike="noStrike" kern="0" cap="none" spc="0" normalizeH="0" noProof="0" dirty="0">
                <a:ln>
                  <a:noFill/>
                </a:ln>
                <a:effectLst/>
                <a:uLnTx/>
                <a:uFillTx/>
                <a:ea typeface="Arial Unicode MS" pitchFamily="34" charset="-128"/>
                <a:cs typeface="Arial Unicode MS" pitchFamily="34" charset="-128"/>
              </a:rPr>
              <a:t> layer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Flowchart: Document 19"/>
          <p:cNvSpPr/>
          <p:nvPr/>
        </p:nvSpPr>
        <p:spPr bwMode="gray">
          <a:xfrm>
            <a:off x="9991415" y="3465966"/>
            <a:ext cx="1484305" cy="934584"/>
          </a:xfrm>
          <a:prstGeom prst="flowChartDocumen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a:ln>
                  <a:noFill/>
                </a:ln>
                <a:effectLst/>
                <a:uLnTx/>
                <a:uFillTx/>
                <a:ea typeface="Arial Unicode MS" pitchFamily="34" charset="-128"/>
                <a:cs typeface="Arial Unicode MS" pitchFamily="34" charset="-128"/>
              </a:rPr>
              <a:t>Application</a:t>
            </a:r>
            <a:r>
              <a:rPr kumimoji="0" lang="en-US" sz="1800" b="0" i="0" u="none" strike="noStrike" kern="0" cap="none" spc="0" normalizeH="0" noProof="0">
                <a:ln>
                  <a:noFill/>
                </a:ln>
                <a:effectLst/>
                <a:uLnTx/>
                <a:uFillTx/>
                <a:ea typeface="Arial Unicode MS" pitchFamily="34" charset="-128"/>
                <a:cs typeface="Arial Unicode MS" pitchFamily="34" charset="-128"/>
              </a:rPr>
              <a:t> </a:t>
            </a:r>
            <a:r>
              <a:rPr kumimoji="0" lang="en-US" sz="1800" b="0" i="0" u="none" strike="noStrike" kern="0" cap="none" spc="0" normalizeH="0" noProof="0" dirty="0">
                <a:ln>
                  <a:noFill/>
                </a:ln>
                <a:effectLst/>
                <a:uLnTx/>
                <a:uFillTx/>
                <a:ea typeface="Arial Unicode MS" pitchFamily="34" charset="-128"/>
                <a:cs typeface="Arial Unicode MS" pitchFamily="34" charset="-128"/>
              </a:rPr>
              <a:t>layer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Flowchart: Document 21"/>
          <p:cNvSpPr/>
          <p:nvPr/>
        </p:nvSpPr>
        <p:spPr bwMode="gray">
          <a:xfrm>
            <a:off x="9991415" y="1396844"/>
            <a:ext cx="1484305" cy="934584"/>
          </a:xfrm>
          <a:prstGeom prst="flowChartDocumen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Networking</a:t>
            </a:r>
            <a:r>
              <a:rPr kumimoji="0" lang="en-US" sz="1800" b="0" i="0" u="none" strike="noStrike" kern="0" cap="none" spc="0" normalizeH="0" noProof="0" dirty="0">
                <a:ln>
                  <a:noFill/>
                </a:ln>
                <a:effectLst/>
                <a:uLnTx/>
                <a:uFillTx/>
                <a:ea typeface="Arial Unicode MS" pitchFamily="34" charset="-128"/>
                <a:cs typeface="Arial Unicode MS" pitchFamily="34" charset="-128"/>
              </a:rPr>
              <a:t> layer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8452040-D814-4C48-8BDD-E2BDD7BB58F8}"/>
              </a:ext>
            </a:extLst>
          </p:cNvPr>
          <p:cNvSpPr>
            <a:spLocks noGrp="1"/>
          </p:cNvSpPr>
          <p:nvPr>
            <p:ph type="ctrTitle"/>
          </p:nvPr>
        </p:nvSpPr>
        <p:spPr>
          <a:xfrm>
            <a:off x="504987" y="1551357"/>
            <a:ext cx="11185200" cy="677108"/>
          </a:xfrm>
        </p:spPr>
        <p:txBody>
          <a:bodyPr/>
          <a:lstStyle/>
          <a:p>
            <a:pPr algn="ctr"/>
            <a:r>
              <a:rPr lang="en-US" dirty="0"/>
              <a:t>K8s from application point of view</a:t>
            </a:r>
          </a:p>
        </p:txBody>
      </p:sp>
      <p:pic>
        <p:nvPicPr>
          <p:cNvPr id="7" name="Picture 6">
            <a:extLst>
              <a:ext uri="{FF2B5EF4-FFF2-40B4-BE49-F238E27FC236}">
                <a16:creationId xmlns:a16="http://schemas.microsoft.com/office/drawing/2014/main" id="{367A4D87-0666-44E5-8C96-AF3E0CB7BD37}"/>
              </a:ext>
            </a:extLst>
          </p:cNvPr>
          <p:cNvPicPr>
            <a:picLocks noChangeAspect="1"/>
          </p:cNvPicPr>
          <p:nvPr/>
        </p:nvPicPr>
        <p:blipFill>
          <a:blip r:embed="rId3"/>
          <a:stretch>
            <a:fillRect/>
          </a:stretch>
        </p:blipFill>
        <p:spPr>
          <a:xfrm>
            <a:off x="4076104" y="2228465"/>
            <a:ext cx="4042966" cy="4042966"/>
          </a:xfrm>
          <a:prstGeom prst="rect">
            <a:avLst/>
          </a:prstGeom>
        </p:spPr>
      </p:pic>
    </p:spTree>
    <p:extLst>
      <p:ext uri="{BB962C8B-B14F-4D97-AF65-F5344CB8AC3E}">
        <p14:creationId xmlns:p14="http://schemas.microsoft.com/office/powerpoint/2010/main" val="24880211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B6938A-7A0C-4712-A9B8-41F25B66C8A4}"/>
              </a:ext>
            </a:extLst>
          </p:cNvPr>
          <p:cNvSpPr>
            <a:spLocks noGrp="1"/>
          </p:cNvSpPr>
          <p:nvPr>
            <p:ph type="title"/>
          </p:nvPr>
        </p:nvSpPr>
        <p:spPr/>
        <p:txBody>
          <a:bodyPr/>
          <a:lstStyle/>
          <a:p>
            <a:r>
              <a:rPr lang="en-US" dirty="0"/>
              <a:t>Exercise 01</a:t>
            </a:r>
          </a:p>
        </p:txBody>
      </p:sp>
      <p:pic>
        <p:nvPicPr>
          <p:cNvPr id="6" name="Picture 5">
            <a:extLst>
              <a:ext uri="{FF2B5EF4-FFF2-40B4-BE49-F238E27FC236}">
                <a16:creationId xmlns:a16="http://schemas.microsoft.com/office/drawing/2014/main" id="{6449D282-DC4E-4479-991B-68509FF3A710}"/>
              </a:ext>
            </a:extLst>
          </p:cNvPr>
          <p:cNvPicPr>
            <a:picLocks noChangeAspect="1"/>
          </p:cNvPicPr>
          <p:nvPr/>
        </p:nvPicPr>
        <p:blipFill>
          <a:blip r:embed="rId3"/>
          <a:stretch>
            <a:fillRect/>
          </a:stretch>
        </p:blipFill>
        <p:spPr>
          <a:xfrm>
            <a:off x="4261672" y="1181180"/>
            <a:ext cx="3773347" cy="3773347"/>
          </a:xfrm>
          <a:prstGeom prst="rect">
            <a:avLst/>
          </a:prstGeom>
        </p:spPr>
      </p:pic>
    </p:spTree>
    <p:extLst>
      <p:ext uri="{BB962C8B-B14F-4D97-AF65-F5344CB8AC3E}">
        <p14:creationId xmlns:p14="http://schemas.microsoft.com/office/powerpoint/2010/main" val="2757824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9F675C24-6AA6-4252-AB0D-63557DC000C5}"/>
              </a:ext>
            </a:extLst>
          </p:cNvPr>
          <p:cNvSpPr/>
          <p:nvPr/>
        </p:nvSpPr>
        <p:spPr bwMode="gray">
          <a:xfrm>
            <a:off x="5681297" y="3393827"/>
            <a:ext cx="1648656" cy="1258726"/>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Pod</a:t>
            </a:r>
          </a:p>
        </p:txBody>
      </p:sp>
      <p:sp>
        <p:nvSpPr>
          <p:cNvPr id="3" name="Title 2">
            <a:extLst>
              <a:ext uri="{FF2B5EF4-FFF2-40B4-BE49-F238E27FC236}">
                <a16:creationId xmlns:a16="http://schemas.microsoft.com/office/drawing/2014/main" id="{6BF5CF30-4312-4197-8DD2-116B13EB4099}"/>
              </a:ext>
            </a:extLst>
          </p:cNvPr>
          <p:cNvSpPr>
            <a:spLocks noGrp="1"/>
          </p:cNvSpPr>
          <p:nvPr>
            <p:ph type="title"/>
          </p:nvPr>
        </p:nvSpPr>
        <p:spPr>
          <a:xfrm>
            <a:off x="504001" y="504000"/>
            <a:ext cx="11186476" cy="738664"/>
          </a:xfrm>
        </p:spPr>
        <p:txBody>
          <a:bodyPr/>
          <a:lstStyle/>
          <a:p>
            <a:r>
              <a:rPr lang="en-US" dirty="0"/>
              <a:t>(incomplete) Kubernetes Concepts Map</a:t>
            </a:r>
            <a:br>
              <a:rPr lang="en-US" dirty="0"/>
            </a:br>
            <a:endParaRPr lang="en-US" dirty="0"/>
          </a:p>
        </p:txBody>
      </p:sp>
      <p:sp>
        <p:nvSpPr>
          <p:cNvPr id="5" name="Rectangle: Rounded Corners 4">
            <a:extLst>
              <a:ext uri="{FF2B5EF4-FFF2-40B4-BE49-F238E27FC236}">
                <a16:creationId xmlns:a16="http://schemas.microsoft.com/office/drawing/2014/main" id="{C4F07E9F-E655-4AD7-A436-4C7BF5902D16}"/>
              </a:ext>
            </a:extLst>
          </p:cNvPr>
          <p:cNvSpPr/>
          <p:nvPr/>
        </p:nvSpPr>
        <p:spPr bwMode="gray">
          <a:xfrm>
            <a:off x="5860405" y="3900861"/>
            <a:ext cx="1318846" cy="565639"/>
          </a:xfrm>
          <a:prstGeom prst="roundRect">
            <a:avLst/>
          </a:prstGeom>
          <a:solidFill>
            <a:schemeClr val="accent5">
              <a:lumMod val="40000"/>
              <a:lumOff val="60000"/>
            </a:schemeClr>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Container </a:t>
            </a:r>
            <a:br>
              <a:rPr kumimoji="0" lang="en-US" sz="1400" b="0" i="0" u="none" strike="noStrike" kern="0" cap="none" spc="0" normalizeH="0" baseline="0" noProof="0" dirty="0">
                <a:ln>
                  <a:noFill/>
                </a:ln>
                <a:effectLst/>
                <a:uLnTx/>
                <a:uFillTx/>
                <a:ea typeface="Arial Unicode MS" pitchFamily="34" charset="-128"/>
                <a:cs typeface="Arial Unicode MS" pitchFamily="34" charset="-128"/>
              </a:rPr>
            </a:br>
            <a:r>
              <a:rPr kumimoji="0" lang="en-US" sz="1400" b="0" i="0" u="none" strike="noStrike" kern="0" cap="none" spc="0" normalizeH="0" baseline="0" noProof="0" dirty="0">
                <a:ln>
                  <a:noFill/>
                </a:ln>
                <a:effectLst/>
                <a:uLnTx/>
                <a:uFillTx/>
                <a:ea typeface="Arial Unicode MS" pitchFamily="34" charset="-128"/>
                <a:cs typeface="Arial Unicode MS" pitchFamily="34" charset="-128"/>
              </a:rPr>
              <a:t>(your code)</a:t>
            </a:r>
          </a:p>
        </p:txBody>
      </p:sp>
      <p:cxnSp>
        <p:nvCxnSpPr>
          <p:cNvPr id="4" name="Connector: Elbow 3">
            <a:extLst>
              <a:ext uri="{FF2B5EF4-FFF2-40B4-BE49-F238E27FC236}">
                <a16:creationId xmlns:a16="http://schemas.microsoft.com/office/drawing/2014/main" id="{56C7156A-7B2E-414B-94E1-4179D55DBE39}"/>
              </a:ext>
            </a:extLst>
          </p:cNvPr>
          <p:cNvCxnSpPr>
            <a:cxnSpLocks/>
            <a:stCxn id="11" idx="2"/>
          </p:cNvCxnSpPr>
          <p:nvPr/>
        </p:nvCxnSpPr>
        <p:spPr>
          <a:xfrm rot="16200000" flipH="1">
            <a:off x="3940139" y="2006265"/>
            <a:ext cx="940814" cy="2413696"/>
          </a:xfrm>
          <a:prstGeom prst="bentConnector2">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A5CB6BD5-DA26-46A6-815D-DC8790BED9E7}"/>
              </a:ext>
            </a:extLst>
          </p:cNvPr>
          <p:cNvCxnSpPr>
            <a:cxnSpLocks/>
            <a:stCxn id="14" idx="2"/>
            <a:endCxn id="8" idx="0"/>
          </p:cNvCxnSpPr>
          <p:nvPr/>
        </p:nvCxnSpPr>
        <p:spPr>
          <a:xfrm rot="16200000" flipH="1">
            <a:off x="6094748" y="2982950"/>
            <a:ext cx="639402" cy="182351"/>
          </a:xfrm>
          <a:prstGeom prst="bentConnector3">
            <a:avLst>
              <a:gd name="adj1" fmla="val 50000"/>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4504B454-54FB-467C-A461-76D43D7E3E82}"/>
              </a:ext>
            </a:extLst>
          </p:cNvPr>
          <p:cNvCxnSpPr>
            <a:cxnSpLocks/>
            <a:stCxn id="12" idx="2"/>
          </p:cNvCxnSpPr>
          <p:nvPr/>
        </p:nvCxnSpPr>
        <p:spPr>
          <a:xfrm rot="16200000" flipH="1">
            <a:off x="4732096" y="2798143"/>
            <a:ext cx="940736" cy="829859"/>
          </a:xfrm>
          <a:prstGeom prst="bentConnector3">
            <a:avLst>
              <a:gd name="adj1" fmla="val 100239"/>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70989806-32E3-4EEA-A5CE-63FB8653B19E}"/>
              </a:ext>
            </a:extLst>
          </p:cNvPr>
          <p:cNvCxnSpPr>
            <a:cxnSpLocks/>
            <a:stCxn id="10" idx="2"/>
          </p:cNvCxnSpPr>
          <p:nvPr/>
        </p:nvCxnSpPr>
        <p:spPr>
          <a:xfrm rot="16200000" flipH="1">
            <a:off x="3137067" y="1197415"/>
            <a:ext cx="940734" cy="4031318"/>
          </a:xfrm>
          <a:prstGeom prst="bentConnector2">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7C16ACAB-D4E0-447F-B2C2-49F623895A09}"/>
              </a:ext>
            </a:extLst>
          </p:cNvPr>
          <p:cNvCxnSpPr>
            <a:cxnSpLocks/>
            <a:stCxn id="8" idx="2"/>
            <a:endCxn id="32" idx="0"/>
          </p:cNvCxnSpPr>
          <p:nvPr/>
        </p:nvCxnSpPr>
        <p:spPr>
          <a:xfrm rot="16200000" flipH="1">
            <a:off x="6253517" y="4904661"/>
            <a:ext cx="507033" cy="2816"/>
          </a:xfrm>
          <a:prstGeom prst="bentConnector3">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74" name="Group 73">
            <a:extLst>
              <a:ext uri="{FF2B5EF4-FFF2-40B4-BE49-F238E27FC236}">
                <a16:creationId xmlns:a16="http://schemas.microsoft.com/office/drawing/2014/main" id="{039B19C8-A4F6-472C-9160-E6983D1A630F}"/>
              </a:ext>
            </a:extLst>
          </p:cNvPr>
          <p:cNvGrpSpPr/>
          <p:nvPr/>
        </p:nvGrpSpPr>
        <p:grpSpPr>
          <a:xfrm>
            <a:off x="809915" y="1187937"/>
            <a:ext cx="6346839" cy="1713034"/>
            <a:chOff x="2359926" y="1522534"/>
            <a:chExt cx="6346839" cy="1713034"/>
          </a:xfrm>
        </p:grpSpPr>
        <p:sp>
          <p:nvSpPr>
            <p:cNvPr id="10" name="Rectangle: Rounded Corners 9">
              <a:extLst>
                <a:ext uri="{FF2B5EF4-FFF2-40B4-BE49-F238E27FC236}">
                  <a16:creationId xmlns:a16="http://schemas.microsoft.com/office/drawing/2014/main" id="{F1B14316-48F2-4BE8-8E82-BCD907F26C80}"/>
                </a:ext>
              </a:extLst>
            </p:cNvPr>
            <p:cNvSpPr/>
            <p:nvPr/>
          </p:nvSpPr>
          <p:spPr bwMode="gray">
            <a:xfrm>
              <a:off x="2482363" y="2511665"/>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Daemon</a:t>
              </a:r>
              <a:r>
                <a:rPr lang="en-US" sz="1400" kern="0" dirty="0">
                  <a:ea typeface="Arial Unicode MS" pitchFamily="34" charset="-128"/>
                  <a:cs typeface="Arial Unicode MS" pitchFamily="34" charset="-128"/>
                </a:rPr>
                <a:t>Set</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Rounded Corners 10">
              <a:extLst>
                <a:ext uri="{FF2B5EF4-FFF2-40B4-BE49-F238E27FC236}">
                  <a16:creationId xmlns:a16="http://schemas.microsoft.com/office/drawing/2014/main" id="{A5F93575-8C80-4A84-8621-89579DBAFC49}"/>
                </a:ext>
              </a:extLst>
            </p:cNvPr>
            <p:cNvSpPr/>
            <p:nvPr/>
          </p:nvSpPr>
          <p:spPr bwMode="gray">
            <a:xfrm>
              <a:off x="4094286" y="2511664"/>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ReplicaSet</a:t>
              </a:r>
            </a:p>
          </p:txBody>
        </p:sp>
        <p:sp>
          <p:nvSpPr>
            <p:cNvPr id="12" name="Rectangle: Rounded Corners 11">
              <a:extLst>
                <a:ext uri="{FF2B5EF4-FFF2-40B4-BE49-F238E27FC236}">
                  <a16:creationId xmlns:a16="http://schemas.microsoft.com/office/drawing/2014/main" id="{1190C6BF-8BEC-45E9-9F5E-D389A7A8D97D}"/>
                </a:ext>
              </a:extLst>
            </p:cNvPr>
            <p:cNvSpPr/>
            <p:nvPr/>
          </p:nvSpPr>
          <p:spPr bwMode="gray">
            <a:xfrm>
              <a:off x="5681297" y="2511663"/>
              <a:ext cx="1312497"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StatefulSet</a:t>
              </a:r>
            </a:p>
          </p:txBody>
        </p:sp>
        <p:sp>
          <p:nvSpPr>
            <p:cNvPr id="13" name="Rectangle: Rounded Corners 12">
              <a:extLst>
                <a:ext uri="{FF2B5EF4-FFF2-40B4-BE49-F238E27FC236}">
                  <a16:creationId xmlns:a16="http://schemas.microsoft.com/office/drawing/2014/main" id="{F054A698-E283-45D0-9DBC-B0DEB07BB77B}"/>
                </a:ext>
              </a:extLst>
            </p:cNvPr>
            <p:cNvSpPr/>
            <p:nvPr/>
          </p:nvSpPr>
          <p:spPr bwMode="gray">
            <a:xfrm>
              <a:off x="4094287" y="1652939"/>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Deployment</a:t>
              </a:r>
            </a:p>
          </p:txBody>
        </p:sp>
        <p:sp>
          <p:nvSpPr>
            <p:cNvPr id="14" name="Rectangle: Rounded Corners 13">
              <a:extLst>
                <a:ext uri="{FF2B5EF4-FFF2-40B4-BE49-F238E27FC236}">
                  <a16:creationId xmlns:a16="http://schemas.microsoft.com/office/drawing/2014/main" id="{F901D275-53F0-473D-8647-B5403AAD2628}"/>
                </a:ext>
              </a:extLst>
            </p:cNvPr>
            <p:cNvSpPr/>
            <p:nvPr/>
          </p:nvSpPr>
          <p:spPr bwMode="gray">
            <a:xfrm>
              <a:off x="7213862" y="2523383"/>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Job</a:t>
              </a:r>
            </a:p>
          </p:txBody>
        </p:sp>
        <p:sp>
          <p:nvSpPr>
            <p:cNvPr id="15" name="Rectangle: Rounded Corners 14">
              <a:extLst>
                <a:ext uri="{FF2B5EF4-FFF2-40B4-BE49-F238E27FC236}">
                  <a16:creationId xmlns:a16="http://schemas.microsoft.com/office/drawing/2014/main" id="{90497154-E19F-4FBF-B9C5-44FB8B37AC50}"/>
                </a:ext>
              </a:extLst>
            </p:cNvPr>
            <p:cNvSpPr/>
            <p:nvPr/>
          </p:nvSpPr>
          <p:spPr bwMode="gray">
            <a:xfrm>
              <a:off x="7218484" y="1652938"/>
              <a:ext cx="1314224"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CronJob</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1" name="Connector: Elbow 20">
              <a:extLst>
                <a:ext uri="{FF2B5EF4-FFF2-40B4-BE49-F238E27FC236}">
                  <a16:creationId xmlns:a16="http://schemas.microsoft.com/office/drawing/2014/main" id="{BD2D0A0B-967B-4A2D-9C80-2C02B1B9A037}"/>
                </a:ext>
              </a:extLst>
            </p:cNvPr>
            <p:cNvCxnSpPr>
              <a:cxnSpLocks/>
              <a:stCxn id="13" idx="2"/>
              <a:endCxn id="11" idx="0"/>
            </p:cNvCxnSpPr>
            <p:nvPr/>
          </p:nvCxnSpPr>
          <p:spPr>
            <a:xfrm rot="5400000">
              <a:off x="4607167" y="2365121"/>
              <a:ext cx="293086" cy="1"/>
            </a:xfrm>
            <a:prstGeom prst="bentConnector3">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B6B56E7C-8874-441E-AB5B-2CA3CCAD5526}"/>
                </a:ext>
              </a:extLst>
            </p:cNvPr>
            <p:cNvCxnSpPr>
              <a:cxnSpLocks/>
              <a:stCxn id="15" idx="2"/>
              <a:endCxn id="14" idx="0"/>
            </p:cNvCxnSpPr>
            <p:nvPr/>
          </p:nvCxnSpPr>
          <p:spPr>
            <a:xfrm rot="5400000">
              <a:off x="7722038" y="2369825"/>
              <a:ext cx="304806" cy="2311"/>
            </a:xfrm>
            <a:prstGeom prst="bentConnector3">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4AB61B0A-087F-4F8C-8930-B0A58420936D}"/>
                </a:ext>
              </a:extLst>
            </p:cNvPr>
            <p:cNvSpPr/>
            <p:nvPr/>
          </p:nvSpPr>
          <p:spPr bwMode="gray">
            <a:xfrm>
              <a:off x="2359926" y="1522534"/>
              <a:ext cx="6346839" cy="1713034"/>
            </a:xfrm>
            <a:prstGeom prst="rect">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TextBox 5">
              <a:extLst>
                <a:ext uri="{FF2B5EF4-FFF2-40B4-BE49-F238E27FC236}">
                  <a16:creationId xmlns:a16="http://schemas.microsoft.com/office/drawing/2014/main" id="{7DB4ECE1-B1FF-45F0-BDCF-EEF13C0395F9}"/>
                </a:ext>
              </a:extLst>
            </p:cNvPr>
            <p:cNvSpPr txBox="1"/>
            <p:nvPr/>
          </p:nvSpPr>
          <p:spPr>
            <a:xfrm>
              <a:off x="2499782" y="1605151"/>
              <a:ext cx="1284006" cy="430887"/>
            </a:xfrm>
            <a:prstGeom prst="rect">
              <a:avLst/>
            </a:prstGeom>
            <a:solidFill>
              <a:schemeClr val="bg1">
                <a:alpha val="58000"/>
              </a:schemeClr>
            </a:solidFill>
          </p:spPr>
          <p:txBody>
            <a:bodyPr wrap="none" lIns="0" tIns="0" rIns="0" bIns="0" rtlCol="0">
              <a:spAutoFit/>
            </a:bodyPr>
            <a:lstStyle/>
            <a:p>
              <a:pPr fontAlgn="base">
                <a:spcBef>
                  <a:spcPct val="50000"/>
                </a:spcBef>
                <a:spcAft>
                  <a:spcPct val="0"/>
                </a:spcAft>
                <a:buClr>
                  <a:srgbClr val="F0AB00"/>
                </a:buClr>
                <a:buSzPct val="80000"/>
              </a:pPr>
              <a:r>
                <a:rPr lang="en-US" sz="1400" kern="0" dirty="0">
                  <a:latin typeface="Arial Rounded MT Bold" panose="020F0704030504030204" pitchFamily="34" charset="0"/>
                  <a:ea typeface="Arial Unicode MS" pitchFamily="34" charset="-128"/>
                  <a:cs typeface="Arial Unicode MS" pitchFamily="34" charset="-128"/>
                </a:rPr>
                <a:t>a resource for </a:t>
              </a:r>
              <a:br>
                <a:rPr lang="en-US" sz="1400" kern="0" dirty="0">
                  <a:latin typeface="Arial Rounded MT Bold" panose="020F0704030504030204" pitchFamily="34" charset="0"/>
                  <a:ea typeface="Arial Unicode MS" pitchFamily="34" charset="-128"/>
                  <a:cs typeface="Arial Unicode MS" pitchFamily="34" charset="-128"/>
                </a:rPr>
              </a:br>
              <a:r>
                <a:rPr lang="en-US" sz="1400" kern="0" dirty="0">
                  <a:latin typeface="Arial Rounded MT Bold" panose="020F0704030504030204" pitchFamily="34" charset="0"/>
                  <a:ea typeface="Arial Unicode MS" pitchFamily="34" charset="-128"/>
                  <a:cs typeface="Arial Unicode MS" pitchFamily="34" charset="-128"/>
                </a:rPr>
                <a:t>every purpose</a:t>
              </a:r>
            </a:p>
          </p:txBody>
        </p:sp>
      </p:grpSp>
      <p:grpSp>
        <p:nvGrpSpPr>
          <p:cNvPr id="83" name="Group 82">
            <a:extLst>
              <a:ext uri="{FF2B5EF4-FFF2-40B4-BE49-F238E27FC236}">
                <a16:creationId xmlns:a16="http://schemas.microsoft.com/office/drawing/2014/main" id="{754BF503-8176-447F-B803-5E2F460FCF7E}"/>
              </a:ext>
            </a:extLst>
          </p:cNvPr>
          <p:cNvGrpSpPr/>
          <p:nvPr/>
        </p:nvGrpSpPr>
        <p:grpSpPr>
          <a:xfrm>
            <a:off x="4096785" y="4897297"/>
            <a:ext cx="5036988" cy="1696934"/>
            <a:chOff x="3933826" y="4897297"/>
            <a:chExt cx="5036988" cy="1696934"/>
          </a:xfrm>
        </p:grpSpPr>
        <p:sp>
          <p:nvSpPr>
            <p:cNvPr id="17" name="Rectangle: Rounded Corners 16">
              <a:extLst>
                <a:ext uri="{FF2B5EF4-FFF2-40B4-BE49-F238E27FC236}">
                  <a16:creationId xmlns:a16="http://schemas.microsoft.com/office/drawing/2014/main" id="{06E5FC6B-176C-4286-9988-551AA1CD1131}"/>
                </a:ext>
              </a:extLst>
            </p:cNvPr>
            <p:cNvSpPr/>
            <p:nvPr/>
          </p:nvSpPr>
          <p:spPr bwMode="gray">
            <a:xfrm>
              <a:off x="5681297" y="5218237"/>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Volume</a:t>
              </a:r>
            </a:p>
          </p:txBody>
        </p:sp>
        <p:sp>
          <p:nvSpPr>
            <p:cNvPr id="18" name="Rectangle: Rounded Corners 17">
              <a:extLst>
                <a:ext uri="{FF2B5EF4-FFF2-40B4-BE49-F238E27FC236}">
                  <a16:creationId xmlns:a16="http://schemas.microsoft.com/office/drawing/2014/main" id="{515D0D19-C98C-4464-AA29-34A29FD81DDE}"/>
                </a:ext>
              </a:extLst>
            </p:cNvPr>
            <p:cNvSpPr/>
            <p:nvPr/>
          </p:nvSpPr>
          <p:spPr bwMode="gray">
            <a:xfrm>
              <a:off x="4201214" y="5942135"/>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ConfigMap</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Rounded Corners 18">
              <a:extLst>
                <a:ext uri="{FF2B5EF4-FFF2-40B4-BE49-F238E27FC236}">
                  <a16:creationId xmlns:a16="http://schemas.microsoft.com/office/drawing/2014/main" id="{B2BA1BE5-A23E-4904-B5C9-3108D1C2DBC3}"/>
                </a:ext>
              </a:extLst>
            </p:cNvPr>
            <p:cNvSpPr/>
            <p:nvPr/>
          </p:nvSpPr>
          <p:spPr bwMode="gray">
            <a:xfrm>
              <a:off x="5678125" y="5942136"/>
              <a:ext cx="1315670"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Persistent</a:t>
              </a:r>
              <a:br>
                <a:rPr kumimoji="0" lang="en-US" sz="1400" b="0" i="0" u="none" strike="noStrike" kern="0" cap="none" spc="0" normalizeH="0" baseline="0" noProof="0" dirty="0">
                  <a:ln>
                    <a:noFill/>
                  </a:ln>
                  <a:effectLst/>
                  <a:uLnTx/>
                  <a:uFillTx/>
                  <a:ea typeface="Arial Unicode MS" pitchFamily="34" charset="-128"/>
                  <a:cs typeface="Arial Unicode MS" pitchFamily="34" charset="-128"/>
                </a:rPr>
              </a:b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VolumeClaim</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ectangle: Rounded Corners 19">
              <a:extLst>
                <a:ext uri="{FF2B5EF4-FFF2-40B4-BE49-F238E27FC236}">
                  <a16:creationId xmlns:a16="http://schemas.microsoft.com/office/drawing/2014/main" id="{BF28B790-D3D9-49BA-97B5-0204FDADBC2C}"/>
                </a:ext>
              </a:extLst>
            </p:cNvPr>
            <p:cNvSpPr/>
            <p:nvPr/>
          </p:nvSpPr>
          <p:spPr bwMode="gray">
            <a:xfrm>
              <a:off x="7161380" y="5942135"/>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Secret</a:t>
              </a:r>
            </a:p>
          </p:txBody>
        </p:sp>
        <p:cxnSp>
          <p:nvCxnSpPr>
            <p:cNvPr id="45" name="Connector: Elbow 44">
              <a:extLst>
                <a:ext uri="{FF2B5EF4-FFF2-40B4-BE49-F238E27FC236}">
                  <a16:creationId xmlns:a16="http://schemas.microsoft.com/office/drawing/2014/main" id="{4F5314D6-2CB3-4D8B-80E7-67314E037186}"/>
                </a:ext>
              </a:extLst>
            </p:cNvPr>
            <p:cNvCxnSpPr>
              <a:cxnSpLocks/>
              <a:stCxn id="17" idx="2"/>
              <a:endCxn id="19" idx="0"/>
            </p:cNvCxnSpPr>
            <p:nvPr/>
          </p:nvCxnSpPr>
          <p:spPr>
            <a:xfrm rot="5400000">
              <a:off x="6259210" y="5860626"/>
              <a:ext cx="158260" cy="4760"/>
            </a:xfrm>
            <a:prstGeom prst="bentConnector3">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EE2D1619-1B53-4DA7-8570-4A300C9FD246}"/>
                </a:ext>
              </a:extLst>
            </p:cNvPr>
            <p:cNvCxnSpPr>
              <a:stCxn id="17" idx="1"/>
              <a:endCxn id="18" idx="0"/>
            </p:cNvCxnSpPr>
            <p:nvPr/>
          </p:nvCxnSpPr>
          <p:spPr>
            <a:xfrm rot="10800000" flipV="1">
              <a:off x="4860637" y="5501057"/>
              <a:ext cx="820660" cy="441078"/>
            </a:xfrm>
            <a:prstGeom prst="bentConnector2">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0D12991A-8110-444F-9894-471E87879FCF}"/>
                </a:ext>
              </a:extLst>
            </p:cNvPr>
            <p:cNvCxnSpPr>
              <a:stCxn id="17" idx="3"/>
              <a:endCxn id="20" idx="0"/>
            </p:cNvCxnSpPr>
            <p:nvPr/>
          </p:nvCxnSpPr>
          <p:spPr>
            <a:xfrm>
              <a:off x="7000143" y="5501057"/>
              <a:ext cx="820660" cy="441078"/>
            </a:xfrm>
            <a:prstGeom prst="bentConnector2">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8AA9A5A1-A19A-4DD7-9193-A0E3FB21EB2C}"/>
                </a:ext>
              </a:extLst>
            </p:cNvPr>
            <p:cNvSpPr/>
            <p:nvPr/>
          </p:nvSpPr>
          <p:spPr bwMode="gray">
            <a:xfrm>
              <a:off x="3933826" y="5159586"/>
              <a:ext cx="4823312" cy="1434645"/>
            </a:xfrm>
            <a:prstGeom prst="rect">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8E6776E6-95DF-4326-B02F-33B680F021F4}"/>
                </a:ext>
              </a:extLst>
            </p:cNvPr>
            <p:cNvSpPr txBox="1"/>
            <p:nvPr/>
          </p:nvSpPr>
          <p:spPr>
            <a:xfrm>
              <a:off x="7403077" y="4897297"/>
              <a:ext cx="1567737" cy="215444"/>
            </a:xfrm>
            <a:prstGeom prst="rect">
              <a:avLst/>
            </a:prstGeom>
            <a:solidFill>
              <a:schemeClr val="bg1">
                <a:alpha val="58000"/>
              </a:schemeClr>
            </a:solidFill>
          </p:spPr>
          <p:txBody>
            <a:bodyPr wrap="none" lIns="0" tIns="0" rIns="0" bIns="0" rtlCol="0">
              <a:spAutoFit/>
            </a:bodyPr>
            <a:lstStyle>
              <a:defPPr>
                <a:defRPr lang="de-DE"/>
              </a:defPPr>
              <a:lvl1pPr fontAlgn="base">
                <a:spcBef>
                  <a:spcPct val="50000"/>
                </a:spcBef>
                <a:spcAft>
                  <a:spcPct val="0"/>
                </a:spcAft>
                <a:buClr>
                  <a:srgbClr val="F0AB00"/>
                </a:buClr>
                <a:buSzPct val="80000"/>
                <a:defRPr sz="1400" kern="0">
                  <a:latin typeface="Arial Rounded MT Bold" panose="020F0704030504030204" pitchFamily="34" charset="0"/>
                  <a:ea typeface="Arial Unicode MS" pitchFamily="34" charset="-128"/>
                  <a:cs typeface="Arial Unicode MS" pitchFamily="34" charset="-128"/>
                </a:defRPr>
              </a:lvl1pPr>
            </a:lstStyle>
            <a:p>
              <a:r>
                <a:rPr lang="en-US" dirty="0"/>
                <a:t>data / persistence</a:t>
              </a:r>
            </a:p>
          </p:txBody>
        </p:sp>
      </p:grpSp>
      <p:cxnSp>
        <p:nvCxnSpPr>
          <p:cNvPr id="22" name="Straight Arrow Connector 21">
            <a:extLst>
              <a:ext uri="{FF2B5EF4-FFF2-40B4-BE49-F238E27FC236}">
                <a16:creationId xmlns:a16="http://schemas.microsoft.com/office/drawing/2014/main" id="{91467FA9-E653-4522-9AAB-5547771E9A87}"/>
              </a:ext>
            </a:extLst>
          </p:cNvPr>
          <p:cNvCxnSpPr/>
          <p:nvPr/>
        </p:nvCxnSpPr>
        <p:spPr>
          <a:xfrm>
            <a:off x="1219197" y="6203934"/>
            <a:ext cx="409278" cy="0"/>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5A418264-CAD2-49CB-98A8-CF0AACEA9BAC}"/>
              </a:ext>
            </a:extLst>
          </p:cNvPr>
          <p:cNvSpPr txBox="1"/>
          <p:nvPr/>
        </p:nvSpPr>
        <p:spPr>
          <a:xfrm>
            <a:off x="1702675" y="6088324"/>
            <a:ext cx="1154162"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uses / controls</a:t>
            </a:r>
          </a:p>
        </p:txBody>
      </p:sp>
      <p:grpSp>
        <p:nvGrpSpPr>
          <p:cNvPr id="70" name="Group 69">
            <a:extLst>
              <a:ext uri="{FF2B5EF4-FFF2-40B4-BE49-F238E27FC236}">
                <a16:creationId xmlns:a16="http://schemas.microsoft.com/office/drawing/2014/main" id="{6241E011-BDC1-436F-8D54-2D210AA1E7A1}"/>
              </a:ext>
            </a:extLst>
          </p:cNvPr>
          <p:cNvGrpSpPr/>
          <p:nvPr/>
        </p:nvGrpSpPr>
        <p:grpSpPr>
          <a:xfrm>
            <a:off x="232297" y="3780910"/>
            <a:ext cx="5016059" cy="1007820"/>
            <a:chOff x="232297" y="3961974"/>
            <a:chExt cx="5016059" cy="1007820"/>
          </a:xfrm>
        </p:grpSpPr>
        <p:sp>
          <p:nvSpPr>
            <p:cNvPr id="9" name="Rectangle: Rounded Corners 8">
              <a:extLst>
                <a:ext uri="{FF2B5EF4-FFF2-40B4-BE49-F238E27FC236}">
                  <a16:creationId xmlns:a16="http://schemas.microsoft.com/office/drawing/2014/main" id="{DA7E3FC4-DFE9-40CA-8325-2A441C81D0E5}"/>
                </a:ext>
              </a:extLst>
            </p:cNvPr>
            <p:cNvSpPr/>
            <p:nvPr/>
          </p:nvSpPr>
          <p:spPr bwMode="gray">
            <a:xfrm>
              <a:off x="2176959" y="4324316"/>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Service</a:t>
              </a:r>
            </a:p>
          </p:txBody>
        </p:sp>
        <p:sp>
          <p:nvSpPr>
            <p:cNvPr id="16" name="Rectangle: Rounded Corners 15">
              <a:extLst>
                <a:ext uri="{FF2B5EF4-FFF2-40B4-BE49-F238E27FC236}">
                  <a16:creationId xmlns:a16="http://schemas.microsoft.com/office/drawing/2014/main" id="{B90585D6-702C-4C90-9EE2-09A6D605BB70}"/>
                </a:ext>
              </a:extLst>
            </p:cNvPr>
            <p:cNvSpPr/>
            <p:nvPr/>
          </p:nvSpPr>
          <p:spPr bwMode="gray">
            <a:xfrm>
              <a:off x="592878" y="4321366"/>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Ingress</a:t>
              </a:r>
            </a:p>
          </p:txBody>
        </p:sp>
        <p:cxnSp>
          <p:nvCxnSpPr>
            <p:cNvPr id="41" name="Connector: Elbow 40">
              <a:extLst>
                <a:ext uri="{FF2B5EF4-FFF2-40B4-BE49-F238E27FC236}">
                  <a16:creationId xmlns:a16="http://schemas.microsoft.com/office/drawing/2014/main" id="{791C0033-2639-4E44-821F-BAD88A6DBE14}"/>
                </a:ext>
              </a:extLst>
            </p:cNvPr>
            <p:cNvCxnSpPr>
              <a:stCxn id="16" idx="3"/>
              <a:endCxn id="9" idx="1"/>
            </p:cNvCxnSpPr>
            <p:nvPr/>
          </p:nvCxnSpPr>
          <p:spPr>
            <a:xfrm>
              <a:off x="1911724" y="4604186"/>
              <a:ext cx="265235" cy="2950"/>
            </a:xfrm>
            <a:prstGeom prst="bentConnector3">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453B5E50-BB99-4496-81D7-55AF178A0418}"/>
                </a:ext>
              </a:extLst>
            </p:cNvPr>
            <p:cNvSpPr/>
            <p:nvPr/>
          </p:nvSpPr>
          <p:spPr bwMode="gray">
            <a:xfrm>
              <a:off x="232297" y="4213699"/>
              <a:ext cx="5016059" cy="756095"/>
            </a:xfrm>
            <a:prstGeom prst="rect">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8" name="TextBox 37">
              <a:extLst>
                <a:ext uri="{FF2B5EF4-FFF2-40B4-BE49-F238E27FC236}">
                  <a16:creationId xmlns:a16="http://schemas.microsoft.com/office/drawing/2014/main" id="{1C09E1CC-6970-4FD9-8AC4-50A4089FFEEA}"/>
                </a:ext>
              </a:extLst>
            </p:cNvPr>
            <p:cNvSpPr txBox="1"/>
            <p:nvPr/>
          </p:nvSpPr>
          <p:spPr>
            <a:xfrm>
              <a:off x="251975" y="3961974"/>
              <a:ext cx="985847" cy="215444"/>
            </a:xfrm>
            <a:prstGeom prst="rect">
              <a:avLst/>
            </a:prstGeom>
            <a:solidFill>
              <a:schemeClr val="bg1">
                <a:alpha val="58000"/>
              </a:schemeClr>
            </a:solidFill>
          </p:spPr>
          <p:txBody>
            <a:bodyPr wrap="none" lIns="0" tIns="0" rIns="0" bIns="0" rtlCol="0">
              <a:spAutoFit/>
            </a:bodyPr>
            <a:lstStyle>
              <a:defPPr>
                <a:defRPr lang="de-DE"/>
              </a:defPPr>
              <a:lvl1pPr fontAlgn="base">
                <a:spcBef>
                  <a:spcPct val="50000"/>
                </a:spcBef>
                <a:spcAft>
                  <a:spcPct val="0"/>
                </a:spcAft>
                <a:buClr>
                  <a:srgbClr val="F0AB00"/>
                </a:buClr>
                <a:buSzPct val="80000"/>
                <a:defRPr sz="1400" kern="0">
                  <a:latin typeface="Arial Rounded MT Bold" panose="020F0704030504030204" pitchFamily="34" charset="0"/>
                  <a:ea typeface="Arial Unicode MS" pitchFamily="34" charset="-128"/>
                  <a:cs typeface="Arial Unicode MS" pitchFamily="34" charset="-128"/>
                </a:defRPr>
              </a:lvl1pPr>
            </a:lstStyle>
            <a:p>
              <a:r>
                <a:rPr lang="en-US" dirty="0"/>
                <a:t>networking</a:t>
              </a:r>
            </a:p>
          </p:txBody>
        </p:sp>
        <p:sp>
          <p:nvSpPr>
            <p:cNvPr id="40" name="Rectangle: Rounded Corners 39">
              <a:extLst>
                <a:ext uri="{FF2B5EF4-FFF2-40B4-BE49-F238E27FC236}">
                  <a16:creationId xmlns:a16="http://schemas.microsoft.com/office/drawing/2014/main" id="{98A8C26E-40CA-4772-8BB9-FD28401DDE3F}"/>
                </a:ext>
              </a:extLst>
            </p:cNvPr>
            <p:cNvSpPr/>
            <p:nvPr/>
          </p:nvSpPr>
          <p:spPr bwMode="gray">
            <a:xfrm>
              <a:off x="3794741" y="4308926"/>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Endpoint</a:t>
              </a:r>
            </a:p>
          </p:txBody>
        </p:sp>
        <p:cxnSp>
          <p:nvCxnSpPr>
            <p:cNvPr id="42" name="Connector: Elbow 41">
              <a:extLst>
                <a:ext uri="{FF2B5EF4-FFF2-40B4-BE49-F238E27FC236}">
                  <a16:creationId xmlns:a16="http://schemas.microsoft.com/office/drawing/2014/main" id="{3D05F7E3-44FD-4374-B594-3B5F41B3EAB7}"/>
                </a:ext>
              </a:extLst>
            </p:cNvPr>
            <p:cNvCxnSpPr>
              <a:cxnSpLocks/>
            </p:cNvCxnSpPr>
            <p:nvPr/>
          </p:nvCxnSpPr>
          <p:spPr>
            <a:xfrm flipV="1">
              <a:off x="3516117" y="4607482"/>
              <a:ext cx="287709" cy="2441"/>
            </a:xfrm>
            <a:prstGeom prst="bentConnector3">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82" name="Group 81">
            <a:extLst>
              <a:ext uri="{FF2B5EF4-FFF2-40B4-BE49-F238E27FC236}">
                <a16:creationId xmlns:a16="http://schemas.microsoft.com/office/drawing/2014/main" id="{7C256BE9-28E9-4B20-80F9-D5E01D341A0A}"/>
              </a:ext>
            </a:extLst>
          </p:cNvPr>
          <p:cNvGrpSpPr/>
          <p:nvPr/>
        </p:nvGrpSpPr>
        <p:grpSpPr>
          <a:xfrm>
            <a:off x="9949397" y="3634241"/>
            <a:ext cx="1864463" cy="2497555"/>
            <a:chOff x="9689922" y="3838318"/>
            <a:chExt cx="1864463" cy="2497555"/>
          </a:xfrm>
        </p:grpSpPr>
        <p:sp>
          <p:nvSpPr>
            <p:cNvPr id="50" name="Rectangle: Rounded Corners 49">
              <a:extLst>
                <a:ext uri="{FF2B5EF4-FFF2-40B4-BE49-F238E27FC236}">
                  <a16:creationId xmlns:a16="http://schemas.microsoft.com/office/drawing/2014/main" id="{89716035-5C71-4201-8F38-8885D0D09134}"/>
                </a:ext>
              </a:extLst>
            </p:cNvPr>
            <p:cNvSpPr/>
            <p:nvPr/>
          </p:nvSpPr>
          <p:spPr bwMode="gray">
            <a:xfrm>
              <a:off x="9869137" y="4320492"/>
              <a:ext cx="1523873"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ServiceAccount</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3" name="Rectangle: Rounded Corners 52">
              <a:extLst>
                <a:ext uri="{FF2B5EF4-FFF2-40B4-BE49-F238E27FC236}">
                  <a16:creationId xmlns:a16="http://schemas.microsoft.com/office/drawing/2014/main" id="{434BB0BF-EC3D-49A3-B944-062FBA6CC931}"/>
                </a:ext>
              </a:extLst>
            </p:cNvPr>
            <p:cNvSpPr/>
            <p:nvPr/>
          </p:nvSpPr>
          <p:spPr bwMode="gray">
            <a:xfrm>
              <a:off x="9869137" y="4980205"/>
              <a:ext cx="1523873"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(Cluster) Role</a:t>
              </a:r>
            </a:p>
          </p:txBody>
        </p:sp>
        <p:sp>
          <p:nvSpPr>
            <p:cNvPr id="55" name="Rectangle: Rounded Corners 54">
              <a:extLst>
                <a:ext uri="{FF2B5EF4-FFF2-40B4-BE49-F238E27FC236}">
                  <a16:creationId xmlns:a16="http://schemas.microsoft.com/office/drawing/2014/main" id="{ABE6BDAE-48B0-4669-9800-A1142ED5A919}"/>
                </a:ext>
              </a:extLst>
            </p:cNvPr>
            <p:cNvSpPr/>
            <p:nvPr/>
          </p:nvSpPr>
          <p:spPr bwMode="gray">
            <a:xfrm>
              <a:off x="9869136" y="5673929"/>
              <a:ext cx="1523873"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(Cluster) </a:t>
              </a:r>
              <a:r>
                <a:rPr lang="en-US" sz="1400" kern="0" dirty="0" err="1">
                  <a:ea typeface="Arial Unicode MS" pitchFamily="34" charset="-128"/>
                  <a:cs typeface="Arial Unicode MS" pitchFamily="34" charset="-128"/>
                </a:rPr>
                <a:t>Rolebinding</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6" name="Rectangle 55">
              <a:extLst>
                <a:ext uri="{FF2B5EF4-FFF2-40B4-BE49-F238E27FC236}">
                  <a16:creationId xmlns:a16="http://schemas.microsoft.com/office/drawing/2014/main" id="{DDDD1B24-7E65-4919-B719-8B1E14477D9A}"/>
                </a:ext>
              </a:extLst>
            </p:cNvPr>
            <p:cNvSpPr/>
            <p:nvPr/>
          </p:nvSpPr>
          <p:spPr bwMode="gray">
            <a:xfrm>
              <a:off x="9693015" y="4155825"/>
              <a:ext cx="1861370" cy="2180048"/>
            </a:xfrm>
            <a:prstGeom prst="rect">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7" name="TextBox 56">
              <a:extLst>
                <a:ext uri="{FF2B5EF4-FFF2-40B4-BE49-F238E27FC236}">
                  <a16:creationId xmlns:a16="http://schemas.microsoft.com/office/drawing/2014/main" id="{E76634EA-56A7-4020-96F6-7F2C09220939}"/>
                </a:ext>
              </a:extLst>
            </p:cNvPr>
            <p:cNvSpPr txBox="1"/>
            <p:nvPr/>
          </p:nvSpPr>
          <p:spPr>
            <a:xfrm>
              <a:off x="9689922" y="3838318"/>
              <a:ext cx="335028" cy="215444"/>
            </a:xfrm>
            <a:prstGeom prst="rect">
              <a:avLst/>
            </a:prstGeom>
            <a:solidFill>
              <a:schemeClr val="bg1">
                <a:alpha val="58000"/>
              </a:schemeClr>
            </a:solidFill>
          </p:spPr>
          <p:txBody>
            <a:bodyPr wrap="none" lIns="0" tIns="0" rIns="0" bIns="0" rtlCol="0">
              <a:spAutoFit/>
            </a:bodyPr>
            <a:lstStyle>
              <a:defPPr>
                <a:defRPr lang="de-DE"/>
              </a:defPPr>
              <a:lvl1pPr fontAlgn="base">
                <a:spcBef>
                  <a:spcPct val="50000"/>
                </a:spcBef>
                <a:spcAft>
                  <a:spcPct val="0"/>
                </a:spcAft>
                <a:buClr>
                  <a:srgbClr val="F0AB00"/>
                </a:buClr>
                <a:buSzPct val="80000"/>
                <a:defRPr sz="1400" kern="0">
                  <a:latin typeface="Arial Rounded MT Bold" panose="020F0704030504030204" pitchFamily="34" charset="0"/>
                  <a:ea typeface="Arial Unicode MS" pitchFamily="34" charset="-128"/>
                  <a:cs typeface="Arial Unicode MS" pitchFamily="34" charset="-128"/>
                </a:defRPr>
              </a:lvl1pPr>
            </a:lstStyle>
            <a:p>
              <a:r>
                <a:rPr lang="en-US" dirty="0"/>
                <a:t>IAM</a:t>
              </a:r>
            </a:p>
          </p:txBody>
        </p:sp>
      </p:grpSp>
      <p:cxnSp>
        <p:nvCxnSpPr>
          <p:cNvPr id="39" name="Connector: Elbow 38">
            <a:extLst>
              <a:ext uri="{FF2B5EF4-FFF2-40B4-BE49-F238E27FC236}">
                <a16:creationId xmlns:a16="http://schemas.microsoft.com/office/drawing/2014/main" id="{70B66DCA-4DAF-4079-89EC-6FB7BEE2F6DC}"/>
              </a:ext>
            </a:extLst>
          </p:cNvPr>
          <p:cNvCxnSpPr>
            <a:cxnSpLocks/>
            <a:stCxn id="40" idx="3"/>
          </p:cNvCxnSpPr>
          <p:nvPr/>
        </p:nvCxnSpPr>
        <p:spPr>
          <a:xfrm flipV="1">
            <a:off x="5113587" y="4410681"/>
            <a:ext cx="509506" cy="1"/>
          </a:xfrm>
          <a:prstGeom prst="bentConnector3">
            <a:avLst>
              <a:gd name="adj1" fmla="val 50000"/>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86" name="Group 85">
            <a:extLst>
              <a:ext uri="{FF2B5EF4-FFF2-40B4-BE49-F238E27FC236}">
                <a16:creationId xmlns:a16="http://schemas.microsoft.com/office/drawing/2014/main" id="{BF92EF2B-58BD-4690-9E02-C5D71D5AFB0D}"/>
              </a:ext>
            </a:extLst>
          </p:cNvPr>
          <p:cNvGrpSpPr/>
          <p:nvPr/>
        </p:nvGrpSpPr>
        <p:grpSpPr>
          <a:xfrm>
            <a:off x="9949397" y="612892"/>
            <a:ext cx="1861370" cy="2701211"/>
            <a:chOff x="9718013" y="975143"/>
            <a:chExt cx="1861370" cy="2701211"/>
          </a:xfrm>
        </p:grpSpPr>
        <p:sp>
          <p:nvSpPr>
            <p:cNvPr id="46" name="Rectangle: Rounded Corners 45">
              <a:extLst>
                <a:ext uri="{FF2B5EF4-FFF2-40B4-BE49-F238E27FC236}">
                  <a16:creationId xmlns:a16="http://schemas.microsoft.com/office/drawing/2014/main" id="{C98965CC-D284-42CE-9C7E-D80736C3C187}"/>
                </a:ext>
              </a:extLst>
            </p:cNvPr>
            <p:cNvSpPr/>
            <p:nvPr/>
          </p:nvSpPr>
          <p:spPr bwMode="gray">
            <a:xfrm>
              <a:off x="9885126" y="1621821"/>
              <a:ext cx="1523873"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ResourceQuota</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8" name="Rectangle: Rounded Corners 47">
              <a:extLst>
                <a:ext uri="{FF2B5EF4-FFF2-40B4-BE49-F238E27FC236}">
                  <a16:creationId xmlns:a16="http://schemas.microsoft.com/office/drawing/2014/main" id="{EB7FB4D8-D7CD-4A4A-B243-5CCBE4A05763}"/>
                </a:ext>
              </a:extLst>
            </p:cNvPr>
            <p:cNvSpPr/>
            <p:nvPr/>
          </p:nvSpPr>
          <p:spPr bwMode="gray">
            <a:xfrm>
              <a:off x="9885125" y="2313626"/>
              <a:ext cx="1523873"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LimitRange</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1" name="Rectangle 50">
              <a:extLst>
                <a:ext uri="{FF2B5EF4-FFF2-40B4-BE49-F238E27FC236}">
                  <a16:creationId xmlns:a16="http://schemas.microsoft.com/office/drawing/2014/main" id="{454336AE-DAEB-4AE7-B821-DE7C2BE0F156}"/>
                </a:ext>
              </a:extLst>
            </p:cNvPr>
            <p:cNvSpPr/>
            <p:nvPr/>
          </p:nvSpPr>
          <p:spPr bwMode="gray">
            <a:xfrm>
              <a:off x="9718013" y="1496307"/>
              <a:ext cx="1861370" cy="2180047"/>
            </a:xfrm>
            <a:prstGeom prst="rect">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2" name="TextBox 51">
              <a:extLst>
                <a:ext uri="{FF2B5EF4-FFF2-40B4-BE49-F238E27FC236}">
                  <a16:creationId xmlns:a16="http://schemas.microsoft.com/office/drawing/2014/main" id="{7F0AAD1C-E33C-4D96-924F-1FAEEA73F905}"/>
                </a:ext>
              </a:extLst>
            </p:cNvPr>
            <p:cNvSpPr txBox="1"/>
            <p:nvPr/>
          </p:nvSpPr>
          <p:spPr>
            <a:xfrm>
              <a:off x="9718013" y="975143"/>
              <a:ext cx="1325532" cy="430887"/>
            </a:xfrm>
            <a:prstGeom prst="rect">
              <a:avLst/>
            </a:prstGeom>
            <a:solidFill>
              <a:schemeClr val="bg1">
                <a:alpha val="58000"/>
              </a:schemeClr>
            </a:solidFill>
          </p:spPr>
          <p:txBody>
            <a:bodyPr wrap="square" lIns="0" tIns="0" rIns="0" bIns="0" rtlCol="0">
              <a:spAutoFit/>
            </a:bodyPr>
            <a:lstStyle>
              <a:defPPr>
                <a:defRPr lang="de-DE"/>
              </a:defPPr>
              <a:lvl1pPr fontAlgn="base">
                <a:spcBef>
                  <a:spcPct val="50000"/>
                </a:spcBef>
                <a:spcAft>
                  <a:spcPct val="0"/>
                </a:spcAft>
                <a:buClr>
                  <a:srgbClr val="F0AB00"/>
                </a:buClr>
                <a:buSzPct val="80000"/>
                <a:defRPr sz="1400" kern="0">
                  <a:latin typeface="Arial Rounded MT Bold" panose="020F0704030504030204" pitchFamily="34" charset="0"/>
                  <a:ea typeface="Arial Unicode MS" pitchFamily="34" charset="-128"/>
                  <a:cs typeface="Arial Unicode MS" pitchFamily="34" charset="-128"/>
                </a:defRPr>
              </a:lvl1pPr>
            </a:lstStyle>
            <a:p>
              <a:r>
                <a:rPr lang="en-US" dirty="0"/>
                <a:t>Resource management</a:t>
              </a:r>
            </a:p>
          </p:txBody>
        </p:sp>
        <p:sp>
          <p:nvSpPr>
            <p:cNvPr id="85" name="Rectangle: Rounded Corners 84">
              <a:extLst>
                <a:ext uri="{FF2B5EF4-FFF2-40B4-BE49-F238E27FC236}">
                  <a16:creationId xmlns:a16="http://schemas.microsoft.com/office/drawing/2014/main" id="{5698307F-5ACB-4A59-B395-A8E9638F0B0C}"/>
                </a:ext>
              </a:extLst>
            </p:cNvPr>
            <p:cNvSpPr/>
            <p:nvPr/>
          </p:nvSpPr>
          <p:spPr bwMode="gray">
            <a:xfrm>
              <a:off x="9882129" y="3005432"/>
              <a:ext cx="1523873"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Node</a:t>
              </a:r>
            </a:p>
          </p:txBody>
        </p:sp>
      </p:grpSp>
      <p:grpSp>
        <p:nvGrpSpPr>
          <p:cNvPr id="93" name="Group 92">
            <a:extLst>
              <a:ext uri="{FF2B5EF4-FFF2-40B4-BE49-F238E27FC236}">
                <a16:creationId xmlns:a16="http://schemas.microsoft.com/office/drawing/2014/main" id="{D153A88A-61E2-47F6-8E43-CC46D97B93A8}"/>
              </a:ext>
            </a:extLst>
          </p:cNvPr>
          <p:cNvGrpSpPr/>
          <p:nvPr/>
        </p:nvGrpSpPr>
        <p:grpSpPr>
          <a:xfrm>
            <a:off x="7671414" y="1242664"/>
            <a:ext cx="1783886" cy="1803056"/>
            <a:chOff x="7663052" y="2353148"/>
            <a:chExt cx="1783886" cy="1803056"/>
          </a:xfrm>
        </p:grpSpPr>
        <p:sp>
          <p:nvSpPr>
            <p:cNvPr id="88" name="Rectangle: Rounded Corners 87">
              <a:extLst>
                <a:ext uri="{FF2B5EF4-FFF2-40B4-BE49-F238E27FC236}">
                  <a16:creationId xmlns:a16="http://schemas.microsoft.com/office/drawing/2014/main" id="{404FAC13-EA89-46EE-AE15-76064499FBD1}"/>
                </a:ext>
              </a:extLst>
            </p:cNvPr>
            <p:cNvSpPr/>
            <p:nvPr/>
          </p:nvSpPr>
          <p:spPr bwMode="gray">
            <a:xfrm>
              <a:off x="7791781" y="2806923"/>
              <a:ext cx="1523873"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PodSecurity</a:t>
              </a:r>
              <a:r>
                <a:rPr kumimoji="0" lang="en-US" sz="1400" b="0" i="0" u="none" strike="noStrike" kern="0" cap="none" spc="0" normalizeH="0" baseline="0" noProof="0" dirty="0">
                  <a:ln>
                    <a:noFill/>
                  </a:ln>
                  <a:effectLst/>
                  <a:uLnTx/>
                  <a:uFillTx/>
                  <a:ea typeface="Arial Unicode MS" pitchFamily="34" charset="-128"/>
                  <a:cs typeface="Arial Unicode MS" pitchFamily="34" charset="-128"/>
                </a:rPr>
                <a:t> Policy</a:t>
              </a:r>
            </a:p>
          </p:txBody>
        </p:sp>
        <p:sp>
          <p:nvSpPr>
            <p:cNvPr id="89" name="Rectangle: Rounded Corners 88">
              <a:extLst>
                <a:ext uri="{FF2B5EF4-FFF2-40B4-BE49-F238E27FC236}">
                  <a16:creationId xmlns:a16="http://schemas.microsoft.com/office/drawing/2014/main" id="{024EF551-7E3C-457C-9DD1-9186A6095C5F}"/>
                </a:ext>
              </a:extLst>
            </p:cNvPr>
            <p:cNvSpPr/>
            <p:nvPr/>
          </p:nvSpPr>
          <p:spPr bwMode="gray">
            <a:xfrm>
              <a:off x="7791780" y="3498728"/>
              <a:ext cx="1523873"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Network Policy</a:t>
              </a:r>
            </a:p>
          </p:txBody>
        </p:sp>
        <p:sp>
          <p:nvSpPr>
            <p:cNvPr id="90" name="Rectangle 89">
              <a:extLst>
                <a:ext uri="{FF2B5EF4-FFF2-40B4-BE49-F238E27FC236}">
                  <a16:creationId xmlns:a16="http://schemas.microsoft.com/office/drawing/2014/main" id="{817C759A-ECE5-4D39-B56C-30F4487DF4DB}"/>
                </a:ext>
              </a:extLst>
            </p:cNvPr>
            <p:cNvSpPr/>
            <p:nvPr/>
          </p:nvSpPr>
          <p:spPr bwMode="gray">
            <a:xfrm>
              <a:off x="7663052" y="2681409"/>
              <a:ext cx="1783886" cy="1474795"/>
            </a:xfrm>
            <a:prstGeom prst="rect">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1" name="TextBox 90">
              <a:extLst>
                <a:ext uri="{FF2B5EF4-FFF2-40B4-BE49-F238E27FC236}">
                  <a16:creationId xmlns:a16="http://schemas.microsoft.com/office/drawing/2014/main" id="{58882A00-C448-4198-BC22-4E3D2B3032AC}"/>
                </a:ext>
              </a:extLst>
            </p:cNvPr>
            <p:cNvSpPr txBox="1"/>
            <p:nvPr/>
          </p:nvSpPr>
          <p:spPr>
            <a:xfrm>
              <a:off x="7663052" y="2353148"/>
              <a:ext cx="1325532" cy="215444"/>
            </a:xfrm>
            <a:prstGeom prst="rect">
              <a:avLst/>
            </a:prstGeom>
            <a:solidFill>
              <a:schemeClr val="bg1">
                <a:alpha val="58000"/>
              </a:schemeClr>
            </a:solidFill>
          </p:spPr>
          <p:txBody>
            <a:bodyPr wrap="square" lIns="0" tIns="0" rIns="0" bIns="0" rtlCol="0">
              <a:spAutoFit/>
            </a:bodyPr>
            <a:lstStyle>
              <a:defPPr>
                <a:defRPr lang="de-DE"/>
              </a:defPPr>
              <a:lvl1pPr fontAlgn="base">
                <a:spcBef>
                  <a:spcPct val="50000"/>
                </a:spcBef>
                <a:spcAft>
                  <a:spcPct val="0"/>
                </a:spcAft>
                <a:buClr>
                  <a:srgbClr val="F0AB00"/>
                </a:buClr>
                <a:buSzPct val="80000"/>
                <a:defRPr sz="1400" kern="0">
                  <a:latin typeface="Arial Rounded MT Bold" panose="020F0704030504030204" pitchFamily="34" charset="0"/>
                  <a:ea typeface="Arial Unicode MS" pitchFamily="34" charset="-128"/>
                  <a:cs typeface="Arial Unicode MS" pitchFamily="34" charset="-128"/>
                </a:defRPr>
              </a:lvl1pPr>
            </a:lstStyle>
            <a:p>
              <a:r>
                <a:rPr lang="en-US" dirty="0"/>
                <a:t>Policies</a:t>
              </a:r>
            </a:p>
          </p:txBody>
        </p:sp>
      </p:grpSp>
      <p:cxnSp>
        <p:nvCxnSpPr>
          <p:cNvPr id="103" name="Connector: Elbow 102">
            <a:extLst>
              <a:ext uri="{FF2B5EF4-FFF2-40B4-BE49-F238E27FC236}">
                <a16:creationId xmlns:a16="http://schemas.microsoft.com/office/drawing/2014/main" id="{4EF96AF3-727E-4DB6-8AE7-0CBD354AE6E0}"/>
              </a:ext>
            </a:extLst>
          </p:cNvPr>
          <p:cNvCxnSpPr>
            <a:stCxn id="90" idx="2"/>
            <a:endCxn id="8" idx="3"/>
          </p:cNvCxnSpPr>
          <p:nvPr/>
        </p:nvCxnSpPr>
        <p:spPr>
          <a:xfrm rot="5400000">
            <a:off x="7457920" y="2917753"/>
            <a:ext cx="977470" cy="1233404"/>
          </a:xfrm>
          <a:prstGeom prst="bentConnector2">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75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8452040-D814-4C48-8BDD-E2BDD7BB58F8}"/>
              </a:ext>
            </a:extLst>
          </p:cNvPr>
          <p:cNvSpPr>
            <a:spLocks noGrp="1"/>
          </p:cNvSpPr>
          <p:nvPr>
            <p:ph type="ctrTitle"/>
          </p:nvPr>
        </p:nvSpPr>
        <p:spPr>
          <a:xfrm>
            <a:off x="504987" y="1551357"/>
            <a:ext cx="11185200" cy="677108"/>
          </a:xfrm>
        </p:spPr>
        <p:txBody>
          <a:bodyPr/>
          <a:lstStyle/>
          <a:p>
            <a:pPr algn="ctr"/>
            <a:r>
              <a:rPr lang="en-US" dirty="0"/>
              <a:t>K8s from administrative point of view</a:t>
            </a:r>
          </a:p>
        </p:txBody>
      </p:sp>
      <p:pic>
        <p:nvPicPr>
          <p:cNvPr id="6" name="Picture 5">
            <a:extLst>
              <a:ext uri="{FF2B5EF4-FFF2-40B4-BE49-F238E27FC236}">
                <a16:creationId xmlns:a16="http://schemas.microsoft.com/office/drawing/2014/main" id="{7945B63D-25A7-4D24-9CFC-9450019A143F}"/>
              </a:ext>
            </a:extLst>
          </p:cNvPr>
          <p:cNvPicPr>
            <a:picLocks noChangeAspect="1"/>
          </p:cNvPicPr>
          <p:nvPr/>
        </p:nvPicPr>
        <p:blipFill>
          <a:blip r:embed="rId3"/>
          <a:stretch>
            <a:fillRect/>
          </a:stretch>
        </p:blipFill>
        <p:spPr>
          <a:xfrm>
            <a:off x="4223549" y="2375910"/>
            <a:ext cx="3748075" cy="3748075"/>
          </a:xfrm>
          <a:prstGeom prst="rect">
            <a:avLst/>
          </a:prstGeom>
        </p:spPr>
      </p:pic>
    </p:spTree>
    <p:extLst>
      <p:ext uri="{BB962C8B-B14F-4D97-AF65-F5344CB8AC3E}">
        <p14:creationId xmlns:p14="http://schemas.microsoft.com/office/powerpoint/2010/main" val="656606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bwMode="gray">
          <a:xfrm>
            <a:off x="7798503" y="1657349"/>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2400" b="1" kern="0" dirty="0">
              <a:ea typeface="Arial Unicode MS" pitchFamily="34" charset="-128"/>
              <a:cs typeface="Arial Unicode MS" pitchFamily="34" charset="-128"/>
            </a:endParaRPr>
          </a:p>
        </p:txBody>
      </p:sp>
      <p:sp>
        <p:nvSpPr>
          <p:cNvPr id="29" name="Rectangle 28"/>
          <p:cNvSpPr/>
          <p:nvPr/>
        </p:nvSpPr>
        <p:spPr bwMode="gray">
          <a:xfrm>
            <a:off x="7557392" y="205359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2400" b="1" kern="0" dirty="0">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Architecture overview</a:t>
            </a:r>
          </a:p>
        </p:txBody>
      </p:sp>
      <p:sp>
        <p:nvSpPr>
          <p:cNvPr id="3" name="Rectangle 2"/>
          <p:cNvSpPr/>
          <p:nvPr/>
        </p:nvSpPr>
        <p:spPr bwMode="gray">
          <a:xfrm>
            <a:off x="504000" y="2377440"/>
            <a:ext cx="5545429"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400" b="1" i="0" strike="noStrike" kern="0" cap="none" spc="0" normalizeH="0" baseline="0" noProof="0" dirty="0">
                <a:ln>
                  <a:noFill/>
                </a:ln>
                <a:effectLst/>
                <a:uLnTx/>
                <a:uFillTx/>
                <a:ea typeface="Arial Unicode MS" pitchFamily="34" charset="-128"/>
                <a:cs typeface="Arial Unicode MS" pitchFamily="34" charset="-128"/>
              </a:rPr>
              <a:t>Master</a:t>
            </a:r>
          </a:p>
        </p:txBody>
      </p:sp>
      <p:sp>
        <p:nvSpPr>
          <p:cNvPr id="4" name="Rectangle 3"/>
          <p:cNvSpPr/>
          <p:nvPr/>
        </p:nvSpPr>
        <p:spPr bwMode="gray">
          <a:xfrm>
            <a:off x="1147891" y="3002280"/>
            <a:ext cx="2415540" cy="84582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1" i="0" u="none" strike="noStrike" kern="0" cap="none" spc="0" normalizeH="0" baseline="0" noProof="0" dirty="0">
                <a:ln>
                  <a:noFill/>
                </a:ln>
                <a:effectLst/>
                <a:uLnTx/>
                <a:uFillTx/>
                <a:ea typeface="Arial Unicode MS" pitchFamily="34" charset="-128"/>
                <a:cs typeface="Arial Unicode MS" pitchFamily="34" charset="-128"/>
              </a:rPr>
              <a:t>API</a:t>
            </a:r>
            <a:r>
              <a:rPr kumimoji="0" lang="de-DE" sz="1800" b="1" i="0" u="none" strike="noStrike" kern="0" cap="none" spc="0" normalizeH="0" noProof="0" dirty="0">
                <a:ln>
                  <a:noFill/>
                </a:ln>
                <a:effectLst/>
                <a:uLnTx/>
                <a:uFillTx/>
                <a:ea typeface="Arial Unicode MS" pitchFamily="34" charset="-128"/>
                <a:cs typeface="Arial Unicode MS" pitchFamily="34" charset="-128"/>
              </a:rPr>
              <a:t> Server</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736411" y="4255770"/>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Scheduler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1696531" y="485203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Controller Manager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p:cNvSpPr/>
          <p:nvPr/>
        </p:nvSpPr>
        <p:spPr bwMode="gray">
          <a:xfrm>
            <a:off x="1255655" y="141160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noProof="0" dirty="0" err="1">
                <a:ea typeface="Arial Unicode MS" pitchFamily="34" charset="-128"/>
                <a:cs typeface="Arial Unicode MS" pitchFamily="34" charset="-128"/>
              </a:rPr>
              <a:t>kubectl</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Oval 4"/>
          <p:cNvSpPr/>
          <p:nvPr/>
        </p:nvSpPr>
        <p:spPr bwMode="gray">
          <a:xfrm>
            <a:off x="1188723" y="1181100"/>
            <a:ext cx="302071" cy="312420"/>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Flowchart: Delay 8"/>
          <p:cNvSpPr/>
          <p:nvPr/>
        </p:nvSpPr>
        <p:spPr bwMode="gray">
          <a:xfrm rot="16200000">
            <a:off x="1067344" y="1589619"/>
            <a:ext cx="544828" cy="459313"/>
          </a:xfrm>
          <a:prstGeom prst="flowChartDelay">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1" name="Straight Arrow Connector 10"/>
          <p:cNvCxnSpPr/>
          <p:nvPr/>
        </p:nvCxnSpPr>
        <p:spPr>
          <a:xfrm>
            <a:off x="2400303" y="1845945"/>
            <a:ext cx="7620" cy="1156335"/>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p:cNvCxnSpPr/>
          <p:nvPr/>
        </p:nvCxnSpPr>
        <p:spPr>
          <a:xfrm flipV="1">
            <a:off x="3253740" y="3848100"/>
            <a:ext cx="0" cy="1003935"/>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flipV="1">
            <a:off x="2355661" y="3848100"/>
            <a:ext cx="0" cy="407671"/>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3" name="Rectangle 22"/>
          <p:cNvSpPr/>
          <p:nvPr/>
        </p:nvSpPr>
        <p:spPr bwMode="gray">
          <a:xfrm>
            <a:off x="4095594" y="3742372"/>
            <a:ext cx="1703071" cy="146113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solidFill>
                  <a:schemeClr val="lt1"/>
                </a:solidFill>
                <a:ea typeface="Arial Unicode MS" pitchFamily="34" charset="-128"/>
              </a:rPr>
              <a:t>etcd</a:t>
            </a:r>
            <a:endParaRPr lang="de-DE" sz="1800" b="1" kern="0" dirty="0">
              <a:solidFill>
                <a:schemeClr val="lt1"/>
              </a:solidFill>
              <a:ea typeface="Arial Unicode MS" pitchFamily="34" charset="-128"/>
            </a:endParaRPr>
          </a:p>
          <a:p>
            <a:pPr algn="ctr" defTabSz="914400" fontAlgn="base">
              <a:spcBef>
                <a:spcPct val="50000"/>
              </a:spcBef>
              <a:spcAft>
                <a:spcPct val="0"/>
              </a:spcAft>
              <a:buClr>
                <a:srgbClr val="F0AB00"/>
              </a:buClr>
              <a:buSzPct val="80000"/>
            </a:pPr>
            <a:r>
              <a:rPr lang="de-DE" sz="1800" b="1" kern="0" dirty="0">
                <a:solidFill>
                  <a:schemeClr val="lt1"/>
                </a:solidFill>
                <a:ea typeface="Arial Unicode MS" pitchFamily="34" charset="-128"/>
              </a:rPr>
              <a:t>(</a:t>
            </a:r>
            <a:r>
              <a:rPr lang="de-DE" sz="1800" b="1" kern="0" dirty="0" err="1">
                <a:solidFill>
                  <a:schemeClr val="lt1"/>
                </a:solidFill>
                <a:ea typeface="Arial Unicode MS" pitchFamily="34" charset="-128"/>
              </a:rPr>
              <a:t>distributed</a:t>
            </a:r>
            <a:r>
              <a:rPr lang="de-DE" sz="1800" b="1" kern="0" dirty="0">
                <a:solidFill>
                  <a:schemeClr val="lt1"/>
                </a:solidFill>
                <a:ea typeface="Arial Unicode MS" pitchFamily="34" charset="-128"/>
              </a:rPr>
              <a:t>) </a:t>
            </a:r>
            <a:r>
              <a:rPr lang="de-DE" sz="1800" b="1" kern="0" dirty="0" err="1">
                <a:solidFill>
                  <a:schemeClr val="lt1"/>
                </a:solidFill>
                <a:ea typeface="Arial Unicode MS" pitchFamily="34" charset="-128"/>
              </a:rPr>
              <a:t>key-value</a:t>
            </a:r>
            <a:r>
              <a:rPr lang="de-DE" sz="1800" b="1" kern="0" dirty="0">
                <a:solidFill>
                  <a:schemeClr val="lt1"/>
                </a:solidFill>
                <a:ea typeface="Arial Unicode MS" pitchFamily="34" charset="-128"/>
              </a:rPr>
              <a:t> </a:t>
            </a:r>
            <a:r>
              <a:rPr lang="de-DE" sz="1800" b="1" kern="0" dirty="0" err="1">
                <a:solidFill>
                  <a:schemeClr val="lt1"/>
                </a:solidFill>
                <a:ea typeface="Arial Unicode MS" pitchFamily="34" charset="-128"/>
              </a:rPr>
              <a:t>store</a:t>
            </a:r>
            <a:endParaRPr lang="de-DE" sz="1800" b="1" kern="0" dirty="0">
              <a:solidFill>
                <a:schemeClr val="lt1"/>
              </a:solidFill>
              <a:ea typeface="Arial Unicode MS" pitchFamily="34" charset="-128"/>
            </a:endParaRPr>
          </a:p>
        </p:txBody>
      </p:sp>
      <p:cxnSp>
        <p:nvCxnSpPr>
          <p:cNvPr id="25" name="Straight Arrow Connector 24"/>
          <p:cNvCxnSpPr>
            <a:cxnSpLocks/>
          </p:cNvCxnSpPr>
          <p:nvPr/>
        </p:nvCxnSpPr>
        <p:spPr>
          <a:xfrm>
            <a:off x="3592226" y="3589020"/>
            <a:ext cx="503368" cy="577637"/>
          </a:xfrm>
          <a:prstGeom prst="straightConnector1">
            <a:avLst/>
          </a:prstGeom>
          <a:ln w="571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bwMode="gray">
          <a:xfrm>
            <a:off x="7316281" y="256032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Nodes</a:t>
            </a:r>
          </a:p>
        </p:txBody>
      </p:sp>
      <p:sp>
        <p:nvSpPr>
          <p:cNvPr id="31" name="Rectangle 30"/>
          <p:cNvSpPr/>
          <p:nvPr/>
        </p:nvSpPr>
        <p:spPr bwMode="gray">
          <a:xfrm>
            <a:off x="7445821" y="3805346"/>
            <a:ext cx="3467358"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2" name="Rectangle 31"/>
          <p:cNvSpPr/>
          <p:nvPr/>
        </p:nvSpPr>
        <p:spPr bwMode="gray">
          <a:xfrm>
            <a:off x="7823552" y="3172886"/>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kubelet</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7857403"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9375019"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35"/>
          <p:cNvSpPr/>
          <p:nvPr/>
        </p:nvSpPr>
        <p:spPr bwMode="gray">
          <a:xfrm>
            <a:off x="9375019" y="3189077"/>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proxy</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7" name="Cloud 36"/>
          <p:cNvSpPr/>
          <p:nvPr/>
        </p:nvSpPr>
        <p:spPr bwMode="gray">
          <a:xfrm>
            <a:off x="8563179" y="590715"/>
            <a:ext cx="1929198" cy="830177"/>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38" name="Straight Arrow Connector 37"/>
          <p:cNvCxnSpPr>
            <a:cxnSpLocks/>
          </p:cNvCxnSpPr>
          <p:nvPr/>
        </p:nvCxnSpPr>
        <p:spPr>
          <a:xfrm>
            <a:off x="9993860" y="1319842"/>
            <a:ext cx="0" cy="1869235"/>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43" name="Straight Arrow Connector 42"/>
          <p:cNvCxnSpPr>
            <a:stCxn id="36" idx="2"/>
            <a:endCxn id="35" idx="0"/>
          </p:cNvCxnSpPr>
          <p:nvPr/>
        </p:nvCxnSpPr>
        <p:spPr>
          <a:xfrm flipH="1">
            <a:off x="9979317" y="3623417"/>
            <a:ext cx="14543" cy="628065"/>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46" name="Straight Arrow Connector 45"/>
          <p:cNvCxnSpPr>
            <a:stCxn id="36" idx="2"/>
            <a:endCxn id="34" idx="0"/>
          </p:cNvCxnSpPr>
          <p:nvPr/>
        </p:nvCxnSpPr>
        <p:spPr>
          <a:xfrm flipH="1">
            <a:off x="8461701" y="3623417"/>
            <a:ext cx="1532159" cy="628065"/>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53" name="Straight Arrow Connector 52"/>
          <p:cNvCxnSpPr>
            <a:stCxn id="32" idx="2"/>
            <a:endCxn id="34" idx="0"/>
          </p:cNvCxnSpPr>
          <p:nvPr/>
        </p:nvCxnSpPr>
        <p:spPr>
          <a:xfrm>
            <a:off x="8442393" y="3607226"/>
            <a:ext cx="19308" cy="644256"/>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57" name="Straight Arrow Connector 56"/>
          <p:cNvCxnSpPr>
            <a:stCxn id="32" idx="2"/>
            <a:endCxn id="35" idx="0"/>
          </p:cNvCxnSpPr>
          <p:nvPr/>
        </p:nvCxnSpPr>
        <p:spPr>
          <a:xfrm>
            <a:off x="8442393" y="3607226"/>
            <a:ext cx="1536924" cy="644256"/>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60" name="Straight Arrow Connector 59"/>
          <p:cNvCxnSpPr>
            <a:cxnSpLocks/>
            <a:stCxn id="32" idx="1"/>
          </p:cNvCxnSpPr>
          <p:nvPr/>
        </p:nvCxnSpPr>
        <p:spPr>
          <a:xfrm flipH="1">
            <a:off x="3563431" y="3390056"/>
            <a:ext cx="4260121" cy="0"/>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02749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8159939" cy="5017020"/>
          </a:xfrm>
        </p:spPr>
        <p:txBody>
          <a:bodyPr/>
          <a:lstStyle/>
          <a:p>
            <a:r>
              <a:rPr lang="en-US" dirty="0" err="1"/>
              <a:t>etcd</a:t>
            </a:r>
            <a:endParaRPr lang="en-US" dirty="0"/>
          </a:p>
          <a:p>
            <a:pPr lvl="1"/>
            <a:r>
              <a:rPr lang="en-US" dirty="0"/>
              <a:t>(distributed), high-availability key-value store</a:t>
            </a:r>
          </a:p>
          <a:p>
            <a:pPr lvl="1"/>
            <a:r>
              <a:rPr lang="en-US" dirty="0"/>
              <a:t>Persists state of the cluster</a:t>
            </a:r>
          </a:p>
          <a:p>
            <a:r>
              <a:rPr lang="en-US" dirty="0"/>
              <a:t>API Server</a:t>
            </a:r>
          </a:p>
          <a:p>
            <a:pPr lvl="1"/>
            <a:r>
              <a:rPr lang="en-US" dirty="0"/>
              <a:t>Central entry point to modify and inspect the cluster state.</a:t>
            </a:r>
          </a:p>
          <a:p>
            <a:pPr lvl="1"/>
            <a:r>
              <a:rPr lang="en-US" dirty="0"/>
              <a:t>Receives RESTful requests and persists changes in </a:t>
            </a:r>
            <a:r>
              <a:rPr lang="en-US" dirty="0" err="1"/>
              <a:t>etcd</a:t>
            </a:r>
            <a:r>
              <a:rPr lang="en-US" dirty="0"/>
              <a:t>.</a:t>
            </a:r>
          </a:p>
          <a:p>
            <a:r>
              <a:rPr lang="en-US" dirty="0"/>
              <a:t>Controller-Manager</a:t>
            </a:r>
          </a:p>
          <a:p>
            <a:pPr lvl="1"/>
            <a:r>
              <a:rPr lang="en-US" dirty="0"/>
              <a:t>Manages controllers.  Various controllers are working to align the spec of a resource with its state.</a:t>
            </a:r>
          </a:p>
          <a:p>
            <a:r>
              <a:rPr lang="en-US" dirty="0"/>
              <a:t>Scheduler</a:t>
            </a:r>
          </a:p>
          <a:p>
            <a:pPr lvl="1"/>
            <a:r>
              <a:rPr lang="en-US" dirty="0"/>
              <a:t>Binds pods to nodes for execution</a:t>
            </a:r>
          </a:p>
        </p:txBody>
      </p:sp>
      <p:sp>
        <p:nvSpPr>
          <p:cNvPr id="2" name="Title 1"/>
          <p:cNvSpPr>
            <a:spLocks noGrp="1"/>
          </p:cNvSpPr>
          <p:nvPr>
            <p:ph type="title"/>
          </p:nvPr>
        </p:nvSpPr>
        <p:spPr/>
        <p:txBody>
          <a:bodyPr/>
          <a:lstStyle/>
          <a:p>
            <a:r>
              <a:rPr lang="en-US" dirty="0"/>
              <a:t>Core Components - master</a:t>
            </a:r>
          </a:p>
        </p:txBody>
      </p:sp>
    </p:spTree>
    <p:extLst>
      <p:ext uri="{BB962C8B-B14F-4D97-AF65-F5344CB8AC3E}">
        <p14:creationId xmlns:p14="http://schemas.microsoft.com/office/powerpoint/2010/main" val="3249990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987539"/>
            <a:ext cx="8428985" cy="5181143"/>
          </a:xfrm>
        </p:spPr>
        <p:txBody>
          <a:bodyPr/>
          <a:lstStyle/>
          <a:p>
            <a:r>
              <a:rPr lang="en-US" dirty="0" err="1"/>
              <a:t>kubelet</a:t>
            </a:r>
            <a:endParaRPr lang="en-US" dirty="0"/>
          </a:p>
          <a:p>
            <a:pPr lvl="1"/>
            <a:r>
              <a:rPr lang="en-US" dirty="0"/>
              <a:t>Runs on every node in a  cluster</a:t>
            </a:r>
          </a:p>
          <a:p>
            <a:pPr lvl="1"/>
            <a:r>
              <a:rPr lang="en-US" dirty="0"/>
              <a:t>Manages the containers running on the worker node</a:t>
            </a:r>
          </a:p>
          <a:p>
            <a:pPr lvl="1"/>
            <a:r>
              <a:rPr lang="en-US" dirty="0"/>
              <a:t>Talks to API Server to see if new pods are bound to worker node</a:t>
            </a:r>
          </a:p>
          <a:p>
            <a:pPr lvl="1"/>
            <a:r>
              <a:rPr lang="en-US" dirty="0"/>
              <a:t>Monitors the state of the node</a:t>
            </a:r>
          </a:p>
          <a:p>
            <a:pPr lvl="1"/>
            <a:r>
              <a:rPr lang="en-US" dirty="0"/>
              <a:t>Actually starts containers</a:t>
            </a:r>
          </a:p>
          <a:p>
            <a:pPr>
              <a:spcBef>
                <a:spcPts val="1800"/>
              </a:spcBef>
            </a:pPr>
            <a:r>
              <a:rPr lang="en-US" dirty="0" err="1"/>
              <a:t>kube</a:t>
            </a:r>
            <a:r>
              <a:rPr lang="en-US" dirty="0"/>
              <a:t>-proxy</a:t>
            </a:r>
          </a:p>
          <a:p>
            <a:pPr lvl="1"/>
            <a:r>
              <a:rPr lang="en-US" dirty="0"/>
              <a:t>Implements virtual IPs for services in the cluster network.</a:t>
            </a:r>
          </a:p>
          <a:p>
            <a:pPr>
              <a:spcBef>
                <a:spcPts val="1800"/>
              </a:spcBef>
            </a:pPr>
            <a:r>
              <a:rPr lang="en-US" dirty="0"/>
              <a:t>Docker/</a:t>
            </a:r>
            <a:r>
              <a:rPr lang="en-US" dirty="0" err="1"/>
              <a:t>rkt</a:t>
            </a:r>
            <a:endParaRPr lang="en-US" dirty="0"/>
          </a:p>
          <a:p>
            <a:pPr lvl="1"/>
            <a:r>
              <a:rPr lang="en-US" dirty="0"/>
              <a:t>Container runtime on the individual node</a:t>
            </a:r>
          </a:p>
          <a:p>
            <a:pPr>
              <a:spcBef>
                <a:spcPts val="1800"/>
              </a:spcBef>
            </a:pPr>
            <a:r>
              <a:rPr lang="en-US" dirty="0"/>
              <a:t>Pod</a:t>
            </a:r>
          </a:p>
          <a:p>
            <a:pPr lvl="1"/>
            <a:r>
              <a:rPr lang="en-US" dirty="0"/>
              <a:t>The smallest, schedulable resource that is managed by the kubelet on the node</a:t>
            </a:r>
          </a:p>
          <a:p>
            <a:pPr lvl="1"/>
            <a:r>
              <a:rPr lang="en-US" dirty="0"/>
              <a:t>Pods wrap around one or more (</a:t>
            </a:r>
            <a:r>
              <a:rPr lang="en-US" dirty="0" err="1"/>
              <a:t>docker</a:t>
            </a:r>
            <a:r>
              <a:rPr lang="en-US" dirty="0"/>
              <a:t>) containers</a:t>
            </a:r>
          </a:p>
        </p:txBody>
      </p:sp>
      <p:sp>
        <p:nvSpPr>
          <p:cNvPr id="2" name="Title 1"/>
          <p:cNvSpPr>
            <a:spLocks noGrp="1"/>
          </p:cNvSpPr>
          <p:nvPr>
            <p:ph type="title"/>
          </p:nvPr>
        </p:nvSpPr>
        <p:spPr/>
        <p:txBody>
          <a:bodyPr/>
          <a:lstStyle/>
          <a:p>
            <a:r>
              <a:rPr lang="en-US" dirty="0"/>
              <a:t>Core Components - worker</a:t>
            </a:r>
          </a:p>
        </p:txBody>
      </p:sp>
    </p:spTree>
    <p:extLst>
      <p:ext uri="{BB962C8B-B14F-4D97-AF65-F5344CB8AC3E}">
        <p14:creationId xmlns:p14="http://schemas.microsoft.com/office/powerpoint/2010/main" val="2064472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8159939" cy="4727460"/>
          </a:xfrm>
        </p:spPr>
        <p:txBody>
          <a:bodyPr/>
          <a:lstStyle/>
          <a:p>
            <a:r>
              <a:rPr lang="en-US" dirty="0" err="1"/>
              <a:t>kubectl</a:t>
            </a:r>
            <a:endParaRPr lang="en-US" dirty="0"/>
          </a:p>
          <a:p>
            <a:pPr lvl="1"/>
            <a:r>
              <a:rPr lang="en-US" dirty="0"/>
              <a:t>Command line client for Kubernetes. Talks via REST to the API Server.</a:t>
            </a:r>
          </a:p>
          <a:p>
            <a:pPr lvl="1"/>
            <a:r>
              <a:rPr lang="en-US" dirty="0"/>
              <a:t>Cluster administration tasks</a:t>
            </a:r>
          </a:p>
          <a:p>
            <a:pPr lvl="1"/>
            <a:r>
              <a:rPr lang="en-US" dirty="0"/>
              <a:t>User tasks like creating, deleting and modifying of resources</a:t>
            </a:r>
          </a:p>
          <a:p>
            <a:pPr lvl="1"/>
            <a:r>
              <a:rPr lang="en-US" dirty="0"/>
              <a:t>Run `kubectl` or `kubectl &lt;command&gt; --help` to get detailed information</a:t>
            </a:r>
            <a:br>
              <a:rPr lang="en-US" dirty="0"/>
            </a:br>
            <a:endParaRPr lang="en-US" dirty="0"/>
          </a:p>
          <a:p>
            <a:pPr marL="0" lvl="1" indent="0">
              <a:buNone/>
            </a:pPr>
            <a:r>
              <a:rPr lang="en-US" dirty="0"/>
              <a:t>The rest </a:t>
            </a:r>
            <a:r>
              <a:rPr lang="en-US" dirty="0" err="1"/>
              <a:t>api</a:t>
            </a:r>
            <a:r>
              <a:rPr lang="en-US" dirty="0"/>
              <a:t> can also be used directly with tools like curl.</a:t>
            </a:r>
          </a:p>
          <a:p>
            <a:pPr marL="0" lvl="1" indent="0">
              <a:buNone/>
            </a:pPr>
            <a:endParaRPr lang="en-US" dirty="0"/>
          </a:p>
          <a:p>
            <a:pPr marL="0" lvl="1" indent="0">
              <a:buNone/>
            </a:pPr>
            <a:r>
              <a:rPr lang="en-US" dirty="0"/>
              <a:t>There are official client libraries for the REST API at least for go, python or java.</a:t>
            </a:r>
          </a:p>
        </p:txBody>
      </p:sp>
      <p:sp>
        <p:nvSpPr>
          <p:cNvPr id="2" name="Title 1"/>
          <p:cNvSpPr>
            <a:spLocks noGrp="1"/>
          </p:cNvSpPr>
          <p:nvPr>
            <p:ph type="title"/>
          </p:nvPr>
        </p:nvSpPr>
        <p:spPr/>
        <p:txBody>
          <a:bodyPr/>
          <a:lstStyle/>
          <a:p>
            <a:r>
              <a:rPr lang="en-US" dirty="0"/>
              <a:t>Core Components - clients</a:t>
            </a:r>
          </a:p>
        </p:txBody>
      </p:sp>
    </p:spTree>
    <p:extLst>
      <p:ext uri="{BB962C8B-B14F-4D97-AF65-F5344CB8AC3E}">
        <p14:creationId xmlns:p14="http://schemas.microsoft.com/office/powerpoint/2010/main" val="2266641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What happens if we run </a:t>
            </a:r>
            <a:r>
              <a:rPr lang="en-US" dirty="0" err="1"/>
              <a:t>nginx</a:t>
            </a:r>
            <a:r>
              <a:rPr lang="en-US" dirty="0"/>
              <a:t>?</a:t>
            </a:r>
          </a:p>
        </p:txBody>
      </p:sp>
      <p:sp>
        <p:nvSpPr>
          <p:cNvPr id="3" name="Rectangle 2"/>
          <p:cNvSpPr/>
          <p:nvPr/>
        </p:nvSpPr>
        <p:spPr bwMode="gray">
          <a:xfrm>
            <a:off x="504001" y="2377440"/>
            <a:ext cx="5593586"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400" b="1" i="0" strike="noStrike" kern="0" cap="none" spc="0" normalizeH="0" baseline="0" noProof="0" dirty="0">
                <a:ln>
                  <a:noFill/>
                </a:ln>
                <a:effectLst/>
                <a:uLnTx/>
                <a:uFillTx/>
                <a:ea typeface="Arial Unicode MS" pitchFamily="34" charset="-128"/>
                <a:cs typeface="Arial Unicode MS" pitchFamily="34" charset="-128"/>
              </a:rPr>
              <a:t>Master</a:t>
            </a:r>
          </a:p>
        </p:txBody>
      </p:sp>
      <p:sp>
        <p:nvSpPr>
          <p:cNvPr id="4" name="Rectangle 3"/>
          <p:cNvSpPr/>
          <p:nvPr/>
        </p:nvSpPr>
        <p:spPr bwMode="gray">
          <a:xfrm>
            <a:off x="1147891" y="3002280"/>
            <a:ext cx="2415540" cy="84582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1" i="0" u="none" strike="noStrike" kern="0" cap="none" spc="0" normalizeH="0" baseline="0" noProof="0" dirty="0">
                <a:ln>
                  <a:noFill/>
                </a:ln>
                <a:effectLst/>
                <a:uLnTx/>
                <a:uFillTx/>
                <a:ea typeface="Arial Unicode MS" pitchFamily="34" charset="-128"/>
                <a:cs typeface="Arial Unicode MS" pitchFamily="34" charset="-128"/>
              </a:rPr>
              <a:t>API</a:t>
            </a:r>
            <a:r>
              <a:rPr kumimoji="0" lang="de-DE" sz="1800" b="1" i="0" u="none" strike="noStrike" kern="0" cap="none" spc="0" normalizeH="0" noProof="0" dirty="0">
                <a:ln>
                  <a:noFill/>
                </a:ln>
                <a:effectLst/>
                <a:uLnTx/>
                <a:uFillTx/>
                <a:ea typeface="Arial Unicode MS" pitchFamily="34" charset="-128"/>
                <a:cs typeface="Arial Unicode MS" pitchFamily="34" charset="-128"/>
              </a:rPr>
              <a:t> Server</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736411" y="4255770"/>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Scheduler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1696531" y="485203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Controller Manager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p:cNvSpPr/>
          <p:nvPr/>
        </p:nvSpPr>
        <p:spPr bwMode="gray">
          <a:xfrm>
            <a:off x="1183230" y="1547407"/>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noProof="0" dirty="0" err="1">
                <a:ea typeface="Arial Unicode MS" pitchFamily="34" charset="-128"/>
                <a:cs typeface="Arial Unicode MS" pitchFamily="34" charset="-128"/>
              </a:rPr>
              <a:t>kubectl</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Oval 4"/>
          <p:cNvSpPr/>
          <p:nvPr/>
        </p:nvSpPr>
        <p:spPr bwMode="gray">
          <a:xfrm>
            <a:off x="1116298" y="1316902"/>
            <a:ext cx="302071" cy="312420"/>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Flowchart: Delay 8"/>
          <p:cNvSpPr/>
          <p:nvPr/>
        </p:nvSpPr>
        <p:spPr bwMode="gray">
          <a:xfrm rot="16200000">
            <a:off x="994919" y="1725421"/>
            <a:ext cx="544828" cy="459313"/>
          </a:xfrm>
          <a:prstGeom prst="flowChartDelay">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1" name="Straight Arrow Connector 10"/>
          <p:cNvCxnSpPr>
            <a:cxnSpLocks/>
          </p:cNvCxnSpPr>
          <p:nvPr/>
        </p:nvCxnSpPr>
        <p:spPr>
          <a:xfrm>
            <a:off x="2335498" y="1981747"/>
            <a:ext cx="0" cy="1020533"/>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flipV="1">
            <a:off x="2355661" y="3848100"/>
            <a:ext cx="0" cy="407671"/>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8" name="Rectangle 27"/>
          <p:cNvSpPr/>
          <p:nvPr/>
        </p:nvSpPr>
        <p:spPr bwMode="gray">
          <a:xfrm>
            <a:off x="7316281" y="256032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Nodes</a:t>
            </a:r>
          </a:p>
        </p:txBody>
      </p:sp>
      <p:sp>
        <p:nvSpPr>
          <p:cNvPr id="31" name="Rectangle 30"/>
          <p:cNvSpPr/>
          <p:nvPr/>
        </p:nvSpPr>
        <p:spPr bwMode="gray">
          <a:xfrm>
            <a:off x="7445821" y="3805346"/>
            <a:ext cx="3467358"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2" name="Rectangle 31"/>
          <p:cNvSpPr/>
          <p:nvPr/>
        </p:nvSpPr>
        <p:spPr bwMode="gray">
          <a:xfrm>
            <a:off x="7823552" y="3172886"/>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kubelet</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7857403"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9375019"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35"/>
          <p:cNvSpPr/>
          <p:nvPr/>
        </p:nvSpPr>
        <p:spPr bwMode="gray">
          <a:xfrm>
            <a:off x="9375019" y="3189077"/>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proxy</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53" name="Straight Arrow Connector 52"/>
          <p:cNvCxnSpPr>
            <a:stCxn id="32" idx="2"/>
            <a:endCxn id="34" idx="0"/>
          </p:cNvCxnSpPr>
          <p:nvPr/>
        </p:nvCxnSpPr>
        <p:spPr>
          <a:xfrm>
            <a:off x="8442393" y="3607226"/>
            <a:ext cx="19308" cy="644256"/>
          </a:xfrm>
          <a:prstGeom prst="straightConnector1">
            <a:avLst/>
          </a:prstGeom>
          <a:ln w="28575">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57" name="Straight Arrow Connector 56"/>
          <p:cNvCxnSpPr>
            <a:stCxn id="32" idx="2"/>
            <a:endCxn id="35" idx="0"/>
          </p:cNvCxnSpPr>
          <p:nvPr/>
        </p:nvCxnSpPr>
        <p:spPr>
          <a:xfrm>
            <a:off x="8442393" y="3607226"/>
            <a:ext cx="1536924" cy="644256"/>
          </a:xfrm>
          <a:prstGeom prst="straightConnector1">
            <a:avLst/>
          </a:prstGeom>
          <a:ln w="28575">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 name="Speech Bubble: Rectangle 1"/>
          <p:cNvSpPr/>
          <p:nvPr/>
        </p:nvSpPr>
        <p:spPr bwMode="gray">
          <a:xfrm>
            <a:off x="3952730" y="1242609"/>
            <a:ext cx="1279079" cy="521968"/>
          </a:xfrm>
          <a:prstGeom prst="wedgeRectCallout">
            <a:avLst>
              <a:gd name="adj1" fmla="val -134620"/>
              <a:gd name="adj2" fmla="val 26138"/>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Run </a:t>
            </a:r>
            <a:r>
              <a:rPr lang="en-US" sz="1800" kern="0" noProof="0" dirty="0" err="1">
                <a:ea typeface="Arial Unicode MS" pitchFamily="34" charset="-128"/>
                <a:cs typeface="Arial Unicode MS" pitchFamily="34" charset="-128"/>
              </a:rPr>
              <a:t>nginx</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2" name="Straight Arrow Connector 21">
            <a:extLst>
              <a:ext uri="{FF2B5EF4-FFF2-40B4-BE49-F238E27FC236}">
                <a16:creationId xmlns:a16="http://schemas.microsoft.com/office/drawing/2014/main" id="{EDF370A1-C091-433B-9D6F-C4E372543B0B}"/>
              </a:ext>
            </a:extLst>
          </p:cNvPr>
          <p:cNvCxnSpPr>
            <a:cxnSpLocks/>
          </p:cNvCxnSpPr>
          <p:nvPr/>
        </p:nvCxnSpPr>
        <p:spPr>
          <a:xfrm flipV="1">
            <a:off x="3084837" y="3848100"/>
            <a:ext cx="0" cy="1003935"/>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25" name="Straight Arrow Connector 24"/>
          <p:cNvCxnSpPr>
            <a:cxnSpLocks/>
            <a:stCxn id="4" idx="3"/>
            <a:endCxn id="32" idx="1"/>
          </p:cNvCxnSpPr>
          <p:nvPr/>
        </p:nvCxnSpPr>
        <p:spPr>
          <a:xfrm flipV="1">
            <a:off x="3563431" y="3390056"/>
            <a:ext cx="4260121" cy="35134"/>
          </a:xfrm>
          <a:prstGeom prst="straightConnector1">
            <a:avLst/>
          </a:prstGeom>
          <a:ln w="5715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2465639A-C163-41AC-B995-67CEDD36FC9E}"/>
              </a:ext>
            </a:extLst>
          </p:cNvPr>
          <p:cNvSpPr/>
          <p:nvPr/>
        </p:nvSpPr>
        <p:spPr bwMode="gray">
          <a:xfrm>
            <a:off x="4095594" y="3742372"/>
            <a:ext cx="1703071" cy="146113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solidFill>
                  <a:schemeClr val="lt1"/>
                </a:solidFill>
                <a:ea typeface="Arial Unicode MS" pitchFamily="34" charset="-128"/>
              </a:rPr>
              <a:t>etcd</a:t>
            </a:r>
            <a:endParaRPr lang="de-DE" sz="1800" b="1" kern="0" dirty="0">
              <a:solidFill>
                <a:schemeClr val="lt1"/>
              </a:solidFill>
              <a:ea typeface="Arial Unicode MS" pitchFamily="34" charset="-128"/>
            </a:endParaRPr>
          </a:p>
          <a:p>
            <a:pPr algn="ctr" defTabSz="914400" fontAlgn="base">
              <a:spcBef>
                <a:spcPct val="50000"/>
              </a:spcBef>
              <a:spcAft>
                <a:spcPct val="0"/>
              </a:spcAft>
              <a:buClr>
                <a:srgbClr val="F0AB00"/>
              </a:buClr>
              <a:buSzPct val="80000"/>
            </a:pPr>
            <a:r>
              <a:rPr lang="de-DE" sz="1800" b="1" kern="0" dirty="0">
                <a:solidFill>
                  <a:schemeClr val="lt1"/>
                </a:solidFill>
                <a:ea typeface="Arial Unicode MS" pitchFamily="34" charset="-128"/>
              </a:rPr>
              <a:t>(</a:t>
            </a:r>
            <a:r>
              <a:rPr lang="de-DE" sz="1800" b="1" kern="0" dirty="0" err="1">
                <a:solidFill>
                  <a:schemeClr val="lt1"/>
                </a:solidFill>
                <a:ea typeface="Arial Unicode MS" pitchFamily="34" charset="-128"/>
              </a:rPr>
              <a:t>distributed</a:t>
            </a:r>
            <a:r>
              <a:rPr lang="de-DE" sz="1800" b="1" kern="0" dirty="0">
                <a:solidFill>
                  <a:schemeClr val="lt1"/>
                </a:solidFill>
                <a:ea typeface="Arial Unicode MS" pitchFamily="34" charset="-128"/>
              </a:rPr>
              <a:t>) </a:t>
            </a:r>
            <a:r>
              <a:rPr lang="de-DE" sz="1800" b="1" kern="0" dirty="0" err="1">
                <a:solidFill>
                  <a:schemeClr val="lt1"/>
                </a:solidFill>
                <a:ea typeface="Arial Unicode MS" pitchFamily="34" charset="-128"/>
              </a:rPr>
              <a:t>key-value</a:t>
            </a:r>
            <a:r>
              <a:rPr lang="de-DE" sz="1800" b="1" kern="0" dirty="0">
                <a:solidFill>
                  <a:schemeClr val="lt1"/>
                </a:solidFill>
                <a:ea typeface="Arial Unicode MS" pitchFamily="34" charset="-128"/>
              </a:rPr>
              <a:t> </a:t>
            </a:r>
            <a:r>
              <a:rPr lang="de-DE" sz="1800" b="1" kern="0" dirty="0" err="1">
                <a:solidFill>
                  <a:schemeClr val="lt1"/>
                </a:solidFill>
                <a:ea typeface="Arial Unicode MS" pitchFamily="34" charset="-128"/>
              </a:rPr>
              <a:t>store</a:t>
            </a:r>
            <a:endParaRPr lang="de-DE" sz="1800" b="1" kern="0" dirty="0">
              <a:solidFill>
                <a:schemeClr val="lt1"/>
              </a:solidFill>
              <a:ea typeface="Arial Unicode MS" pitchFamily="34" charset="-128"/>
            </a:endParaRPr>
          </a:p>
        </p:txBody>
      </p:sp>
      <p:cxnSp>
        <p:nvCxnSpPr>
          <p:cNvPr id="27" name="Straight Arrow Connector 26">
            <a:extLst>
              <a:ext uri="{FF2B5EF4-FFF2-40B4-BE49-F238E27FC236}">
                <a16:creationId xmlns:a16="http://schemas.microsoft.com/office/drawing/2014/main" id="{CFB68573-EF2D-4B02-A454-22163105B859}"/>
              </a:ext>
            </a:extLst>
          </p:cNvPr>
          <p:cNvCxnSpPr>
            <a:cxnSpLocks/>
            <a:stCxn id="4" idx="3"/>
          </p:cNvCxnSpPr>
          <p:nvPr/>
        </p:nvCxnSpPr>
        <p:spPr>
          <a:xfrm>
            <a:off x="3563431" y="3425190"/>
            <a:ext cx="532163" cy="666976"/>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40676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1934</Words>
  <Application>Microsoft Office PowerPoint</Application>
  <PresentationFormat>Custom</PresentationFormat>
  <Paragraphs>323</Paragraphs>
  <Slides>21</Slides>
  <Notes>18</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Arial Rounded MT Bold</vt:lpstr>
      <vt:lpstr>Arial Unicode MS</vt:lpstr>
      <vt:lpstr>Courier New</vt:lpstr>
      <vt:lpstr>Symbol</vt:lpstr>
      <vt:lpstr>wingdings</vt:lpstr>
      <vt:lpstr>wingdings</vt:lpstr>
      <vt:lpstr>SAP_2017_16x9_black</vt:lpstr>
      <vt:lpstr>PowerPoint Presentation</vt:lpstr>
      <vt:lpstr>K8s from application point of view</vt:lpstr>
      <vt:lpstr>(incomplete) Kubernetes Concepts Map </vt:lpstr>
      <vt:lpstr>K8s from administrative point of view</vt:lpstr>
      <vt:lpstr>Architecture overview</vt:lpstr>
      <vt:lpstr>Core Components - master</vt:lpstr>
      <vt:lpstr>Core Components - worker</vt:lpstr>
      <vt:lpstr>Core Components - clients</vt:lpstr>
      <vt:lpstr>What happens if we run nginx?</vt:lpstr>
      <vt:lpstr>What happens if we run nginx?</vt:lpstr>
      <vt:lpstr>API Structure</vt:lpstr>
      <vt:lpstr>API Versioning</vt:lpstr>
      <vt:lpstr>Namespaces</vt:lpstr>
      <vt:lpstr>Namespaces</vt:lpstr>
      <vt:lpstr>Namespaces within the training cluster</vt:lpstr>
      <vt:lpstr>YAML</vt:lpstr>
      <vt:lpstr>Infrastructure for this training</vt:lpstr>
      <vt:lpstr>Demo</vt:lpstr>
      <vt:lpstr>What YOU will do during this training…</vt:lpstr>
      <vt:lpstr>Exercise 01</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449</cp:revision>
  <dcterms:created xsi:type="dcterms:W3CDTF">2015-10-14T11:21:43Z</dcterms:created>
  <dcterms:modified xsi:type="dcterms:W3CDTF">2018-10-31T10:53:30Z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