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99"/>
  </p:notesMasterIdLst>
  <p:handoutMasterIdLst>
    <p:handoutMasterId r:id="rId100"/>
  </p:handoutMasterIdLst>
  <p:sldIdLst>
    <p:sldId id="433" r:id="rId5"/>
    <p:sldId id="451" r:id="rId6"/>
    <p:sldId id="868" r:id="rId7"/>
    <p:sldId id="872" r:id="rId8"/>
    <p:sldId id="884" r:id="rId9"/>
    <p:sldId id="883" r:id="rId10"/>
    <p:sldId id="882" r:id="rId11"/>
    <p:sldId id="912" r:id="rId12"/>
    <p:sldId id="885" r:id="rId13"/>
    <p:sldId id="913" r:id="rId14"/>
    <p:sldId id="909" r:id="rId15"/>
    <p:sldId id="899" r:id="rId16"/>
    <p:sldId id="907" r:id="rId17"/>
    <p:sldId id="875" r:id="rId18"/>
    <p:sldId id="902" r:id="rId19"/>
    <p:sldId id="904" r:id="rId20"/>
    <p:sldId id="906" r:id="rId21"/>
    <p:sldId id="878" r:id="rId22"/>
    <p:sldId id="914" r:id="rId23"/>
    <p:sldId id="921" r:id="rId24"/>
    <p:sldId id="923" r:id="rId25"/>
    <p:sldId id="925" r:id="rId26"/>
    <p:sldId id="916" r:id="rId27"/>
    <p:sldId id="924" r:id="rId28"/>
    <p:sldId id="905" r:id="rId29"/>
    <p:sldId id="917" r:id="rId30"/>
    <p:sldId id="918" r:id="rId31"/>
    <p:sldId id="942" r:id="rId32"/>
    <p:sldId id="926" r:id="rId33"/>
    <p:sldId id="927" r:id="rId34"/>
    <p:sldId id="928" r:id="rId35"/>
    <p:sldId id="930" r:id="rId36"/>
    <p:sldId id="929" r:id="rId37"/>
    <p:sldId id="915" r:id="rId38"/>
    <p:sldId id="931" r:id="rId39"/>
    <p:sldId id="922" r:id="rId40"/>
    <p:sldId id="933" r:id="rId41"/>
    <p:sldId id="450" r:id="rId42"/>
    <p:sldId id="452" r:id="rId43"/>
    <p:sldId id="449" r:id="rId44"/>
    <p:sldId id="939" r:id="rId45"/>
    <p:sldId id="940" r:id="rId46"/>
    <p:sldId id="941" r:id="rId47"/>
    <p:sldId id="934" r:id="rId48"/>
    <p:sldId id="935" r:id="rId49"/>
    <p:sldId id="936" r:id="rId50"/>
    <p:sldId id="937" r:id="rId51"/>
    <p:sldId id="938" r:id="rId52"/>
    <p:sldId id="932" r:id="rId53"/>
    <p:sldId id="919" r:id="rId54"/>
    <p:sldId id="920" r:id="rId55"/>
    <p:sldId id="911" r:id="rId56"/>
    <p:sldId id="895" r:id="rId57"/>
    <p:sldId id="910" r:id="rId58"/>
    <p:sldId id="900" r:id="rId59"/>
    <p:sldId id="897" r:id="rId60"/>
    <p:sldId id="896" r:id="rId61"/>
    <p:sldId id="908" r:id="rId62"/>
    <p:sldId id="894" r:id="rId63"/>
    <p:sldId id="901" r:id="rId64"/>
    <p:sldId id="903" r:id="rId65"/>
    <p:sldId id="898" r:id="rId66"/>
    <p:sldId id="887" r:id="rId67"/>
    <p:sldId id="877" r:id="rId68"/>
    <p:sldId id="888" r:id="rId69"/>
    <p:sldId id="889" r:id="rId70"/>
    <p:sldId id="890" r:id="rId71"/>
    <p:sldId id="891" r:id="rId72"/>
    <p:sldId id="892" r:id="rId73"/>
    <p:sldId id="893" r:id="rId74"/>
    <p:sldId id="880" r:id="rId75"/>
    <p:sldId id="879" r:id="rId76"/>
    <p:sldId id="876" r:id="rId77"/>
    <p:sldId id="874" r:id="rId78"/>
    <p:sldId id="870" r:id="rId79"/>
    <p:sldId id="871" r:id="rId80"/>
    <p:sldId id="865" r:id="rId81"/>
    <p:sldId id="867" r:id="rId82"/>
    <p:sldId id="378" r:id="rId83"/>
    <p:sldId id="866" r:id="rId84"/>
    <p:sldId id="869" r:id="rId85"/>
    <p:sldId id="873" r:id="rId86"/>
    <p:sldId id="441" r:id="rId87"/>
    <p:sldId id="447" r:id="rId88"/>
    <p:sldId id="437" r:id="rId89"/>
    <p:sldId id="445" r:id="rId90"/>
    <p:sldId id="438" r:id="rId91"/>
    <p:sldId id="446" r:id="rId92"/>
    <p:sldId id="443" r:id="rId93"/>
    <p:sldId id="440" r:id="rId94"/>
    <p:sldId id="436" r:id="rId95"/>
    <p:sldId id="448" r:id="rId96"/>
    <p:sldId id="444" r:id="rId97"/>
    <p:sldId id="265" r:id="rId9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8FD3"/>
    <a:srgbClr val="6699FF"/>
    <a:srgbClr val="4CC5FF"/>
    <a:srgbClr val="4FB81C"/>
    <a:srgbClr val="E35500"/>
    <a:srgbClr val="FFFFCC"/>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881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1985623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2659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594850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377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29561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57644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38301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95667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17220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37116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78</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79</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83</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84</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86</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88</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89</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90</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92</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93</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20.sv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2.svg"/><Relationship Id="rId4" Type="http://schemas.openxmlformats.org/officeDocument/2006/relationships/image" Target="../media/image12.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20.sv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17.svg"/><Relationship Id="rId4" Type="http://schemas.openxmlformats.org/officeDocument/2006/relationships/image" Target="../media/image12.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17.svg"/><Relationship Id="rId4" Type="http://schemas.openxmlformats.org/officeDocument/2006/relationships/image" Target="../media/image18.png"/><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7.sv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2.sv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17.svg"/><Relationship Id="rId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1.png"/></Relationships>
</file>

<file path=ppt/slides/_rels/slide5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22.svg"/><Relationship Id="rId4" Type="http://schemas.openxmlformats.org/officeDocument/2006/relationships/image" Target="../media/image18.png"/><Relationship Id="rId9" Type="http://schemas.openxmlformats.org/officeDocument/2006/relationships/image" Target="../media/image21.png"/></Relationships>
</file>

<file path=ppt/slides/_rels/slide5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39.svg"/><Relationship Id="rId10" Type="http://schemas.openxmlformats.org/officeDocument/2006/relationships/image" Target="../media/image41.svg"/><Relationship Id="rId4" Type="http://schemas.openxmlformats.org/officeDocument/2006/relationships/image" Target="../media/image38.png"/><Relationship Id="rId9" Type="http://schemas.openxmlformats.org/officeDocument/2006/relationships/image" Target="../media/image40.png"/></Relationships>
</file>

<file path=ppt/slides/_rels/slide5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2.svg"/><Relationship Id="rId4" Type="http://schemas.openxmlformats.org/officeDocument/2006/relationships/image" Target="../media/image38.png"/><Relationship Id="rId9" Type="http://schemas.openxmlformats.org/officeDocument/2006/relationships/image" Target="../media/image43.svg"/></Relationships>
</file>

<file path=ppt/slides/_rels/slide5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2.svg"/><Relationship Id="rId4" Type="http://schemas.openxmlformats.org/officeDocument/2006/relationships/image" Target="../media/image38.png"/><Relationship Id="rId9" Type="http://schemas.openxmlformats.org/officeDocument/2006/relationships/image" Target="../media/image43.sv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3.svg"/><Relationship Id="rId10" Type="http://schemas.openxmlformats.org/officeDocument/2006/relationships/image" Target="../media/image42.svg"/><Relationship Id="rId4" Type="http://schemas.openxmlformats.org/officeDocument/2006/relationships/image" Target="../media/image40.png"/><Relationship Id="rId9" Type="http://schemas.openxmlformats.org/officeDocument/2006/relationships/image" Target="../media/image38.png"/></Relationships>
</file>

<file path=ppt/slides/_rels/slide5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1.png"/><Relationship Id="rId7"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5.svg"/><Relationship Id="rId10" Type="http://schemas.openxmlformats.org/officeDocument/2006/relationships/image" Target="../media/image14.svg"/><Relationship Id="rId4" Type="http://schemas.openxmlformats.org/officeDocument/2006/relationships/image" Target="../media/image44.png"/><Relationship Id="rId9" Type="http://schemas.openxmlformats.org/officeDocument/2006/relationships/image" Target="../media/image13.png"/></Relationships>
</file>

<file path=ppt/slides/_rels/slide5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5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3.svg"/><Relationship Id="rId4" Type="http://schemas.openxmlformats.org/officeDocument/2006/relationships/image" Target="../media/image40.png"/><Relationship Id="rId9" Type="http://schemas.openxmlformats.org/officeDocument/2006/relationships/image" Target="../media/image42.sv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5.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3.svg"/><Relationship Id="rId4" Type="http://schemas.openxmlformats.org/officeDocument/2006/relationships/image" Target="../media/image40.png"/><Relationship Id="rId9" Type="http://schemas.openxmlformats.org/officeDocument/2006/relationships/image" Target="../media/image42.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7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9.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0105"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1744" y="6000207"/>
            <a:ext cx="224051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3125"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1902"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394677" y="5530645"/>
            <a:ext cx="18220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1640"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0431"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549"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54278"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2260"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896171"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0086"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56151" y="1770398"/>
            <a:ext cx="37880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29" name="Straight Connector 28">
            <a:extLst>
              <a:ext uri="{FF2B5EF4-FFF2-40B4-BE49-F238E27FC236}">
                <a16:creationId xmlns:a16="http://schemas.microsoft.com/office/drawing/2014/main" id="{EA39D4B4-CA18-4D7D-9ED7-9D8BECAC060E}"/>
              </a:ext>
            </a:extLst>
          </p:cNvPr>
          <p:cNvCxnSpPr>
            <a:cxnSpLocks/>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983504"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
        <p:nvSpPr>
          <p:cNvPr id="71" name="Rounded Rectangle 14">
            <a:extLst>
              <a:ext uri="{FF2B5EF4-FFF2-40B4-BE49-F238E27FC236}">
                <a16:creationId xmlns:a16="http://schemas.microsoft.com/office/drawing/2014/main" id="{D731D7F0-30EE-4D1A-A98A-54E6636DFF3F}"/>
              </a:ext>
            </a:extLst>
          </p:cNvPr>
          <p:cNvSpPr/>
          <p:nvPr/>
        </p:nvSpPr>
        <p:spPr bwMode="gray">
          <a:xfrm>
            <a:off x="829580" y="5097711"/>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72" name="Straight Connector 71">
            <a:extLst>
              <a:ext uri="{FF2B5EF4-FFF2-40B4-BE49-F238E27FC236}">
                <a16:creationId xmlns:a16="http://schemas.microsoft.com/office/drawing/2014/main" id="{C63884F3-2FC9-4BB5-A88F-5A9A9E78D8F6}"/>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824DB891-DDD0-4BB5-A93F-C370CFF9EF75}"/>
              </a:ext>
            </a:extLst>
          </p:cNvPr>
          <p:cNvPicPr>
            <a:picLocks noChangeAspect="1"/>
          </p:cNvPicPr>
          <p:nvPr/>
        </p:nvPicPr>
        <p:blipFill>
          <a:blip r:embed="rId4"/>
          <a:stretch>
            <a:fillRect/>
          </a:stretch>
        </p:blipFill>
        <p:spPr>
          <a:xfrm>
            <a:off x="2021337" y="5057930"/>
            <a:ext cx="150305" cy="146304"/>
          </a:xfrm>
          <a:prstGeom prst="rect">
            <a:avLst/>
          </a:prstGeom>
        </p:spPr>
      </p:pic>
      <p:sp>
        <p:nvSpPr>
          <p:cNvPr id="74" name="Rounded Rectangle 14">
            <a:extLst>
              <a:ext uri="{FF2B5EF4-FFF2-40B4-BE49-F238E27FC236}">
                <a16:creationId xmlns:a16="http://schemas.microsoft.com/office/drawing/2014/main" id="{E8AE83E4-3906-4DE6-83DE-7BC7AA900A6F}"/>
              </a:ext>
            </a:extLst>
          </p:cNvPr>
          <p:cNvSpPr/>
          <p:nvPr/>
        </p:nvSpPr>
        <p:spPr bwMode="gray">
          <a:xfrm>
            <a:off x="816430" y="4542600"/>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2C6D7FDB-AE90-4F35-9033-3BC75D15ECAF}"/>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51C4F35-D97B-488D-AC6C-7877B3B92BBE}"/>
              </a:ext>
            </a:extLst>
          </p:cNvPr>
          <p:cNvPicPr>
            <a:picLocks noChangeAspect="1"/>
          </p:cNvPicPr>
          <p:nvPr/>
        </p:nvPicPr>
        <p:blipFill>
          <a:blip r:embed="rId4"/>
          <a:stretch>
            <a:fillRect/>
          </a:stretch>
        </p:blipFill>
        <p:spPr>
          <a:xfrm>
            <a:off x="2003497" y="4497097"/>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based on a sample application/microservices with connected database and communication across to other microservice</a:t>
            </a:r>
          </a:p>
          <a:p>
            <a:pPr lvl="1"/>
            <a:endParaRPr lang="en-US" sz="2800" dirty="0"/>
          </a:p>
          <a:p>
            <a:pPr lvl="2"/>
            <a:r>
              <a:rPr lang="en-US" sz="2800" dirty="0"/>
              <a:t> Cloud Curriculum </a:t>
            </a:r>
            <a:r>
              <a:rPr lang="en-US" sz="2800" dirty="0" err="1"/>
              <a:t>Bulletinboard</a:t>
            </a:r>
            <a:endParaRPr lang="en-US" sz="2800" dirty="0"/>
          </a:p>
          <a:p>
            <a:pPr lvl="2"/>
            <a:endParaRPr lang="en-US" sz="2800" dirty="0"/>
          </a:p>
          <a:p>
            <a:pPr marL="180576" lvl="2" indent="0">
              <a:buNone/>
            </a:pPr>
            <a:r>
              <a:rPr lang="en-US" sz="2400" dirty="0"/>
              <a:t>Keep it simple, only basics K8s scenarios</a:t>
            </a:r>
          </a:p>
          <a:p>
            <a:pPr marL="180576" lvl="2" indent="0">
              <a:buNone/>
            </a:pPr>
            <a:r>
              <a:rPr lang="en-US" sz="2400" dirty="0"/>
              <a:t>No CD pipeline/ Docker image build, no upload to Artifactory as part of exercises (of course as demo)</a:t>
            </a:r>
          </a:p>
          <a:p>
            <a:pPr marL="180576" lvl="2" indent="0">
              <a:buNone/>
            </a:pPr>
            <a:endParaRPr lang="en-US" sz="2400" dirty="0"/>
          </a:p>
          <a:p>
            <a:pPr marL="180576" lvl="2" indent="0">
              <a:buNone/>
            </a:pPr>
            <a:r>
              <a:rPr lang="en-US" sz="2400" dirty="0"/>
              <a:t>Not 100% reference for later productive usage</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408577" y="1357845"/>
            <a:ext cx="521342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kern="0" dirty="0">
                <a:solidFill>
                  <a:srgbClr val="4FB81C"/>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1553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“Network policies &amp; TLS for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defPPr>
                <a:defRPr lang="de-DE"/>
              </a:defPPr>
              <a:lvl1pPr defTabSz="1088558" fontAlgn="base">
                <a:spcBef>
                  <a:spcPct val="50000"/>
                </a:spcBef>
                <a:spcAft>
                  <a:spcPct val="0"/>
                </a:spcAft>
                <a:buClr>
                  <a:srgbClr val="F0AB00"/>
                </a:buClr>
                <a:buSzPct val="80000"/>
                <a:defRPr sz="1400" kern="0">
                  <a:solidFill>
                    <a:schemeClr val="bg2">
                      <a:lumMod val="50000"/>
                    </a:schemeClr>
                  </a:solidFill>
                  <a:latin typeface="Arial"/>
                  <a:ea typeface="Arial Unicode MS" pitchFamily="34" charset="-128"/>
                  <a:cs typeface="Arial Unicode MS" pitchFamily="34" charset="-128"/>
                </a:defRPr>
              </a:lvl1pPr>
              <a:lvl2pPr>
                <a:defRPr>
                  <a:latin typeface="Arial"/>
                </a:defRPr>
              </a:lvl2pPr>
              <a:lvl3pPr>
                <a:defRPr>
                  <a:latin typeface="Arial"/>
                </a:defRPr>
              </a:lvl3pPr>
              <a:lvl4pPr>
                <a:defRPr>
                  <a:latin typeface="Arial"/>
                </a:defRPr>
              </a:lvl4pPr>
              <a:lvl5pPr>
                <a:defRPr>
                  <a:latin typeface="Arial"/>
                </a:defRPr>
              </a:lvl5pPr>
            </a:lstStyle>
            <a:p>
              <a:r>
                <a:rPr lang="de-DE" dirty="0"/>
                <a:t>HTTPS/ REST</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solidFill>
            <a:schemeClr val="bg2">
              <a:lumMod val="90000"/>
            </a:schemeClr>
          </a:solidFill>
          <a:ln>
            <a:solidFill>
              <a:schemeClr val="bg1"/>
            </a:solidFill>
            <a:headEnd/>
            <a:tailEnd/>
          </a:ln>
          <a:effectLst/>
        </p:spPr>
      </p:pic>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149" name="Rectangle 148">
            <a:extLst>
              <a:ext uri="{FF2B5EF4-FFF2-40B4-BE49-F238E27FC236}">
                <a16:creationId xmlns:a16="http://schemas.microsoft.com/office/drawing/2014/main" id="{61B23AD6-19A7-49B1-9B92-BC4C17671C07}"/>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0" name="TextBox 149">
            <a:extLst>
              <a:ext uri="{FF2B5EF4-FFF2-40B4-BE49-F238E27FC236}">
                <a16:creationId xmlns:a16="http://schemas.microsoft.com/office/drawing/2014/main" id="{A2647534-1BD5-4A3B-849F-98506A64E60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3" name="Oval 2">
            <a:extLst>
              <a:ext uri="{FF2B5EF4-FFF2-40B4-BE49-F238E27FC236}">
                <a16:creationId xmlns:a16="http://schemas.microsoft.com/office/drawing/2014/main" id="{50B841BF-09E8-4D0A-8C7C-1AE4BDE6CDA3}"/>
              </a:ext>
            </a:extLst>
          </p:cNvPr>
          <p:cNvSpPr/>
          <p:nvPr/>
        </p:nvSpPr>
        <p:spPr bwMode="gray">
          <a:xfrm>
            <a:off x="5798281" y="113189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1" name="Oval 150">
            <a:extLst>
              <a:ext uri="{FF2B5EF4-FFF2-40B4-BE49-F238E27FC236}">
                <a16:creationId xmlns:a16="http://schemas.microsoft.com/office/drawing/2014/main" id="{B7AF4CA7-0862-4975-81B8-5F0ABDDDA7DC}"/>
              </a:ext>
            </a:extLst>
          </p:cNvPr>
          <p:cNvSpPr/>
          <p:nvPr/>
        </p:nvSpPr>
        <p:spPr bwMode="gray">
          <a:xfrm>
            <a:off x="4391882" y="1888957"/>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2" name="Oval 151">
            <a:extLst>
              <a:ext uri="{FF2B5EF4-FFF2-40B4-BE49-F238E27FC236}">
                <a16:creationId xmlns:a16="http://schemas.microsoft.com/office/drawing/2014/main" id="{50712D70-880D-474C-A185-42A57DDBF7B0}"/>
              </a:ext>
            </a:extLst>
          </p:cNvPr>
          <p:cNvSpPr/>
          <p:nvPr/>
        </p:nvSpPr>
        <p:spPr bwMode="gray">
          <a:xfrm>
            <a:off x="4366605" y="4291906"/>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7059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/bulletinboard*.jar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/config/application-k8s.yml</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SPRING_PROFILES_ACTIVE</a:t>
            </a:r>
            <a:br>
              <a:rPr lang="en-US" sz="1800" kern="0" dirty="0">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USER_ROUTE</a:t>
            </a:r>
            <a:br>
              <a:rPr lang="en-US" sz="1800" kern="0" dirty="0">
                <a:solidFill>
                  <a:schemeClr val="bg2">
                    <a:lumMod val="90000"/>
                  </a:schemeClr>
                </a:solidFill>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312971"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491460"/>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324228"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flipV="1">
            <a:off x="6783188" y="1789043"/>
            <a:ext cx="1504573" cy="7840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6"/>
            <a:ext cx="1004634" cy="32445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6" y="2734139"/>
            <a:ext cx="1517239"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6" y="2774861"/>
            <a:ext cx="1388509"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postgres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/docker-</a:t>
            </a:r>
            <a:r>
              <a:rPr lang="en-US" sz="1800" kern="0" dirty="0" err="1">
                <a:ea typeface="Arial Unicode MS" pitchFamily="34" charset="-128"/>
                <a:cs typeface="Arial Unicode MS" pitchFamily="34" charset="-128"/>
              </a:rPr>
              <a:t>entrypoint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initdb.sql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/lib/</a:t>
            </a:r>
            <a:r>
              <a:rPr lang="en-US" sz="1800" kern="0" dirty="0" err="1">
                <a:ea typeface="Arial Unicode MS" pitchFamily="34" charset="-128"/>
                <a:cs typeface="Arial Unicode MS" pitchFamily="34" charset="-128"/>
              </a:rPr>
              <a:t>postgres</a:t>
            </a:r>
            <a:r>
              <a:rPr lang="en-US" sz="1800" kern="0" dirty="0">
                <a:ea typeface="Arial Unicode MS" pitchFamily="34" charset="-128"/>
                <a:cs typeface="Arial Unicode MS" pitchFamily="34" charset="-128"/>
              </a:rPr>
              <a:t>/data</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PGDATA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POSTGRES_PASSWORD</a:t>
            </a:r>
          </a:p>
        </p:txBody>
      </p:sp>
      <p:sp>
        <p:nvSpPr>
          <p:cNvPr id="40" name="Rounded Rectangle 14">
            <a:extLst>
              <a:ext uri="{FF2B5EF4-FFF2-40B4-BE49-F238E27FC236}">
                <a16:creationId xmlns:a16="http://schemas.microsoft.com/office/drawing/2014/main" id="{E898B0F9-4403-4301-B163-06FFF2C0EC06}"/>
              </a:ext>
            </a:extLst>
          </p:cNvPr>
          <p:cNvSpPr/>
          <p:nvPr/>
        </p:nvSpPr>
        <p:spPr bwMode="gray">
          <a:xfrm>
            <a:off x="8286271" y="4360058"/>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pic>
        <p:nvPicPr>
          <p:cNvPr id="41" name="Picture 40">
            <a:extLst>
              <a:ext uri="{FF2B5EF4-FFF2-40B4-BE49-F238E27FC236}">
                <a16:creationId xmlns:a16="http://schemas.microsoft.com/office/drawing/2014/main" id="{520B6036-66A0-4B77-9C10-6A180955E6C8}"/>
              </a:ext>
            </a:extLst>
          </p:cNvPr>
          <p:cNvPicPr>
            <a:picLocks noChangeAspect="1"/>
          </p:cNvPicPr>
          <p:nvPr/>
        </p:nvPicPr>
        <p:blipFill>
          <a:blip r:embed="rId4"/>
          <a:stretch>
            <a:fillRect/>
          </a:stretch>
        </p:blipFill>
        <p:spPr>
          <a:xfrm>
            <a:off x="9300849" y="4312613"/>
            <a:ext cx="150305" cy="146304"/>
          </a:xfrm>
          <a:prstGeom prst="rect">
            <a:avLst/>
          </a:prstGeom>
        </p:spPr>
      </p:pic>
      <p:sp>
        <p:nvSpPr>
          <p:cNvPr id="42" name="Rounded Rectangle 14">
            <a:extLst>
              <a:ext uri="{FF2B5EF4-FFF2-40B4-BE49-F238E27FC236}">
                <a16:creationId xmlns:a16="http://schemas.microsoft.com/office/drawing/2014/main" id="{5A532E7C-9AC4-4F5D-9FE1-1716BF6581FC}"/>
              </a:ext>
            </a:extLst>
          </p:cNvPr>
          <p:cNvSpPr/>
          <p:nvPr/>
        </p:nvSpPr>
        <p:spPr bwMode="gray">
          <a:xfrm>
            <a:off x="8286271" y="5288717"/>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303037"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288023" y="5288717"/>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11324490" y="5238323"/>
            <a:ext cx="150305" cy="146304"/>
          </a:xfrm>
          <a:prstGeom prst="rect">
            <a:avLst/>
          </a:prstGeom>
        </p:spPr>
      </p:pic>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10292592" y="4360058"/>
            <a:ext cx="1113617"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VC-template:</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329059" y="4309664"/>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a:stCxn id="40" idx="1"/>
          </p:cNvCxnSpPr>
          <p:nvPr/>
        </p:nvCxnSpPr>
        <p:spPr>
          <a:xfrm flipH="1">
            <a:off x="7762461" y="4592340"/>
            <a:ext cx="523810" cy="589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p:cNvCxnSpPr>
          <p:nvPr/>
        </p:nvCxnSpPr>
        <p:spPr>
          <a:xfrm flipH="1" flipV="1">
            <a:off x="6825111" y="4951471"/>
            <a:ext cx="1821932" cy="105433"/>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0" y="5520999"/>
            <a:ext cx="2307291"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70E03C3F-2594-44BA-9B3E-1FEF21919DFB}"/>
              </a:ext>
            </a:extLst>
          </p:cNvPr>
          <p:cNvCxnSpPr>
            <a:stCxn id="48" idx="2"/>
          </p:cNvCxnSpPr>
          <p:nvPr/>
        </p:nvCxnSpPr>
        <p:spPr>
          <a:xfrm rot="5400000">
            <a:off x="9632081" y="3839584"/>
            <a:ext cx="232282" cy="220235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611492" y="4751755"/>
            <a:ext cx="231814" cy="2234866"/>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55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pic>
        <p:nvPicPr>
          <p:cNvPr id="122" name="Picture 121">
            <a:extLst>
              <a:ext uri="{FF2B5EF4-FFF2-40B4-BE49-F238E27FC236}">
                <a16:creationId xmlns:a16="http://schemas.microsoft.com/office/drawing/2014/main" id="{1108CF42-CE82-4529-9261-C0D9655220CC}"/>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25" name="Picture 124">
            <a:extLst>
              <a:ext uri="{FF2B5EF4-FFF2-40B4-BE49-F238E27FC236}">
                <a16:creationId xmlns:a16="http://schemas.microsoft.com/office/drawing/2014/main" id="{EFADBCEA-A553-42A7-A264-CDBBA9246FC0}"/>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27" name="Picture 126">
            <a:extLst>
              <a:ext uri="{FF2B5EF4-FFF2-40B4-BE49-F238E27FC236}">
                <a16:creationId xmlns:a16="http://schemas.microsoft.com/office/drawing/2014/main" id="{B10FB14A-1458-4C2A-8440-D82F1093E047}"/>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35" name="Picture 134">
            <a:extLst>
              <a:ext uri="{FF2B5EF4-FFF2-40B4-BE49-F238E27FC236}">
                <a16:creationId xmlns:a16="http://schemas.microsoft.com/office/drawing/2014/main" id="{3F554126-ED84-4A7C-8BB1-DCDA5E87D0AB}"/>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r>
              <a:rPr lang="en-US" sz="1600" kern="0" dirty="0">
                <a:solidFill>
                  <a:schemeClr val="bg1"/>
                </a:solidFill>
                <a:ea typeface="Arial Unicode MS" pitchFamily="34" charset="-128"/>
                <a:cs typeface="Arial Unicode MS" pitchFamily="34" charset="-128"/>
              </a:rPr>
              <a:t> (2x)</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pic>
        <p:nvPicPr>
          <p:cNvPr id="113" name="Picture 112">
            <a:extLst>
              <a:ext uri="{FF2B5EF4-FFF2-40B4-BE49-F238E27FC236}">
                <a16:creationId xmlns:a16="http://schemas.microsoft.com/office/drawing/2014/main" id="{78DF2725-51A7-414D-936C-D1DF319CAD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14" name="Picture 113">
            <a:extLst>
              <a:ext uri="{FF2B5EF4-FFF2-40B4-BE49-F238E27FC236}">
                <a16:creationId xmlns:a16="http://schemas.microsoft.com/office/drawing/2014/main" id="{C8F6D40D-9E4C-4E9C-9E1C-534E7674B6F4}"/>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15" name="Picture 114">
            <a:extLst>
              <a:ext uri="{FF2B5EF4-FFF2-40B4-BE49-F238E27FC236}">
                <a16:creationId xmlns:a16="http://schemas.microsoft.com/office/drawing/2014/main" id="{E7B09570-0DE0-4511-9A48-55D637FA2E53}"/>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16" name="Picture 115">
            <a:extLst>
              <a:ext uri="{FF2B5EF4-FFF2-40B4-BE49-F238E27FC236}">
                <a16:creationId xmlns:a16="http://schemas.microsoft.com/office/drawing/2014/main" id="{8B1A82D3-4EB1-4A95-AE7D-3700F74EA93C}"/>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774851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550467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27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781449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60394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25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219693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4232258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12752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4428</Words>
  <Application>Microsoft Office PowerPoint</Application>
  <PresentationFormat>Custom</PresentationFormat>
  <Paragraphs>1571</Paragraphs>
  <Slides>94</Slides>
  <Notes>86</Notes>
  <HiddenSlides>33</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94</vt:i4>
      </vt:variant>
    </vt:vector>
  </HeadingPairs>
  <TitlesOfParts>
    <vt:vector size="107" baseType="lpstr">
      <vt:lpstr>Arial Unicode MS</vt:lpstr>
      <vt:lpstr>MS PGothic</vt:lpstr>
      <vt:lpstr>-apple-system</vt:lpstr>
      <vt:lpstr>Arial</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Goal</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Bulletinboard in K8s: Exercise “Network policies &amp; TLS for Ads app”</vt:lpstr>
      <vt:lpstr>More on Network Policies</vt:lpstr>
      <vt:lpstr>Network Policy for Ads:DB</vt:lpstr>
      <vt:lpstr>Network Policies for Ads:App</vt:lpstr>
      <vt:lpstr>Configmaps, Files and Mountpoints</vt:lpstr>
      <vt:lpstr>Exercise 3: Network policies &amp; TLS</vt:lpstr>
      <vt:lpstr>Bulletinboard in K8s: Exercise “Users App + DB with helm”</vt:lpstr>
      <vt:lpstr>Bulletinboard in K8s: The user helm chart I</vt:lpstr>
      <vt:lpstr>Bulletinboard in K8s: The user helm chart II</vt:lpstr>
      <vt:lpstr>Bulletinboard in K8s: Exercise “Helm chart for Ads App &amp; Ads DB”</vt:lpstr>
      <vt:lpstr>Appendix</vt:lpstr>
      <vt:lpstr>What YOU will do in exercise #0x</vt:lpstr>
      <vt:lpstr>Demo</vt:lpstr>
      <vt:lpstr>Bulletinboard in K8s: ads app</vt:lpstr>
      <vt:lpstr>Bulletinboard in K8s: ads app</vt:lpstr>
      <vt:lpstr>Bulletinboard in K8s: Dependencies across entities – Ads app</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Helm chart for Ads App &amp; Ads DB</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791</cp:revision>
  <cp:lastPrinted>2018-08-17T13:55:56Z</cp:lastPrinted>
  <dcterms:created xsi:type="dcterms:W3CDTF">2015-10-14T11:21:43Z</dcterms:created>
  <dcterms:modified xsi:type="dcterms:W3CDTF">2018-10-11T14:43:59Z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