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5" r:id="rId2"/>
    <p:sldId id="434" r:id="rId3"/>
    <p:sldId id="382" r:id="rId4"/>
    <p:sldId id="436" r:id="rId5"/>
    <p:sldId id="439" r:id="rId6"/>
    <p:sldId id="388"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2215" autoAdjust="0"/>
  </p:normalViewPr>
  <p:slideViewPr>
    <p:cSldViewPr snapToGrid="0" showGuides="1">
      <p:cViewPr varScale="1">
        <p:scale>
          <a:sx n="92" d="100"/>
          <a:sy n="92" d="100"/>
        </p:scale>
        <p:origin x="1692"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the attributes of a regular ISO container apply to software containers.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023966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differences between containers and virtual machines? At first, they look similar – they both offer slicing up a host into isolated environments for applications.</a:t>
            </a:r>
          </a:p>
          <a:p>
            <a:endParaRPr lang="en-US" dirty="0"/>
          </a:p>
          <a:p>
            <a:r>
              <a:rPr lang="en-US" dirty="0"/>
              <a:t>Virtual machines need a Hypervisor which provides virtual hardware on which a regular operating system runs with your application running on top. Every VM has its own guest OS kernel, its own set of libraries and its own dedicated storage. The disadvantage to the VM landscape in the slide above is that is that you need to take care of all the guest </a:t>
            </a:r>
            <a:r>
              <a:rPr lang="en-US" dirty="0" err="1"/>
              <a:t>OS’es</a:t>
            </a:r>
            <a:r>
              <a:rPr lang="en-US" dirty="0"/>
              <a:t>  (patches etc.), the VMs need quite a lot of resources for themselves (exist in memory for each VM) and it requires a fair amount of time to boot them up (because they are not shared).</a:t>
            </a:r>
          </a:p>
          <a:p>
            <a:endParaRPr lang="en-US" dirty="0"/>
          </a:p>
          <a:p>
            <a:r>
              <a:rPr lang="en-US" dirty="0"/>
              <a:t>Containers run directly on the OS kernel of the host, there is no Hypervisor and no guest OS. The containers are just regular processes that have been isolated from each other and from the host operating system but they all share the same operating system kernel and environment. The advantage is that there is no additional overhead for guest operating systems – containers start up almost instantly and require far less resources than VMs do.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4916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kernel does not know about containers at all – for it, containers are nothing more than just regular processes running on the system. They are managed like all other processes by the kernel. </a:t>
            </a:r>
          </a:p>
          <a:p>
            <a:endParaRPr lang="en-US" dirty="0"/>
          </a:p>
          <a:p>
            <a:r>
              <a:rPr lang="en-US" dirty="0"/>
              <a:t>The Linux kernel however offers several features that Docker and other container engines leverage to achieve an almost complete isolation of processes from each other. These features are outlined on the next slide and will be discussed in detail in “Members of the Docker Universe”.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94382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different container engines that make use of the container features of the Linux kernel.</a:t>
            </a:r>
          </a:p>
          <a:p>
            <a:r>
              <a:rPr lang="en-US" dirty="0"/>
              <a:t>The big player – and the one that SAP is focusing on – is Docker</a:t>
            </a:r>
            <a:r>
              <a:rPr lang="en-US"/>
              <a:t>. </a:t>
            </a:r>
          </a:p>
          <a:p>
            <a:endParaRPr lang="en-US" dirty="0"/>
          </a:p>
          <a:p>
            <a:r>
              <a:rPr lang="en-US" dirty="0"/>
              <a:t>But there is LXC (this more or less started it all as some kind of lightweight virtualization), LXD (an extension to LXC from Ubuntu) and </a:t>
            </a:r>
            <a:r>
              <a:rPr lang="en-US" dirty="0" err="1"/>
              <a:t>rkt</a:t>
            </a:r>
            <a:r>
              <a:rPr lang="en-US" dirty="0"/>
              <a:t> (pronounced “Rocket”) by CoreOS. Since CoreOS was recently acquired by RedHat, we will see which direction it will head to…  </a:t>
            </a:r>
          </a:p>
          <a:p>
            <a:endParaRPr lang="en-US" dirty="0"/>
          </a:p>
          <a:p>
            <a:r>
              <a:rPr lang="en-US" dirty="0"/>
              <a:t>Using docker at this point is safe since it is mainstream and possibly required changes moving to </a:t>
            </a:r>
            <a:r>
              <a:rPr lang="en-US" dirty="0" err="1"/>
              <a:t>rkt</a:t>
            </a:r>
            <a:r>
              <a:rPr lang="en-US" dirty="0"/>
              <a:t> should be small.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750234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pic>
        <p:nvPicPr>
          <p:cNvPr id="5" name="Picture 1"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43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Basics of</a:t>
            </a:r>
            <a:br>
              <a:rPr lang="en-US" dirty="0"/>
            </a:b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Container?</a:t>
            </a:r>
          </a:p>
        </p:txBody>
      </p:sp>
      <p:sp>
        <p:nvSpPr>
          <p:cNvPr id="5" name="Text Placeholder 1"/>
          <p:cNvSpPr txBox="1">
            <a:spLocks/>
          </p:cNvSpPr>
          <p:nvPr/>
        </p:nvSpPr>
        <p:spPr bwMode="gray">
          <a:xfrm>
            <a:off x="4216369" y="2024679"/>
            <a:ext cx="4622859" cy="312562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Convenient package to ship „things“</a:t>
            </a:r>
          </a:p>
          <a:p>
            <a:pPr marL="342900" indent="-342900">
              <a:buFont typeface="Arial" panose="020B0604020202020204" pitchFamily="34" charset="0"/>
              <a:buChar char="•"/>
            </a:pPr>
            <a:r>
              <a:rPr lang="en-US" dirty="0"/>
              <a:t>Open specification</a:t>
            </a:r>
          </a:p>
          <a:p>
            <a:pPr marL="342900" indent="-342900">
              <a:buFont typeface="Arial" panose="020B0604020202020204" pitchFamily="34" charset="0"/>
              <a:buChar char="•"/>
            </a:pPr>
            <a:r>
              <a:rPr lang="en-US" dirty="0"/>
              <a:t>Stackable</a:t>
            </a:r>
          </a:p>
          <a:p>
            <a:pPr marL="342900" indent="-342900">
              <a:buFont typeface="Arial" panose="020B0604020202020204" pitchFamily="34" charset="0"/>
              <a:buChar char="•"/>
            </a:pPr>
            <a:r>
              <a:rPr lang="en-US" dirty="0"/>
              <a:t>Isolated</a:t>
            </a:r>
          </a:p>
          <a:p>
            <a:pPr marL="342900" indent="-342900">
              <a:buFont typeface="Arial" panose="020B0604020202020204" pitchFamily="34" charset="0"/>
              <a:buChar char="•"/>
            </a:pPr>
            <a:r>
              <a:rPr lang="en-US" dirty="0"/>
              <a:t>Portable</a:t>
            </a:r>
          </a:p>
          <a:p>
            <a:pPr marL="342900" indent="-342900">
              <a:buFont typeface="Arial" panose="020B0604020202020204" pitchFamily="34" charset="0"/>
              <a:buChar char="•"/>
            </a:pPr>
            <a:r>
              <a:rPr lang="en-US" dirty="0"/>
              <a:t>Lightweight</a:t>
            </a: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9245" y1="9424" x2="9245" y2="9424"/>
                        <a14:foregroundMark x1="16797" y1="6981" x2="16797" y2="6981"/>
                        <a14:foregroundMark x1="19141" y1="14660" x2="19141" y2="14660"/>
                        <a14:foregroundMark x1="6641" y1="64398" x2="6641" y2="64398"/>
                        <a14:foregroundMark x1="1432" y1="22339" x2="1432" y2="22339"/>
                        <a14:foregroundMark x1="2214" y1="42932" x2="2214" y2="42932"/>
                        <a14:foregroundMark x1="20443" y1="62478" x2="20443" y2="62478"/>
                        <a14:foregroundMark x1="8333" y1="65620" x2="8333" y2="65620"/>
                        <a14:backgroundMark x1="1563" y1="8551" x2="1563" y2="8551"/>
                        <a14:backgroundMark x1="4036" y1="90227" x2="4036" y2="90227"/>
                      </a14:backgroundRemoval>
                    </a14:imgEffect>
                  </a14:imgLayer>
                </a14:imgProps>
              </a:ext>
            </a:extLst>
          </a:blip>
          <a:stretch>
            <a:fillRect/>
          </a:stretch>
        </p:blipFill>
        <p:spPr>
          <a:xfrm>
            <a:off x="832142" y="2584216"/>
            <a:ext cx="2689410" cy="2006552"/>
          </a:xfrm>
          <a:prstGeom prst="rect">
            <a:avLst/>
          </a:prstGeom>
        </p:spPr>
      </p:pic>
      <p:grpSp>
        <p:nvGrpSpPr>
          <p:cNvPr id="8" name="Group 7"/>
          <p:cNvGrpSpPr/>
          <p:nvPr/>
        </p:nvGrpSpPr>
        <p:grpSpPr>
          <a:xfrm>
            <a:off x="9693088" y="1659246"/>
            <a:ext cx="1404058" cy="3856491"/>
            <a:chOff x="7792984" y="2582983"/>
            <a:chExt cx="750515" cy="2061420"/>
          </a:xfrm>
        </p:grpSpPr>
        <p:sp>
          <p:nvSpPr>
            <p:cNvPr id="9" name="Rectangle 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0" name="Rectangle 9"/>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12" name="Rectangle 1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1600" kern="0" dirty="0">
                  <a:solidFill>
                    <a:schemeClr val="bg1"/>
                  </a:solidFill>
                  <a:ea typeface="Arial Unicode MS" pitchFamily="34" charset="-128"/>
                  <a:cs typeface="Arial Unicode MS" pitchFamily="34" charset="-128"/>
                </a:rPr>
                <a:t>nginx</a:t>
              </a: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3" name="Rectangle 1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grpSp>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Containers vs. Virtual Machines</a:t>
            </a:r>
          </a:p>
        </p:txBody>
      </p:sp>
      <p:sp>
        <p:nvSpPr>
          <p:cNvPr id="65" name="Rectangle 64"/>
          <p:cNvSpPr/>
          <p:nvPr/>
        </p:nvSpPr>
        <p:spPr bwMode="gray">
          <a:xfrm>
            <a:off x="7272930" y="4086360"/>
            <a:ext cx="3683479" cy="1777042"/>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6" name="Rectangle 65"/>
          <p:cNvSpPr/>
          <p:nvPr/>
        </p:nvSpPr>
        <p:spPr bwMode="gray">
          <a:xfrm>
            <a:off x="7368580" y="4189876"/>
            <a:ext cx="3484311"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 OS</a:t>
            </a:r>
          </a:p>
        </p:txBody>
      </p:sp>
      <p:sp>
        <p:nvSpPr>
          <p:cNvPr id="67" name="Rectangle 66"/>
          <p:cNvSpPr/>
          <p:nvPr/>
        </p:nvSpPr>
        <p:spPr bwMode="gray">
          <a:xfrm>
            <a:off x="7368580" y="4741967"/>
            <a:ext cx="3484311" cy="45720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Hypervisor</a:t>
            </a:r>
          </a:p>
        </p:txBody>
      </p:sp>
      <p:sp>
        <p:nvSpPr>
          <p:cNvPr id="68" name="Arrow: Up-Down 67"/>
          <p:cNvSpPr/>
          <p:nvPr/>
        </p:nvSpPr>
        <p:spPr bwMode="gray">
          <a:xfrm>
            <a:off x="7483505"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9" name="Arrow: Up-Down 68"/>
          <p:cNvSpPr/>
          <p:nvPr/>
        </p:nvSpPr>
        <p:spPr bwMode="gray">
          <a:xfrm>
            <a:off x="10249043"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70" name="Group 69"/>
          <p:cNvGrpSpPr/>
          <p:nvPr/>
        </p:nvGrpSpPr>
        <p:grpSpPr>
          <a:xfrm>
            <a:off x="916099" y="4483240"/>
            <a:ext cx="4922631" cy="1380162"/>
            <a:chOff x="916099" y="4483240"/>
            <a:chExt cx="4922631" cy="1380162"/>
          </a:xfrm>
        </p:grpSpPr>
        <p:sp>
          <p:nvSpPr>
            <p:cNvPr id="71" name="Rectangle 70"/>
            <p:cNvSpPr/>
            <p:nvPr/>
          </p:nvSpPr>
          <p:spPr bwMode="gray">
            <a:xfrm>
              <a:off x="916099" y="4647076"/>
              <a:ext cx="4922631"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2" name="Rectangle 71"/>
            <p:cNvSpPr/>
            <p:nvPr/>
          </p:nvSpPr>
          <p:spPr bwMode="gray">
            <a:xfrm>
              <a:off x="994618" y="4741967"/>
              <a:ext cx="4744060"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noProof="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3" name="Arrow: Down 72"/>
            <p:cNvSpPr/>
            <p:nvPr/>
          </p:nvSpPr>
          <p:spPr bwMode="gray">
            <a:xfrm>
              <a:off x="1199649"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4" name="Arrow: Down 73"/>
            <p:cNvSpPr/>
            <p:nvPr/>
          </p:nvSpPr>
          <p:spPr bwMode="gray">
            <a:xfrm>
              <a:off x="4822333"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grpSp>
      <p:grpSp>
        <p:nvGrpSpPr>
          <p:cNvPr id="75" name="Group 74"/>
          <p:cNvGrpSpPr/>
          <p:nvPr/>
        </p:nvGrpSpPr>
        <p:grpSpPr>
          <a:xfrm>
            <a:off x="916099" y="2056108"/>
            <a:ext cx="4920343" cy="2496077"/>
            <a:chOff x="916099" y="2056108"/>
            <a:chExt cx="4920343" cy="2496077"/>
          </a:xfrm>
        </p:grpSpPr>
        <p:sp>
          <p:nvSpPr>
            <p:cNvPr id="76" name="Rectangle 75"/>
            <p:cNvSpPr/>
            <p:nvPr/>
          </p:nvSpPr>
          <p:spPr bwMode="gray">
            <a:xfrm>
              <a:off x="916099" y="2056108"/>
              <a:ext cx="4920343"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Runtime</a:t>
              </a:r>
            </a:p>
          </p:txBody>
        </p:sp>
        <p:sp>
          <p:nvSpPr>
            <p:cNvPr id="77" name="Rectangle 76"/>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dockerd</a:t>
              </a:r>
            </a:p>
          </p:txBody>
        </p:sp>
      </p:grpSp>
      <p:grpSp>
        <p:nvGrpSpPr>
          <p:cNvPr id="78" name="Group 77"/>
          <p:cNvGrpSpPr/>
          <p:nvPr/>
        </p:nvGrpSpPr>
        <p:grpSpPr>
          <a:xfrm>
            <a:off x="3355841" y="2421820"/>
            <a:ext cx="750515" cy="2061420"/>
            <a:chOff x="7792984" y="2582983"/>
            <a:chExt cx="750515" cy="2061420"/>
          </a:xfrm>
        </p:grpSpPr>
        <p:sp>
          <p:nvSpPr>
            <p:cNvPr id="79" name="Rectangle 7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0" name="Rectangle 79"/>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1" name="Rectangle 80"/>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82" name="Group 81"/>
          <p:cNvGrpSpPr/>
          <p:nvPr/>
        </p:nvGrpSpPr>
        <p:grpSpPr>
          <a:xfrm>
            <a:off x="4177863" y="2420399"/>
            <a:ext cx="750515" cy="2061420"/>
            <a:chOff x="7792984" y="2582983"/>
            <a:chExt cx="750515" cy="2061420"/>
          </a:xfrm>
        </p:grpSpPr>
        <p:sp>
          <p:nvSpPr>
            <p:cNvPr id="83" name="Rectangle 8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4" name="Rectangle 83"/>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5" name="Rectangle 84"/>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86" name="Rectangle 85"/>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87" name="Rectangle 86"/>
          <p:cNvSpPr/>
          <p:nvPr/>
        </p:nvSpPr>
        <p:spPr bwMode="gray">
          <a:xfrm>
            <a:off x="7368580" y="5294058"/>
            <a:ext cx="3484311"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cxnSp>
        <p:nvCxnSpPr>
          <p:cNvPr id="88" name="Straight Connector 87"/>
          <p:cNvCxnSpPr/>
          <p:nvPr/>
        </p:nvCxnSpPr>
        <p:spPr>
          <a:xfrm>
            <a:off x="6534150" y="1173015"/>
            <a:ext cx="0" cy="46903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4982969" y="2421820"/>
            <a:ext cx="750515" cy="2061420"/>
            <a:chOff x="7792984" y="2582983"/>
            <a:chExt cx="750515" cy="2061420"/>
          </a:xfrm>
        </p:grpSpPr>
        <p:sp>
          <p:nvSpPr>
            <p:cNvPr id="90" name="Rectangle 89"/>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1" name="Rectangle 90"/>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92" name="Rectangle 9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93" name="Rectangle 9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94" name="Rectangle 93"/>
          <p:cNvSpPr/>
          <p:nvPr/>
        </p:nvSpPr>
        <p:spPr bwMode="gray">
          <a:xfrm>
            <a:off x="994619" y="5294058"/>
            <a:ext cx="4744059"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Hardware</a:t>
            </a:r>
          </a:p>
        </p:txBody>
      </p:sp>
      <p:sp>
        <p:nvSpPr>
          <p:cNvPr id="95" name="Rectangle 94"/>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6" name="Rectangle 95"/>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97" name="Rectangle 96"/>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98" name="Rectangle 97"/>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nginx</a:t>
            </a:r>
          </a:p>
        </p:txBody>
      </p:sp>
      <p:sp>
        <p:nvSpPr>
          <p:cNvPr id="99" name="Rectangle 98"/>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nvGrpSpPr>
          <p:cNvPr id="100" name="Group 99"/>
          <p:cNvGrpSpPr/>
          <p:nvPr/>
        </p:nvGrpSpPr>
        <p:grpSpPr>
          <a:xfrm>
            <a:off x="8526413" y="1173015"/>
            <a:ext cx="1168644" cy="2818454"/>
            <a:chOff x="7272931" y="1173015"/>
            <a:chExt cx="1168644" cy="2818454"/>
          </a:xfrm>
        </p:grpSpPr>
        <p:sp>
          <p:nvSpPr>
            <p:cNvPr id="101" name="Rectangle 100"/>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2" name="Rectangle 101"/>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3" name="Rectangle 102"/>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04" name="Rectangle 103"/>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05" name="Rectangle 104"/>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06" name="Group 105"/>
          <p:cNvGrpSpPr/>
          <p:nvPr/>
        </p:nvGrpSpPr>
        <p:grpSpPr>
          <a:xfrm>
            <a:off x="9787765" y="1173015"/>
            <a:ext cx="1168644" cy="2818454"/>
            <a:chOff x="7272931" y="1173015"/>
            <a:chExt cx="1168644" cy="2818454"/>
          </a:xfrm>
        </p:grpSpPr>
        <p:sp>
          <p:nvSpPr>
            <p:cNvPr id="107" name="Rectangle 106"/>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8" name="Rectangle 107"/>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9" name="Rectangle 108"/>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10" name="Rectangle 109"/>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11" name="Rectangle 110"/>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12" name="Group 111"/>
          <p:cNvGrpSpPr/>
          <p:nvPr/>
        </p:nvGrpSpPr>
        <p:grpSpPr>
          <a:xfrm>
            <a:off x="2533819" y="2420399"/>
            <a:ext cx="750515" cy="2061420"/>
            <a:chOff x="7792984" y="2582983"/>
            <a:chExt cx="750515" cy="2061420"/>
          </a:xfrm>
        </p:grpSpPr>
        <p:sp>
          <p:nvSpPr>
            <p:cNvPr id="113" name="Rectangle 11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4" name="Rectangle 113"/>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5" name="Rectangle 114"/>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116" name="Group 115"/>
          <p:cNvGrpSpPr/>
          <p:nvPr/>
        </p:nvGrpSpPr>
        <p:grpSpPr>
          <a:xfrm>
            <a:off x="1723106" y="2420399"/>
            <a:ext cx="750515" cy="2061420"/>
            <a:chOff x="7792984" y="2582983"/>
            <a:chExt cx="750515" cy="2061420"/>
          </a:xfrm>
        </p:grpSpPr>
        <p:sp>
          <p:nvSpPr>
            <p:cNvPr id="117" name="Rectangle 116"/>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8" name="Rectangle 117"/>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9" name="Rectangle 118"/>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spTree>
    <p:extLst>
      <p:ext uri="{BB962C8B-B14F-4D97-AF65-F5344CB8AC3E}">
        <p14:creationId xmlns:p14="http://schemas.microsoft.com/office/powerpoint/2010/main" val="80034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vider">
            <a:extLst>
              <a:ext uri="{FF2B5EF4-FFF2-40B4-BE49-F238E27FC236}">
                <a16:creationId xmlns:a16="http://schemas.microsoft.com/office/drawing/2014/main" id="{84DA3F40-8D24-429C-95A2-B212431F9297}"/>
              </a:ext>
            </a:extLst>
          </p:cNvPr>
          <p:cNvSpPr txBox="1">
            <a:spLocks/>
          </p:cNvSpPr>
          <p:nvPr/>
        </p:nvSpPr>
        <p:spPr>
          <a:xfrm>
            <a:off x="503238" y="2345228"/>
            <a:ext cx="11187112" cy="1918199"/>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5400" dirty="0">
                <a:solidFill>
                  <a:schemeClr val="accent1"/>
                </a:solidFill>
                <a:latin typeface="Arial Black" panose="020B0A04020102020204" pitchFamily="34" charset="0"/>
              </a:rPr>
              <a:t>A container </a:t>
            </a:r>
            <a:r>
              <a:rPr lang="en-US" sz="5400" dirty="0">
                <a:latin typeface="Arial Black" panose="020B0A04020102020204" pitchFamily="34" charset="0"/>
              </a:rPr>
              <a:t>is just a process</a:t>
            </a:r>
            <a:r>
              <a:rPr lang="en-US" sz="5400" dirty="0">
                <a:solidFill>
                  <a:schemeClr val="accent1"/>
                </a:solidFill>
                <a:latin typeface="Arial Black" panose="020B0A04020102020204" pitchFamily="34" charset="0"/>
              </a:rPr>
              <a:t> </a:t>
            </a:r>
            <a:r>
              <a:rPr lang="en-US" sz="5400" dirty="0">
                <a:latin typeface="Arial Black" panose="020B0A04020102020204" pitchFamily="34" charset="0"/>
              </a:rPr>
              <a:t>bound by </a:t>
            </a:r>
            <a:r>
              <a:rPr lang="en-US" sz="5400" dirty="0">
                <a:solidFill>
                  <a:schemeClr val="accent1"/>
                </a:solidFill>
                <a:latin typeface="Arial Black" panose="020B0A04020102020204" pitchFamily="34" charset="0"/>
              </a:rPr>
              <a:t>Linux Primitives.</a:t>
            </a:r>
          </a:p>
        </p:txBody>
      </p:sp>
    </p:spTree>
    <p:extLst>
      <p:ext uri="{BB962C8B-B14F-4D97-AF65-F5344CB8AC3E}">
        <p14:creationId xmlns:p14="http://schemas.microsoft.com/office/powerpoint/2010/main" val="339646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6091873" cy="4230000"/>
          </a:xfrm>
        </p:spPr>
        <p:txBody>
          <a:bodyPr/>
          <a:lstStyle/>
          <a:p>
            <a:pPr lvl="1"/>
            <a:r>
              <a:rPr lang="en-US" dirty="0"/>
              <a:t>LXC / LXD</a:t>
            </a:r>
          </a:p>
          <a:p>
            <a:pPr lvl="2"/>
            <a:r>
              <a:rPr lang="en-US" dirty="0"/>
              <a:t>VM Containers in Linux kernel eventually enhanced by Ubuntu</a:t>
            </a:r>
          </a:p>
          <a:p>
            <a:pPr lvl="2"/>
            <a:endParaRPr lang="en-US" dirty="0"/>
          </a:p>
          <a:p>
            <a:pPr lvl="1"/>
            <a:r>
              <a:rPr lang="en-US" dirty="0"/>
              <a:t>Docker</a:t>
            </a:r>
          </a:p>
          <a:p>
            <a:pPr lvl="2"/>
            <a:r>
              <a:rPr lang="en-US" dirty="0"/>
              <a:t>That’s what we are talking about, since 2013</a:t>
            </a:r>
          </a:p>
          <a:p>
            <a:pPr lvl="2"/>
            <a:endParaRPr lang="en-US" dirty="0"/>
          </a:p>
          <a:p>
            <a:pPr lvl="1"/>
            <a:r>
              <a:rPr lang="en-US" dirty="0" err="1"/>
              <a:t>rkt</a:t>
            </a:r>
            <a:r>
              <a:rPr lang="en-US" dirty="0"/>
              <a:t> </a:t>
            </a:r>
            <a:r>
              <a:rPr lang="de-DE" sz="1400" dirty="0">
                <a:solidFill>
                  <a:schemeClr val="tx2">
                    <a:lumMod val="75000"/>
                  </a:schemeClr>
                </a:solidFill>
              </a:rPr>
              <a:t>[ˈr(ɒ)</a:t>
            </a:r>
            <a:r>
              <a:rPr lang="de-DE" sz="1400" dirty="0" err="1">
                <a:solidFill>
                  <a:schemeClr val="tx2">
                    <a:lumMod val="75000"/>
                  </a:schemeClr>
                </a:solidFill>
              </a:rPr>
              <a:t>kit</a:t>
            </a:r>
            <a:r>
              <a:rPr lang="de-DE" sz="1400" dirty="0">
                <a:solidFill>
                  <a:schemeClr val="tx2">
                    <a:lumMod val="75000"/>
                  </a:schemeClr>
                </a:solidFill>
              </a:rPr>
              <a:t>]</a:t>
            </a:r>
            <a:endParaRPr lang="en-US" sz="1400" dirty="0">
              <a:solidFill>
                <a:schemeClr val="tx2">
                  <a:lumMod val="75000"/>
                </a:schemeClr>
              </a:solidFill>
            </a:endParaRPr>
          </a:p>
          <a:p>
            <a:pPr lvl="2"/>
            <a:r>
              <a:rPr lang="en-US" dirty="0"/>
              <a:t>Container engine by CoreOS to replace Docker</a:t>
            </a:r>
          </a:p>
          <a:p>
            <a:pPr lvl="2"/>
            <a:endParaRPr lang="en-US" dirty="0"/>
          </a:p>
          <a:p>
            <a:pPr lvl="1"/>
            <a:r>
              <a:rPr lang="en-US" dirty="0"/>
              <a:t>cri-o</a:t>
            </a:r>
          </a:p>
          <a:p>
            <a:pPr lvl="2"/>
            <a:r>
              <a:rPr lang="en-US" dirty="0"/>
              <a:t>New lightweight container runtime to implements Kubernetes' container runtime interface</a:t>
            </a:r>
          </a:p>
          <a:p>
            <a:pPr marL="0" lvl="1" indent="0">
              <a:buNone/>
            </a:pPr>
            <a:endParaRPr lang="en-US" dirty="0"/>
          </a:p>
        </p:txBody>
      </p:sp>
      <p:sp>
        <p:nvSpPr>
          <p:cNvPr id="4" name="Title 3"/>
          <p:cNvSpPr>
            <a:spLocks noGrp="1"/>
          </p:cNvSpPr>
          <p:nvPr>
            <p:ph type="title"/>
          </p:nvPr>
        </p:nvSpPr>
        <p:spPr>
          <a:xfrm>
            <a:off x="504001" y="504000"/>
            <a:ext cx="11186476" cy="646331"/>
          </a:xfrm>
        </p:spPr>
        <p:txBody>
          <a:bodyPr/>
          <a:lstStyle/>
          <a:p>
            <a:r>
              <a:rPr lang="en-US" dirty="0"/>
              <a:t>Container engines</a:t>
            </a:r>
            <a:br>
              <a:rPr lang="en-US" dirty="0"/>
            </a:br>
            <a:r>
              <a:rPr lang="en-US" sz="1800" b="0" dirty="0"/>
              <a:t>There is more than just Docker…</a:t>
            </a:r>
          </a:p>
        </p:txBody>
      </p:sp>
      <p:pic>
        <p:nvPicPr>
          <p:cNvPr id="3" name="Picture 2"/>
          <p:cNvPicPr>
            <a:picLocks noChangeAspect="1"/>
          </p:cNvPicPr>
          <p:nvPr/>
        </p:nvPicPr>
        <p:blipFill>
          <a:blip r:embed="rId3"/>
          <a:stretch>
            <a:fillRect/>
          </a:stretch>
        </p:blipFill>
        <p:spPr>
          <a:xfrm>
            <a:off x="10193692" y="1228616"/>
            <a:ext cx="1133091" cy="1133091"/>
          </a:xfrm>
          <a:prstGeom prst="rect">
            <a:avLst/>
          </a:prstGeom>
        </p:spPr>
      </p:pic>
      <p:pic>
        <p:nvPicPr>
          <p:cNvPr id="67" name="Picture 66"/>
          <p:cNvPicPr>
            <a:picLocks noChangeAspect="1"/>
          </p:cNvPicPr>
          <p:nvPr/>
        </p:nvPicPr>
        <p:blipFill>
          <a:blip r:embed="rId4"/>
          <a:stretch>
            <a:fillRect/>
          </a:stretch>
        </p:blipFill>
        <p:spPr>
          <a:xfrm>
            <a:off x="7221682" y="1413582"/>
            <a:ext cx="2591113" cy="1395215"/>
          </a:xfrm>
          <a:prstGeom prst="rect">
            <a:avLst/>
          </a:prstGeom>
        </p:spPr>
      </p:pic>
      <p:pic>
        <p:nvPicPr>
          <p:cNvPr id="69" name="Picture 68"/>
          <p:cNvPicPr>
            <a:picLocks noChangeAspect="1"/>
          </p:cNvPicPr>
          <p:nvPr/>
        </p:nvPicPr>
        <p:blipFill>
          <a:blip r:embed="rId5"/>
          <a:stretch>
            <a:fillRect/>
          </a:stretch>
        </p:blipFill>
        <p:spPr>
          <a:xfrm>
            <a:off x="10193692" y="3751963"/>
            <a:ext cx="985275" cy="1307503"/>
          </a:xfrm>
          <a:prstGeom prst="rect">
            <a:avLst/>
          </a:prstGeom>
        </p:spPr>
      </p:pic>
      <p:pic>
        <p:nvPicPr>
          <p:cNvPr id="71" name="Picture 70"/>
          <p:cNvPicPr>
            <a:picLocks noChangeAspect="1"/>
          </p:cNvPicPr>
          <p:nvPr/>
        </p:nvPicPr>
        <p:blipFill>
          <a:blip r:embed="rId6">
            <a:extLst/>
          </a:blip>
          <a:stretch>
            <a:fillRect/>
          </a:stretch>
        </p:blipFill>
        <p:spPr>
          <a:xfrm>
            <a:off x="7726845" y="3062502"/>
            <a:ext cx="1871249" cy="1114643"/>
          </a:xfrm>
          <a:prstGeom prst="rect">
            <a:avLst/>
          </a:prstGeom>
        </p:spPr>
      </p:pic>
      <p:pic>
        <p:nvPicPr>
          <p:cNvPr id="6" name="Graphic 5">
            <a:extLst>
              <a:ext uri="{FF2B5EF4-FFF2-40B4-BE49-F238E27FC236}">
                <a16:creationId xmlns:a16="http://schemas.microsoft.com/office/drawing/2014/main" id="{D12855FE-64D3-44B4-BD51-F4A4301778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67422" y="4957870"/>
            <a:ext cx="2345373" cy="892130"/>
          </a:xfrm>
          <a:prstGeom prst="rect">
            <a:avLst/>
          </a:prstGeom>
        </p:spPr>
      </p:pic>
    </p:spTree>
    <p:extLst>
      <p:ext uri="{BB962C8B-B14F-4D97-AF65-F5344CB8AC3E}">
        <p14:creationId xmlns:p14="http://schemas.microsoft.com/office/powerpoint/2010/main" val="4210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589</Words>
  <Application>Microsoft Office PowerPoint</Application>
  <PresentationFormat>Custom</PresentationFormat>
  <Paragraphs>84</Paragraphs>
  <Slides>7</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Arial Unicode MS</vt:lpstr>
      <vt:lpstr>Courier New</vt:lpstr>
      <vt:lpstr>Symbol</vt:lpstr>
      <vt:lpstr>wingdings</vt:lpstr>
      <vt:lpstr>wingdings</vt:lpstr>
      <vt:lpstr>SAP_2017_16x9_white</vt:lpstr>
      <vt:lpstr>PowerPoint Presentation</vt:lpstr>
      <vt:lpstr>PowerPoint Presentation</vt:lpstr>
      <vt:lpstr>What is a Container?</vt:lpstr>
      <vt:lpstr>Containers vs. Virtual Machines</vt:lpstr>
      <vt:lpstr>PowerPoint Presentation</vt:lpstr>
      <vt:lpstr>Container engines There is more than just Docker…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359</cp:revision>
  <dcterms:created xsi:type="dcterms:W3CDTF">2015-10-14T11:21:43Z</dcterms:created>
  <dcterms:modified xsi:type="dcterms:W3CDTF">2018-06-13T15:12:37Z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