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8" r:id="rId4"/>
    <p:sldId id="445" r:id="rId5"/>
    <p:sldId id="446" r:id="rId6"/>
    <p:sldId id="442" r:id="rId7"/>
    <p:sldId id="447" r:id="rId8"/>
    <p:sldId id="453" r:id="rId9"/>
    <p:sldId id="448" r:id="rId10"/>
    <p:sldId id="452" r:id="rId11"/>
    <p:sldId id="449" r:id="rId12"/>
    <p:sldId id="450" r:id="rId13"/>
    <p:sldId id="459" r:id="rId14"/>
    <p:sldId id="455" r:id="rId15"/>
    <p:sldId id="460" r:id="rId16"/>
    <p:sldId id="456" r:id="rId17"/>
    <p:sldId id="451"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3692" autoAdjust="0"/>
  </p:normalViewPr>
  <p:slideViewPr>
    <p:cSldViewPr snapToGrid="0" showGuides="1">
      <p:cViewPr varScale="1">
        <p:scale>
          <a:sx n="55" d="100"/>
          <a:sy n="55" d="100"/>
        </p:scale>
        <p:origin x="2050" y="3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t>
        <a:bodyPr/>
        <a:lstStyle/>
        <a:p>
          <a:endParaRPr lang="en-US"/>
        </a:p>
      </dgm:t>
    </dgm:pt>
    <dgm:pt modelId="{F1066729-CD93-4CEB-A0E4-B8DF02E98F7C}" type="sibTrans" cxnId="{9E1E0EBD-C8F1-4DD2-8D0D-B08EC7B7A3B5}">
      <dgm:prSet/>
      <dgm:spPr/>
      <dgm:t>
        <a:bodyPr/>
        <a:lstStyle/>
        <a:p>
          <a:endParaRPr lang="en-US"/>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node ports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NodePort</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a:t>
            </a:r>
            <a:r>
              <a:rPr lang="en-US" baseline="0" dirty="0" err="1"/>
              <a:t>NodePort</a:t>
            </a:r>
            <a:r>
              <a:rPr lang="en-US" baseline="0" dirty="0"/>
              <a:t> Service from the outside (of the cluster)</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3566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a:t>
            </a:r>
            <a:r>
              <a:rPr lang="en-US" baseline="0" dirty="0" err="1"/>
              <a:t>Loadbalancer</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LoadBalancer</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and the external IP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 and a </a:t>
            </a:r>
            <a:r>
              <a:rPr lang="en-US" baseline="0" dirty="0" err="1"/>
              <a:t>nodePort</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Wait until the external IP is assigned and point out that this involves cluster external mechanisms provided by the underlying infrastructure platform. It might not work the same way everywhere.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service from the outside (of the cluster) via the </a:t>
            </a:r>
            <a:r>
              <a:rPr lang="en-US" baseline="0" dirty="0" err="1"/>
              <a:t>LoadBalancer</a:t>
            </a:r>
            <a:r>
              <a:rPr lang="en-US" baseline="0" dirty="0"/>
              <a:t> IP and port 80 (port of the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again, show that the new node port is working as well / additionally</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37808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70469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“nginx” could be valid as well (assuming the service is called nginx)</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compatible)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If not yet present, create a deployment of an </a:t>
            </a:r>
            <a:r>
              <a:rPr lang="en-US" baseline="0" dirty="0" err="1"/>
              <a:t>nginx</a:t>
            </a:r>
            <a:r>
              <a:rPr lang="en-US" baseline="0" dirty="0"/>
              <a:t> webserver first (</a:t>
            </a:r>
            <a:r>
              <a:rPr lang="en-US" baseline="0" dirty="0" err="1"/>
              <a:t>kubectl</a:t>
            </a:r>
            <a:r>
              <a:rPr lang="en-US" baseline="0" dirty="0"/>
              <a:t> run </a:t>
            </a:r>
            <a:r>
              <a:rPr lang="en-US" baseline="0" dirty="0" err="1"/>
              <a:t>nginx</a:t>
            </a:r>
            <a:r>
              <a:rPr lang="en-US" baseline="0" dirty="0"/>
              <a:t>-demo --image=</a:t>
            </a:r>
            <a:r>
              <a:rPr lang="en-US" baseline="0" dirty="0" err="1"/>
              <a:t>nginx:mainline</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ClusterIP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Explain the command and the ports (port = service, target-port = pod)</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associated end points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Scale the deployment up and show again the updated list of end points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Spin up a </a:t>
            </a:r>
            <a:r>
              <a:rPr lang="en-US" baseline="0" dirty="0" err="1"/>
              <a:t>tmp</a:t>
            </a:r>
            <a:r>
              <a:rPr lang="en-US" baseline="0" dirty="0"/>
              <a:t> pod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--restart=Never --image=alpine:3.8”</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Do a “</a:t>
            </a:r>
            <a:r>
              <a:rPr lang="en-US" baseline="0" dirty="0" err="1"/>
              <a:t>nslookup</a:t>
            </a:r>
            <a:r>
              <a:rPr lang="en-US" baseline="0" dirty="0"/>
              <a:t> &lt;service name&gt;” and point to the the cluster DNS, every namespace is a subdomain</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DNS name of a service to download an index.html (i.e. “</a:t>
            </a:r>
            <a:r>
              <a:rPr lang="en-US" baseline="0" dirty="0" err="1"/>
              <a:t>wget</a:t>
            </a:r>
            <a:r>
              <a:rPr lang="en-US" baseline="0" dirty="0"/>
              <a:t> </a:t>
            </a:r>
            <a:r>
              <a:rPr lang="en-US" baseline="0" dirty="0" err="1"/>
              <a:t>nginx</a:t>
            </a:r>
            <a:r>
              <a:rPr lang="en-US" baseline="0" dirty="0"/>
              <a:t>-demo”)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1722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6D7BE52F-C01D-4565-B661-6184ACBDECF8}"/>
              </a:ext>
            </a:extLst>
          </p:cNvPr>
          <p:cNvPicPr>
            <a:picLocks noGrp="1" noChangeAspect="1"/>
          </p:cNvPicPr>
          <p:nvPr>
            <p:ph type="pic" sz="quarter" idx="12"/>
          </p:nvPr>
        </p:nvPicPr>
        <p:blipFill>
          <a:blip r:embed="rId3"/>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600" b="1" kern="0">
                <a:solidFill>
                  <a:sysClr val="windowText" lastClr="000000"/>
                </a:solidFill>
                <a:ea typeface="Arial Unicode MS" pitchFamily="34" charset="-128"/>
              </a:rPr>
              <a:t>service</a:t>
            </a:r>
            <a:r>
              <a:rPr lang="en-US" sz="1600" b="1" kern="0" dirty="0">
                <a:solidFill>
                  <a:sysClr val="windowText" lastClr="000000"/>
                </a:solidFill>
                <a:ea typeface="Arial Unicode MS" pitchFamily="34" charset="-128"/>
              </a:rPr>
              <a:t>-a</a:t>
            </a:r>
          </a:p>
        </p:txBody>
      </p:sp>
      <p:sp>
        <p:nvSpPr>
          <p:cNvPr id="5" name="Rectangle 4"/>
          <p:cNvSpPr/>
          <p:nvPr/>
        </p:nvSpPr>
        <p:spPr bwMode="gray">
          <a:xfrm>
            <a:off x="1552504" y="3074792"/>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A2</a:t>
            </a:r>
          </a:p>
        </p:txBody>
      </p:sp>
      <p:sp>
        <p:nvSpPr>
          <p:cNvPr id="6" name="Rectangle 5"/>
          <p:cNvSpPr/>
          <p:nvPr/>
        </p:nvSpPr>
        <p:spPr bwMode="gray">
          <a:xfrm>
            <a:off x="1552504" y="4394141"/>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A3</a:t>
            </a:r>
          </a:p>
        </p:txBody>
      </p:sp>
      <p:sp>
        <p:nvSpPr>
          <p:cNvPr id="7" name="Rectangle 6"/>
          <p:cNvSpPr/>
          <p:nvPr/>
        </p:nvSpPr>
        <p:spPr bwMode="gray">
          <a:xfrm>
            <a:off x="1552504" y="1755443"/>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A1</a:t>
            </a:r>
          </a:p>
        </p:txBody>
      </p:sp>
      <p:sp>
        <p:nvSpPr>
          <p:cNvPr id="8" name="Rectangle 7"/>
          <p:cNvSpPr/>
          <p:nvPr/>
        </p:nvSpPr>
        <p:spPr bwMode="gray">
          <a:xfrm>
            <a:off x="8716880" y="3085645"/>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B1</a:t>
            </a: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10.10.20.2</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69ED53B1-9319-4DFD-92E7-ECC7199FB4F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NodePorts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31"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31"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a:stCxn id="22" idx="2"/>
            <a:endCxn id="31"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8C332021-E2C8-40F3-9F1A-E060F1384DF3}"/>
              </a:ext>
            </a:extLst>
          </p:cNvPr>
          <p:cNvSpPr/>
          <p:nvPr/>
        </p:nvSpPr>
        <p:spPr bwMode="gray">
          <a:xfrm>
            <a:off x="4792661" y="3079127"/>
            <a:ext cx="2474332" cy="1775677"/>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app=nginx</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NodePort: 30021</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29" name="Rectangle 28">
            <a:extLst>
              <a:ext uri="{FF2B5EF4-FFF2-40B4-BE49-F238E27FC236}">
                <a16:creationId xmlns:a16="http://schemas.microsoft.com/office/drawing/2014/main" id="{965DBE36-9899-405C-9A72-452A2D084CD9}"/>
              </a:ext>
            </a:extLst>
          </p:cNvPr>
          <p:cNvSpPr/>
          <p:nvPr/>
        </p:nvSpPr>
        <p:spPr bwMode="gray">
          <a:xfrm>
            <a:off x="5197191" y="2922464"/>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10.20.10.1</a:t>
            </a:r>
          </a:p>
        </p:txBody>
      </p:sp>
    </p:spTree>
    <p:extLst>
      <p:ext uri="{BB962C8B-B14F-4D97-AF65-F5344CB8AC3E}">
        <p14:creationId xmlns:p14="http://schemas.microsoft.com/office/powerpoint/2010/main" val="209804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7EAD404B-E776-42D7-9A6B-DED20C11196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Connector: Elbow 25"/>
          <p:cNvCxnSpPr>
            <a:cxnSpLocks/>
            <a:stCxn id="25" idx="1"/>
            <a:endCxn id="22" idx="0"/>
          </p:cNvCxnSpPr>
          <p:nvPr/>
        </p:nvCxnSpPr>
        <p:spPr>
          <a:xfrm rot="10800000" flipV="1">
            <a:off x="1403286" y="2334304"/>
            <a:ext cx="1614611"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cxnSpLocks/>
            <a:stCxn id="25" idx="3"/>
            <a:endCxn id="23" idx="0"/>
          </p:cNvCxnSpPr>
          <p:nvPr/>
        </p:nvCxnSpPr>
        <p:spPr>
          <a:xfrm>
            <a:off x="9069904" y="2334305"/>
            <a:ext cx="1558410"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46"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130685" y="1505887"/>
            <a:ext cx="0"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052008" cy="821276"/>
            <a:chOff x="3017896" y="1876370"/>
            <a:chExt cx="6052008" cy="821276"/>
          </a:xfrm>
          <a:solidFill>
            <a:schemeClr val="accent3">
              <a:lumMod val="40000"/>
              <a:lumOff val="60000"/>
            </a:schemeClr>
          </a:solidFill>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grp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grp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35.65.257.1</a:t>
              </a:r>
            </a:p>
          </p:txBody>
        </p:sp>
      </p:grp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792661" y="3079127"/>
            <a:ext cx="2474332" cy="1775677"/>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app=nginx</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cxnSp>
        <p:nvCxnSpPr>
          <p:cNvPr id="33" name="Connector: Elbow 32"/>
          <p:cNvCxnSpPr>
            <a:cxnSpLocks/>
            <a:stCxn id="22" idx="2"/>
            <a:endCxn id="46"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46"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10.20.10.1</a:t>
            </a:r>
          </a:p>
        </p:txBody>
      </p:sp>
    </p:spTree>
    <p:extLst>
      <p:ext uri="{BB962C8B-B14F-4D97-AF65-F5344CB8AC3E}">
        <p14:creationId xmlns:p14="http://schemas.microsoft.com/office/powerpoint/2010/main" val="1367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EF0BFC98-B737-4F20-BC1A-D30A78344285}"/>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4049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7515D22-FF30-4AC1-B6A2-F07B7FE970EE}"/>
              </a:ext>
            </a:extLst>
          </p:cNvPr>
          <p:cNvPicPr>
            <a:picLocks noChangeAspect="1"/>
          </p:cNvPicPr>
          <p:nvPr/>
        </p:nvPicPr>
        <p:blipFill>
          <a:blip r:embed="rId3"/>
          <a:stretch>
            <a:fillRect/>
          </a:stretch>
        </p:blipFill>
        <p:spPr>
          <a:xfrm>
            <a:off x="504001" y="1315497"/>
            <a:ext cx="2933333" cy="4380952"/>
          </a:xfrm>
          <a:prstGeom prst="rect">
            <a:avLst/>
          </a:prstGeom>
          <a:ln>
            <a:solidFill>
              <a:schemeClr val="tx1"/>
            </a:solidFill>
          </a:ln>
        </p:spPr>
      </p:pic>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#04</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BB097883-2309-4829-AD93-2FB63E489689}"/>
              </a:ext>
            </a:extLst>
          </p:cNvPr>
          <p:cNvSpPr/>
          <p:nvPr/>
        </p:nvSpPr>
        <p:spPr bwMode="gray">
          <a:xfrm>
            <a:off x="591671" y="1787021"/>
            <a:ext cx="2535294" cy="915844"/>
          </a:xfrm>
          <a:prstGeom prst="wedgeRectCallout">
            <a:avLst>
              <a:gd name="adj1" fmla="val 78596"/>
              <a:gd name="adj2" fmla="val -542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Make your pods available via a service</a:t>
            </a: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006732341"/>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443690342"/>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a:solidFill>
            <a:schemeClr val="bg2"/>
          </a:solidFill>
        </p:grpSpPr>
        <p:sp>
          <p:nvSpPr>
            <p:cNvPr id="42" name="Rectangle 41"/>
            <p:cNvSpPr/>
            <p:nvPr/>
          </p:nvSpPr>
          <p:spPr bwMode="gray">
            <a:xfrm>
              <a:off x="2386981"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1" name="Rectangle 10"/>
            <p:cNvSpPr/>
            <p:nvPr/>
          </p:nvSpPr>
          <p:spPr bwMode="gray">
            <a:xfrm>
              <a:off x="4918424"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5" name="Rectangle 14"/>
            <p:cNvSpPr/>
            <p:nvPr/>
          </p:nvSpPr>
          <p:spPr bwMode="gray">
            <a:xfrm>
              <a:off x="7449867"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3000821"/>
          </a:xfrm>
          <a:prstGeom prst="rect">
            <a:avLst/>
          </a:prstGeom>
        </p:spPr>
        <p:txBody>
          <a:bodyPr wrap="square">
            <a:spAutoFit/>
          </a:bodyPr>
          <a:lstStyle/>
          <a:p>
            <a:pPr marL="342900" indent="-342900">
              <a:buFont typeface="Wingdings" panose="05000000000000000000" pitchFamily="2" charset="2"/>
              <a:buChar char="§"/>
            </a:pPr>
            <a:r>
              <a:rPr lang="en-US" dirty="0" err="1"/>
              <a:t>netfilter</a:t>
            </a:r>
            <a:r>
              <a:rPr lang="en-US" dirty="0"/>
              <a:t>, </a:t>
            </a:r>
            <a:r>
              <a:rPr lang="en-US" dirty="0" err="1"/>
              <a:t>ip_tables</a:t>
            </a:r>
            <a:r>
              <a:rPr lang="en-US" dirty="0"/>
              <a:t>, </a:t>
            </a:r>
            <a:r>
              <a:rPr lang="en-US" dirty="0" err="1"/>
              <a:t>ipvs</a:t>
            </a:r>
            <a:endParaRPr lang="en-US" dirty="0"/>
          </a:p>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a:t>
            </a:r>
            <a:r>
              <a:rPr lang="en-US">
                <a:sym typeface="Wingdings" panose="05000000000000000000" pitchFamily="2" charset="2"/>
              </a:rPr>
              <a:t>named ports</a:t>
            </a:r>
            <a:endParaRPr lang="en-US" dirty="0">
              <a:sym typeface="Wingdings" panose="05000000000000000000" pitchFamily="2" charset="2"/>
            </a:endParaRPr>
          </a:p>
        </p:txBody>
      </p:sp>
    </p:spTree>
    <p:extLst>
      <p:ext uri="{BB962C8B-B14F-4D97-AF65-F5344CB8AC3E}">
        <p14:creationId xmlns:p14="http://schemas.microsoft.com/office/powerpoint/2010/main" val="86419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pic>
        <p:nvPicPr>
          <p:cNvPr id="3" name="Picture 2">
            <a:extLst>
              <a:ext uri="{FF2B5EF4-FFF2-40B4-BE49-F238E27FC236}">
                <a16:creationId xmlns:a16="http://schemas.microsoft.com/office/drawing/2014/main" id="{0CC4C4F6-88DE-472F-82B2-C293FBADDA3F}"/>
              </a:ext>
            </a:extLst>
          </p:cNvPr>
          <p:cNvPicPr>
            <a:picLocks noChangeAspect="1"/>
          </p:cNvPicPr>
          <p:nvPr/>
        </p:nvPicPr>
        <p:blipFill>
          <a:blip r:embed="rId3"/>
          <a:stretch>
            <a:fillRect/>
          </a:stretch>
        </p:blipFill>
        <p:spPr>
          <a:xfrm>
            <a:off x="499745" y="1238524"/>
            <a:ext cx="2933333" cy="4380952"/>
          </a:xfrm>
          <a:prstGeom prst="rect">
            <a:avLst/>
          </a:prstGeom>
          <a:ln>
            <a:solidFill>
              <a:schemeClr val="tx1"/>
            </a:solidFill>
          </a:ln>
        </p:spPr>
      </p:pic>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Selector: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TargetPort: </a:t>
            </a:r>
            <a:r>
              <a:rPr lang="en-US" sz="1800" b="1" kern="0" dirty="0">
                <a:ea typeface="Arial Unicode MS" pitchFamily="34" charset="-128"/>
                <a:cs typeface="Arial Unicode MS" pitchFamily="34" charset="-128"/>
              </a:rPr>
              <a:t>8080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58707" y="4003070"/>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Selector: app= nginx</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 nginx-http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TargetPort: 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40077" y="5166421"/>
              <a:ext cx="1108910" cy="648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5" y="3611018"/>
            <a:ext cx="3797683" cy="156533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2056</Words>
  <Application>Microsoft Office PowerPoint</Application>
  <PresentationFormat>Custom</PresentationFormat>
  <Paragraphs>251</Paragraphs>
  <Slides>18</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Demo</vt:lpstr>
      <vt:lpstr>How NodePorts work</vt:lpstr>
      <vt:lpstr>Demo</vt:lpstr>
      <vt:lpstr>Introducing LoadBalancers</vt:lpstr>
      <vt:lpstr>Demo</vt:lpstr>
      <vt:lpstr>So many different ports…</vt:lpstr>
      <vt:lpstr>What YOU will do in exercise #04</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527</cp:revision>
  <dcterms:created xsi:type="dcterms:W3CDTF">2015-10-14T11:21:43Z</dcterms:created>
  <dcterms:modified xsi:type="dcterms:W3CDTF">2019-04-25T11:55:32Z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