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5" r:id="rId2"/>
    <p:sldId id="434" r:id="rId3"/>
    <p:sldId id="437" r:id="rId4"/>
    <p:sldId id="444" r:id="rId5"/>
    <p:sldId id="382" r:id="rId6"/>
    <p:sldId id="438" r:id="rId7"/>
    <p:sldId id="445" r:id="rId8"/>
    <p:sldId id="443" r:id="rId9"/>
    <p:sldId id="447" r:id="rId10"/>
    <p:sldId id="440" r:id="rId11"/>
    <p:sldId id="442" r:id="rId12"/>
    <p:sldId id="448"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99"/>
    <a:srgbClr val="D1B9CC"/>
    <a:srgbClr val="FFCCFF"/>
    <a:srgbClr val="BB15AF"/>
    <a:srgbClr val="F0AB00"/>
    <a:srgbClr val="0F46A7"/>
    <a:srgbClr val="970A82"/>
    <a:srgbClr val="FF3399"/>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6711" autoAdjust="0"/>
  </p:normalViewPr>
  <p:slideViewPr>
    <p:cSldViewPr snapToGrid="0" showGuides="1">
      <p:cViewPr varScale="1">
        <p:scale>
          <a:sx n="85" d="100"/>
          <a:sy n="85" d="100"/>
        </p:scale>
        <p:origin x="1974"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139511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err="1"/>
              <a:t>unshare</a:t>
            </a:r>
            <a:r>
              <a:rPr lang="en-US" sz="1400" noProof="0" dirty="0"/>
              <a:t> --</a:t>
            </a:r>
            <a:r>
              <a:rPr lang="en-US" sz="1400" noProof="0" dirty="0" err="1"/>
              <a:t>pid</a:t>
            </a:r>
            <a:r>
              <a:rPr lang="en-US" sz="1400" noProof="0" dirty="0"/>
              <a:t> --fork --mount-proc /bin/bash</a:t>
            </a:r>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945922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unshare</a:t>
            </a:r>
            <a:r>
              <a:rPr lang="en-US" dirty="0"/>
              <a:t> --</a:t>
            </a:r>
            <a:r>
              <a:rPr lang="en-US" dirty="0" err="1"/>
              <a:t>pid</a:t>
            </a:r>
            <a:r>
              <a:rPr lang="en-US"/>
              <a:t> --fork --mount-proc /bin/bash</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387839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460007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941591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If you want to talk to</a:t>
            </a:r>
            <a:r>
              <a:rPr lang="en-US" baseline="0" noProof="0" dirty="0"/>
              <a:t> dockerd directly, you can do so using </a:t>
            </a:r>
            <a:r>
              <a:rPr lang="en-US" baseline="0" noProof="0" dirty="0" err="1"/>
              <a:t>cUrl</a:t>
            </a:r>
            <a:r>
              <a:rPr lang="en-US" baseline="0" noProof="0" dirty="0"/>
              <a:t> (you will need </a:t>
            </a:r>
            <a:r>
              <a:rPr lang="en-US" baseline="0" noProof="0" dirty="0" err="1"/>
              <a:t>cUrl</a:t>
            </a:r>
            <a:r>
              <a:rPr lang="en-US" baseline="0" noProof="0" dirty="0"/>
              <a:t> and </a:t>
            </a:r>
            <a:r>
              <a:rPr lang="en-US" baseline="0" noProof="0" dirty="0" err="1"/>
              <a:t>libcurl</a:t>
            </a:r>
            <a:r>
              <a:rPr lang="en-US" baseline="0" noProof="0" dirty="0"/>
              <a:t> &gt;= 7.40):</a:t>
            </a:r>
          </a:p>
          <a:p>
            <a:r>
              <a:rPr lang="en-US" baseline="0" noProof="0" dirty="0"/>
              <a:t>curl --</a:t>
            </a:r>
            <a:r>
              <a:rPr lang="en-US" baseline="0" noProof="0" dirty="0" err="1"/>
              <a:t>unix</a:t>
            </a:r>
            <a:r>
              <a:rPr lang="en-US" baseline="0" noProof="0" dirty="0"/>
              <a:t>-socket /</a:t>
            </a:r>
            <a:r>
              <a:rPr lang="en-US" baseline="0" noProof="0" dirty="0" err="1"/>
              <a:t>var</a:t>
            </a:r>
            <a:r>
              <a:rPr lang="en-US" baseline="0" noProof="0" dirty="0"/>
              <a:t>/run/</a:t>
            </a:r>
            <a:r>
              <a:rPr lang="en-US" baseline="0" noProof="0" dirty="0" err="1"/>
              <a:t>docker.sock</a:t>
            </a:r>
            <a:r>
              <a:rPr lang="en-US" baseline="0" noProof="0" dirty="0"/>
              <a:t> http://localhost/containers/json</a:t>
            </a:r>
          </a:p>
          <a:p>
            <a:r>
              <a:rPr lang="en-US" baseline="0" noProof="0" dirty="0"/>
              <a:t>Or use your web browser if you enabled </a:t>
            </a:r>
            <a:r>
              <a:rPr lang="en-US" baseline="0" noProof="0" dirty="0" err="1"/>
              <a:t>dockerd‘s</a:t>
            </a:r>
            <a:r>
              <a:rPr lang="en-US" baseline="0" noProof="0" dirty="0"/>
              <a:t> TCP socket:</a:t>
            </a:r>
          </a:p>
          <a:p>
            <a:r>
              <a:rPr lang="en-US" baseline="0" noProof="0" dirty="0"/>
              <a:t>http://&lt;hostname&gt;:2375/containers/json</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009079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592765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2"/>
          <a:srcRect l="10" r="10"/>
          <a:stretch>
            <a:fillRect/>
          </a:stretch>
        </p:blipFill>
        <p:spPr>
          <a:prstGeom prst="rect">
            <a:avLst/>
          </a:prstGeom>
        </p:spPr>
      </p:pic>
    </p:spTree>
    <p:extLst>
      <p:ext uri="{BB962C8B-B14F-4D97-AF65-F5344CB8AC3E}">
        <p14:creationId xmlns:p14="http://schemas.microsoft.com/office/powerpoint/2010/main" val="138643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Docker‘s client/server architecture</a:t>
            </a:r>
          </a:p>
        </p:txBody>
      </p:sp>
      <p:grpSp>
        <p:nvGrpSpPr>
          <p:cNvPr id="4" name="Group 3"/>
          <p:cNvGrpSpPr/>
          <p:nvPr/>
        </p:nvGrpSpPr>
        <p:grpSpPr>
          <a:xfrm>
            <a:off x="1055953" y="4412874"/>
            <a:ext cx="2505688" cy="1450528"/>
            <a:chOff x="916099" y="4412874"/>
            <a:chExt cx="2456049" cy="1450528"/>
          </a:xfrm>
        </p:grpSpPr>
        <p:sp>
          <p:nvSpPr>
            <p:cNvPr id="5" name="Rectangle 4"/>
            <p:cNvSpPr/>
            <p:nvPr/>
          </p:nvSpPr>
          <p:spPr bwMode="gray">
            <a:xfrm>
              <a:off x="916099" y="4647076"/>
              <a:ext cx="2456049" cy="1216326"/>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8" y="4741967"/>
              <a:ext cx="2313425"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Host</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OS</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1385375" y="4412874"/>
              <a:ext cx="1530353" cy="433236"/>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grpSp>
        <p:nvGrpSpPr>
          <p:cNvPr id="9" name="Group 8"/>
          <p:cNvGrpSpPr/>
          <p:nvPr/>
        </p:nvGrpSpPr>
        <p:grpSpPr>
          <a:xfrm>
            <a:off x="1055953" y="2056108"/>
            <a:ext cx="2494075" cy="2496077"/>
            <a:chOff x="916099" y="2056108"/>
            <a:chExt cx="2494075" cy="2496077"/>
          </a:xfrm>
        </p:grpSpPr>
        <p:sp>
          <p:nvSpPr>
            <p:cNvPr id="10" name="Rectangle 9"/>
            <p:cNvSpPr/>
            <p:nvPr/>
          </p:nvSpPr>
          <p:spPr bwMode="gray">
            <a:xfrm>
              <a:off x="916099" y="2056108"/>
              <a:ext cx="2494075" cy="2496077"/>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661655" cy="206142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26" name="Rectangle 25"/>
          <p:cNvSpPr/>
          <p:nvPr/>
        </p:nvSpPr>
        <p:spPr bwMode="gray">
          <a:xfrm>
            <a:off x="1134473" y="5294058"/>
            <a:ext cx="2361767"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grpSp>
        <p:nvGrpSpPr>
          <p:cNvPr id="27" name="Group 26"/>
          <p:cNvGrpSpPr/>
          <p:nvPr/>
        </p:nvGrpSpPr>
        <p:grpSpPr>
          <a:xfrm>
            <a:off x="2673673" y="2420399"/>
            <a:ext cx="750515" cy="2061420"/>
            <a:chOff x="7792984" y="2582983"/>
            <a:chExt cx="750515" cy="2061420"/>
          </a:xfrm>
        </p:grpSpPr>
        <p:sp>
          <p:nvSpPr>
            <p:cNvPr id="28" name="Rectangle 27"/>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9" name="Rectangle 28"/>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30" name="Rectangle 29"/>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31" name="Group 30"/>
          <p:cNvGrpSpPr/>
          <p:nvPr/>
        </p:nvGrpSpPr>
        <p:grpSpPr>
          <a:xfrm>
            <a:off x="1862960" y="2420399"/>
            <a:ext cx="750515" cy="2061420"/>
            <a:chOff x="7792984" y="2582983"/>
            <a:chExt cx="750515" cy="2061420"/>
          </a:xfrm>
        </p:grpSpPr>
        <p:sp>
          <p:nvSpPr>
            <p:cNvPr id="32" name="Rectangle 31"/>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3" name="Rectangle 32"/>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34" name="Rectangle 33"/>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40" name="Group 39"/>
          <p:cNvGrpSpPr/>
          <p:nvPr/>
        </p:nvGrpSpPr>
        <p:grpSpPr>
          <a:xfrm>
            <a:off x="835973" y="1334629"/>
            <a:ext cx="5467888" cy="1348067"/>
            <a:chOff x="835973" y="1334629"/>
            <a:chExt cx="5467888" cy="1348067"/>
          </a:xfrm>
        </p:grpSpPr>
        <p:sp>
          <p:nvSpPr>
            <p:cNvPr id="36" name="Freeform: Shape 35"/>
            <p:cNvSpPr/>
            <p:nvPr/>
          </p:nvSpPr>
          <p:spPr bwMode="gray">
            <a:xfrm>
              <a:off x="835973" y="1334629"/>
              <a:ext cx="4713690" cy="1348067"/>
            </a:xfrm>
            <a:custGeom>
              <a:avLst/>
              <a:gdLst>
                <a:gd name="connsiteX0" fmla="*/ 5047178 w 5047178"/>
                <a:gd name="connsiteY0" fmla="*/ 1226123 h 1602641"/>
                <a:gd name="connsiteX1" fmla="*/ 3670199 w 5047178"/>
                <a:gd name="connsiteY1" fmla="*/ 150359 h 1602641"/>
                <a:gd name="connsiteX2" fmla="*/ 1066848 w 5047178"/>
                <a:gd name="connsiteY2" fmla="*/ 53540 h 1602641"/>
                <a:gd name="connsiteX3" fmla="*/ 23356 w 5047178"/>
                <a:gd name="connsiteY3" fmla="*/ 580665 h 1602641"/>
                <a:gd name="connsiteX4" fmla="*/ 442905 w 5047178"/>
                <a:gd name="connsiteY4" fmla="*/ 1602641 h 1602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7178" h="1602641">
                  <a:moveTo>
                    <a:pt x="5047178" y="1226123"/>
                  </a:moveTo>
                  <a:cubicBezTo>
                    <a:pt x="4690382" y="785956"/>
                    <a:pt x="4333587" y="345789"/>
                    <a:pt x="3670199" y="150359"/>
                  </a:cubicBezTo>
                  <a:cubicBezTo>
                    <a:pt x="3006811" y="-45071"/>
                    <a:pt x="1674655" y="-18178"/>
                    <a:pt x="1066848" y="53540"/>
                  </a:cubicBezTo>
                  <a:cubicBezTo>
                    <a:pt x="459041" y="125258"/>
                    <a:pt x="127346" y="322482"/>
                    <a:pt x="23356" y="580665"/>
                  </a:cubicBezTo>
                  <a:cubicBezTo>
                    <a:pt x="-80634" y="838848"/>
                    <a:pt x="181135" y="1220744"/>
                    <a:pt x="442905" y="1602641"/>
                  </a:cubicBezTo>
                </a:path>
              </a:pathLst>
            </a:custGeom>
            <a:noFill/>
            <a:ln w="120650" algn="ctr">
              <a:solidFill>
                <a:srgbClr val="FF0000"/>
              </a:solidFill>
              <a:miter lim="800000"/>
              <a:headEnd/>
              <a:tailEnd type="stealth" w="lg" len="lg"/>
            </a:ln>
          </p:spPr>
          <p:txBody>
            <a:bodyPr rtlCol="0" anchor="ctr"/>
            <a:lstStyle/>
            <a:p>
              <a:pPr algn="ctr"/>
              <a:endParaRPr lang="en-US" dirty="0"/>
            </a:p>
          </p:txBody>
        </p:sp>
        <p:sp>
          <p:nvSpPr>
            <p:cNvPr id="37" name="TextBox 36"/>
            <p:cNvSpPr txBox="1"/>
            <p:nvPr/>
          </p:nvSpPr>
          <p:spPr>
            <a:xfrm>
              <a:off x="5222644" y="1506071"/>
              <a:ext cx="1081217" cy="4308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800" kern="0" dirty="0" err="1">
                  <a:ln>
                    <a:solidFill>
                      <a:srgbClr val="FF0000"/>
                    </a:solidFill>
                  </a:ln>
                  <a:solidFill>
                    <a:schemeClr val="bg2">
                      <a:lumMod val="20000"/>
                      <a:lumOff val="80000"/>
                    </a:schemeClr>
                  </a:solidFill>
                  <a:latin typeface="Arial Black" panose="020B0A04020102020204" pitchFamily="34" charset="0"/>
                  <a:ea typeface="Arial Unicode MS" pitchFamily="34" charset="-128"/>
                  <a:cs typeface="Arial Unicode MS" pitchFamily="34" charset="-128"/>
                </a:rPr>
                <a:t>ReST</a:t>
              </a:r>
              <a:endParaRPr lang="en-US" sz="2800" kern="0" dirty="0">
                <a:ln>
                  <a:solidFill>
                    <a:srgbClr val="FF0000"/>
                  </a:solidFill>
                </a:ln>
                <a:solidFill>
                  <a:schemeClr val="bg2">
                    <a:lumMod val="20000"/>
                    <a:lumOff val="80000"/>
                  </a:schemeClr>
                </a:solidFill>
                <a:latin typeface="Arial Black" panose="020B0A04020102020204" pitchFamily="34" charset="0"/>
                <a:ea typeface="Arial Unicode MS" pitchFamily="34" charset="-128"/>
                <a:cs typeface="Arial Unicode MS" pitchFamily="34" charset="-128"/>
              </a:endParaRPr>
            </a:p>
          </p:txBody>
        </p:sp>
      </p:grpSp>
      <p:sp>
        <p:nvSpPr>
          <p:cNvPr id="38" name="Text Placeholder 1"/>
          <p:cNvSpPr>
            <a:spLocks noGrp="1"/>
          </p:cNvSpPr>
          <p:nvPr>
            <p:ph type="body" sz="quarter" idx="10"/>
          </p:nvPr>
        </p:nvSpPr>
        <p:spPr>
          <a:xfrm>
            <a:off x="4439460" y="3029219"/>
            <a:ext cx="6587128" cy="2919727"/>
          </a:xfrm>
        </p:spPr>
        <p:txBody>
          <a:bodyPr/>
          <a:lstStyle/>
          <a:p>
            <a:pPr lvl="1"/>
            <a:r>
              <a:rPr lang="en-US" dirty="0"/>
              <a:t>Docker daemon is control entity of everything</a:t>
            </a:r>
          </a:p>
          <a:p>
            <a:pPr lvl="1"/>
            <a:r>
              <a:rPr lang="en-US" dirty="0"/>
              <a:t>Docker client (the </a:t>
            </a:r>
            <a:r>
              <a:rPr lang="en-US" dirty="0" err="1"/>
              <a:t>docker</a:t>
            </a:r>
            <a:r>
              <a:rPr lang="en-US" dirty="0"/>
              <a:t> command) just tells the daemon what to do</a:t>
            </a:r>
          </a:p>
          <a:p>
            <a:pPr lvl="1"/>
            <a:r>
              <a:rPr lang="en-US" dirty="0"/>
              <a:t>Communication through </a:t>
            </a:r>
            <a:r>
              <a:rPr lang="en-US" dirty="0" err="1"/>
              <a:t>ReST</a:t>
            </a:r>
            <a:r>
              <a:rPr lang="en-US" dirty="0"/>
              <a:t> API</a:t>
            </a:r>
          </a:p>
          <a:p>
            <a:pPr lvl="2"/>
            <a:r>
              <a:rPr lang="en-US" dirty="0"/>
              <a:t>when on same host: Unix socket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/run/</a:t>
            </a:r>
            <a:r>
              <a:rPr lang="en-US" dirty="0" err="1">
                <a:latin typeface="Courier New" panose="02070309020205020404" pitchFamily="49" charset="0"/>
                <a:cs typeface="Courier New" panose="02070309020205020404" pitchFamily="49" charset="0"/>
              </a:rPr>
              <a:t>docker.sock</a:t>
            </a:r>
            <a:endParaRPr lang="en-US" dirty="0">
              <a:latin typeface="Courier New" panose="02070309020205020404" pitchFamily="49" charset="0"/>
              <a:cs typeface="Courier New" panose="02070309020205020404" pitchFamily="49" charset="0"/>
            </a:endParaRPr>
          </a:p>
          <a:p>
            <a:pPr lvl="2"/>
            <a:r>
              <a:rPr lang="en-US" dirty="0"/>
              <a:t>when on different hosts: TCP, port 2375 or 2376</a:t>
            </a:r>
          </a:p>
          <a:p>
            <a:pPr lvl="1"/>
            <a:endParaRPr lang="en-US" dirty="0"/>
          </a:p>
          <a:p>
            <a:pPr lvl="1"/>
            <a:r>
              <a:rPr lang="en-US" dirty="0"/>
              <a:t>Building images: everything is transferred from client to dockerd</a:t>
            </a:r>
          </a:p>
        </p:txBody>
      </p:sp>
      <p:pic>
        <p:nvPicPr>
          <p:cNvPr id="39" name="Picture 38"/>
          <p:cNvPicPr>
            <a:picLocks noChangeAspect="1"/>
          </p:cNvPicPr>
          <p:nvPr/>
        </p:nvPicPr>
        <p:blipFill>
          <a:blip r:embed="rId3"/>
          <a:stretch>
            <a:fillRect/>
          </a:stretch>
        </p:blipFill>
        <p:spPr>
          <a:xfrm>
            <a:off x="10289570" y="5246054"/>
            <a:ext cx="737018" cy="737018"/>
          </a:xfrm>
          <a:prstGeom prst="rect">
            <a:avLst/>
          </a:prstGeom>
        </p:spPr>
      </p:pic>
      <p:sp>
        <p:nvSpPr>
          <p:cNvPr id="35" name="Rectangle 34"/>
          <p:cNvSpPr/>
          <p:nvPr/>
        </p:nvSpPr>
        <p:spPr bwMode="gray">
          <a:xfrm>
            <a:off x="4439459" y="2283481"/>
            <a:ext cx="2183803" cy="625519"/>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docker</a:t>
            </a: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 client</a:t>
            </a:r>
          </a:p>
        </p:txBody>
      </p:sp>
    </p:spTree>
    <p:extLst>
      <p:ext uri="{BB962C8B-B14F-4D97-AF65-F5344CB8AC3E}">
        <p14:creationId xmlns:p14="http://schemas.microsoft.com/office/powerpoint/2010/main" val="2072261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a:t>runC</a:t>
            </a:r>
          </a:p>
        </p:txBody>
      </p:sp>
      <p:sp>
        <p:nvSpPr>
          <p:cNvPr id="14" name="Text Placeholder 1"/>
          <p:cNvSpPr txBox="1">
            <a:spLocks/>
          </p:cNvSpPr>
          <p:nvPr/>
        </p:nvSpPr>
        <p:spPr bwMode="gray">
          <a:xfrm>
            <a:off x="4641669" y="1670116"/>
            <a:ext cx="6618514" cy="3938204"/>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800" dirty="0"/>
              <a:t>runC is the bed on which containers run</a:t>
            </a:r>
          </a:p>
          <a:p>
            <a:pPr lvl="1"/>
            <a:r>
              <a:rPr lang="en-US" sz="1600" dirty="0"/>
              <a:t>Infrastructure plumbing</a:t>
            </a:r>
          </a:p>
          <a:p>
            <a:pPr lvl="2"/>
            <a:r>
              <a:rPr lang="en-US" sz="1600" dirty="0"/>
              <a:t>Setup of Linux kernel features (namespaces, </a:t>
            </a:r>
            <a:r>
              <a:rPr lang="en-US" sz="1600" dirty="0" err="1"/>
              <a:t>cgroups</a:t>
            </a:r>
            <a:r>
              <a:rPr lang="en-US" sz="1600" dirty="0"/>
              <a:t>, </a:t>
            </a:r>
            <a:r>
              <a:rPr lang="en-US" sz="1600" dirty="0" err="1"/>
              <a:t>etc</a:t>
            </a:r>
            <a:r>
              <a:rPr lang="en-US" sz="1600" dirty="0"/>
              <a:t>…)</a:t>
            </a:r>
          </a:p>
          <a:p>
            <a:pPr lvl="2"/>
            <a:r>
              <a:rPr lang="en-US" sz="1600" dirty="0"/>
              <a:t>Managing the network routing</a:t>
            </a:r>
          </a:p>
          <a:p>
            <a:pPr lvl="1"/>
            <a:r>
              <a:rPr lang="en-US" sz="1600" dirty="0"/>
              <a:t>Spun out of dockerd in 2015</a:t>
            </a:r>
          </a:p>
          <a:p>
            <a:pPr lvl="1"/>
            <a:r>
              <a:rPr lang="en-US" sz="1600" dirty="0"/>
              <a:t>Implements the OCI container standard</a:t>
            </a:r>
          </a:p>
          <a:p>
            <a:endParaRPr lang="en-US" sz="1800" dirty="0"/>
          </a:p>
          <a:p>
            <a:r>
              <a:rPr lang="en-US" sz="1800" dirty="0"/>
              <a:t>runC, Docker… what?</a:t>
            </a:r>
          </a:p>
          <a:p>
            <a:pPr lvl="1"/>
            <a:r>
              <a:rPr lang="en-US" sz="1600" dirty="0"/>
              <a:t>runC only sets up and runs the containers as instructed by Docker</a:t>
            </a:r>
          </a:p>
          <a:p>
            <a:pPr lvl="1"/>
            <a:r>
              <a:rPr lang="en-US" sz="1600" dirty="0"/>
              <a:t>runC does not know anything about images, registries, etc.</a:t>
            </a:r>
          </a:p>
          <a:p>
            <a:pPr lvl="1"/>
            <a:r>
              <a:rPr lang="en-US" sz="1600" dirty="0"/>
              <a:t>runC can be used in different container platforms, not just Docker</a:t>
            </a:r>
          </a:p>
        </p:txBody>
      </p:sp>
      <p:grpSp>
        <p:nvGrpSpPr>
          <p:cNvPr id="20" name="Group 19"/>
          <p:cNvGrpSpPr/>
          <p:nvPr/>
        </p:nvGrpSpPr>
        <p:grpSpPr>
          <a:xfrm>
            <a:off x="781359" y="1498665"/>
            <a:ext cx="2828071" cy="3938205"/>
            <a:chOff x="733734" y="1670115"/>
            <a:chExt cx="2828071" cy="3938205"/>
          </a:xfrm>
        </p:grpSpPr>
        <p:sp>
          <p:nvSpPr>
            <p:cNvPr id="5" name="Rectangle 4"/>
            <p:cNvSpPr/>
            <p:nvPr/>
          </p:nvSpPr>
          <p:spPr bwMode="gray">
            <a:xfrm>
              <a:off x="733734" y="4531917"/>
              <a:ext cx="2828069" cy="1076403"/>
            </a:xfrm>
            <a:prstGeom prst="rect">
              <a:avLst/>
            </a:prstGeom>
            <a:gradFill>
              <a:gsLst>
                <a:gs pos="39000">
                  <a:schemeClr val="tx2">
                    <a:lumMod val="25000"/>
                  </a:schemeClr>
                </a:gs>
                <a:gs pos="95000">
                  <a:schemeClr val="bg1"/>
                </a:gs>
              </a:gsLst>
              <a:lin ang="5400000" scaled="1"/>
            </a:gradFill>
            <a:ln w="6350" algn="ctr">
              <a:gradFill flip="none" rotWithShape="1">
                <a:gsLst>
                  <a:gs pos="0">
                    <a:schemeClr val="tx1"/>
                  </a:gs>
                  <a:gs pos="76000">
                    <a:schemeClr val="bg1"/>
                  </a:gs>
                </a:gsLst>
                <a:lin ang="5400000" scaled="1"/>
                <a:tileRect/>
              </a:gra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824145" y="4622203"/>
              <a:ext cx="2641961" cy="689000"/>
            </a:xfrm>
            <a:prstGeom prst="rect">
              <a:avLst/>
            </a:prstGeom>
            <a:gradFill>
              <a:gsLst>
                <a:gs pos="25000">
                  <a:schemeClr val="accent6">
                    <a:lumMod val="75000"/>
                  </a:schemeClr>
                </a:gs>
                <a:gs pos="100000">
                  <a:srgbClr val="D1B9CC"/>
                </a:gs>
              </a:gsLst>
              <a:lin ang="5400000" scaled="1"/>
            </a:gradFill>
            <a:ln w="6350" algn="ctr">
              <a:gradFill flip="none" rotWithShape="1">
                <a:gsLst>
                  <a:gs pos="40000">
                    <a:schemeClr val="tx1"/>
                  </a:gs>
                  <a:gs pos="100000">
                    <a:schemeClr val="tx2">
                      <a:lumMod val="90000"/>
                    </a:schemeClr>
                  </a:gs>
                </a:gsLst>
                <a:lin ang="5400000" scaled="1"/>
                <a:tileRect/>
              </a:gra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Host</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OS</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9" name="Rectangle 8"/>
            <p:cNvSpPr/>
            <p:nvPr/>
          </p:nvSpPr>
          <p:spPr bwMode="gray">
            <a:xfrm>
              <a:off x="733736" y="1881941"/>
              <a:ext cx="2828069" cy="2496077"/>
            </a:xfrm>
            <a:prstGeom prst="rect">
              <a:avLst/>
            </a:prstGeom>
            <a:gradFill flip="none" rotWithShape="1">
              <a:gsLst>
                <a:gs pos="56000">
                  <a:schemeClr val="accent2">
                    <a:lumMod val="75000"/>
                  </a:schemeClr>
                </a:gs>
                <a:gs pos="98000">
                  <a:schemeClr val="bg1"/>
                </a:gs>
              </a:gsLst>
              <a:lin ang="16200000" scaled="1"/>
              <a:tileRect/>
            </a:gradFill>
            <a:ln w="6350" algn="ctr">
              <a:gradFill flip="none" rotWithShape="1">
                <a:gsLst>
                  <a:gs pos="0">
                    <a:schemeClr val="tx1"/>
                  </a:gs>
                  <a:gs pos="100000">
                    <a:schemeClr val="bg1"/>
                  </a:gs>
                </a:gsLst>
                <a:lin ang="16200000" scaled="1"/>
                <a:tileRect/>
              </a:gra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 name="Rectangle 9"/>
            <p:cNvSpPr/>
            <p:nvPr/>
          </p:nvSpPr>
          <p:spPr bwMode="gray">
            <a:xfrm>
              <a:off x="822771" y="1881939"/>
              <a:ext cx="910236" cy="2420657"/>
            </a:xfrm>
            <a:prstGeom prst="rect">
              <a:avLst/>
            </a:prstGeom>
            <a:gradFill>
              <a:gsLst>
                <a:gs pos="37000">
                  <a:schemeClr val="accent3">
                    <a:lumMod val="50000"/>
                  </a:schemeClr>
                </a:gs>
                <a:gs pos="100000">
                  <a:schemeClr val="bg1"/>
                </a:gs>
              </a:gsLst>
              <a:lin ang="16200000" scaled="1"/>
            </a:gradFill>
            <a:ln w="6350" algn="ctr">
              <a:gradFill flip="none" rotWithShape="1">
                <a:gsLst>
                  <a:gs pos="51000">
                    <a:schemeClr val="tx1"/>
                  </a:gs>
                  <a:gs pos="100000">
                    <a:schemeClr val="bg1"/>
                  </a:gs>
                </a:gsLst>
                <a:lin ang="16200000" scaled="1"/>
                <a:tileRect/>
              </a:gradFill>
              <a:miter lim="800000"/>
              <a:headEnd/>
              <a:tailEnd/>
            </a:ln>
          </p:spPr>
          <p:txBody>
            <a:bodyPr vert="vert270" lIns="90000" tIns="72000" rIns="90000" bIns="72000" rtlCol="0" anchor="ctr"/>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a:t>
              </a:r>
              <a:endPar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 name="Arrow: Down 6"/>
            <p:cNvSpPr/>
            <p:nvPr/>
          </p:nvSpPr>
          <p:spPr bwMode="gray">
            <a:xfrm>
              <a:off x="1889761" y="4224236"/>
              <a:ext cx="1576344" cy="494408"/>
            </a:xfrm>
            <a:prstGeom prst="downArrow">
              <a:avLst>
                <a:gd name="adj1" fmla="val 50000"/>
                <a:gd name="adj2" fmla="val 38537"/>
              </a:avLst>
            </a:prstGeom>
            <a:solidFill>
              <a:srgbClr val="FFFF99"/>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1" name="Rectangle 10"/>
            <p:cNvSpPr/>
            <p:nvPr/>
          </p:nvSpPr>
          <p:spPr bwMode="gray">
            <a:xfrm>
              <a:off x="1889761" y="3617812"/>
              <a:ext cx="1576346" cy="684783"/>
            </a:xfrm>
            <a:prstGeom prst="rect">
              <a:avLst/>
            </a:prstGeom>
            <a:solidFill>
              <a:srgbClr val="FFFF00"/>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runC</a:t>
              </a:r>
            </a:p>
          </p:txBody>
        </p:sp>
        <p:sp>
          <p:nvSpPr>
            <p:cNvPr id="17" name="Rectangle 16"/>
            <p:cNvSpPr/>
            <p:nvPr/>
          </p:nvSpPr>
          <p:spPr bwMode="gray">
            <a:xfrm>
              <a:off x="1889761" y="1670115"/>
              <a:ext cx="1576344" cy="1889771"/>
            </a:xfrm>
            <a:prstGeom prst="rect">
              <a:avLst/>
            </a:prstGeom>
            <a:gradFill>
              <a:gsLst>
                <a:gs pos="38000">
                  <a:schemeClr val="accent5">
                    <a:lumMod val="75000"/>
                    <a:alpha val="65000"/>
                  </a:schemeClr>
                </a:gs>
                <a:gs pos="88000">
                  <a:schemeClr val="bg1"/>
                </a:gs>
              </a:gsLst>
              <a:lin ang="16200000" scaled="1"/>
            </a:gradFill>
            <a:ln w="6350" algn="ctr">
              <a:gradFill flip="none" rotWithShape="1">
                <a:gsLst>
                  <a:gs pos="41000">
                    <a:schemeClr val="tx1"/>
                  </a:gs>
                  <a:gs pos="86000">
                    <a:schemeClr val="bg1"/>
                  </a:gs>
                </a:gsLst>
                <a:lin ang="16200000" scaled="1"/>
                <a:tileRect/>
              </a:gra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8" name="Rectangle 17"/>
            <p:cNvSpPr/>
            <p:nvPr/>
          </p:nvSpPr>
          <p:spPr bwMode="gray">
            <a:xfrm>
              <a:off x="1975109" y="2789157"/>
              <a:ext cx="1416484" cy="675777"/>
            </a:xfrm>
            <a:prstGeom prst="rect">
              <a:avLst/>
            </a:prstGeom>
            <a:solidFill>
              <a:srgbClr val="4A59A6">
                <a:alpha val="77000"/>
              </a:srgb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endPar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9" name="Rectangle 18"/>
            <p:cNvSpPr/>
            <p:nvPr/>
          </p:nvSpPr>
          <p:spPr bwMode="gray">
            <a:xfrm>
              <a:off x="1975109" y="1728042"/>
              <a:ext cx="1416484" cy="980026"/>
            </a:xfrm>
            <a:prstGeom prst="rect">
              <a:avLst/>
            </a:prstGeom>
            <a:gradFill>
              <a:gsLst>
                <a:gs pos="7000">
                  <a:schemeClr val="accent1">
                    <a:lumMod val="75000"/>
                    <a:alpha val="94000"/>
                  </a:schemeClr>
                </a:gs>
                <a:gs pos="84000">
                  <a:schemeClr val="bg1"/>
                </a:gs>
              </a:gsLst>
              <a:lin ang="16200000" scaled="1"/>
            </a:gradFill>
            <a:ln w="6350" algn="ctr">
              <a:gradFill flip="none" rotWithShape="1">
                <a:gsLst>
                  <a:gs pos="0">
                    <a:schemeClr val="tx1"/>
                  </a:gs>
                  <a:gs pos="84000">
                    <a:schemeClr val="bg1"/>
                  </a:gs>
                </a:gsLst>
                <a:lin ang="16200000" scaled="1"/>
                <a:tileRect/>
              </a:gra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nginx</a:t>
              </a:r>
              <a:endParaRPr lang="en-US" sz="1400" kern="0" dirty="0">
                <a:solidFill>
                  <a:schemeClr val="bg1"/>
                </a:solidFill>
                <a:ea typeface="Arial Unicode MS" pitchFamily="34" charset="-128"/>
                <a:cs typeface="Arial Unicode MS" pitchFamily="34" charset="-128"/>
              </a:endParaRPr>
            </a:p>
          </p:txBody>
        </p:sp>
      </p:grpSp>
    </p:spTree>
    <p:extLst>
      <p:ext uri="{BB962C8B-B14F-4D97-AF65-F5344CB8AC3E}">
        <p14:creationId xmlns:p14="http://schemas.microsoft.com/office/powerpoint/2010/main" val="2744126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620000"/>
            <a:ext cx="5749567" cy="1749733"/>
          </a:xfrm>
        </p:spPr>
        <p:txBody>
          <a:bodyPr/>
          <a:lstStyle/>
          <a:p>
            <a:pPr lvl="0"/>
            <a:r>
              <a:rPr lang="en-US" dirty="0"/>
              <a:t>Different places to configure the Docker daemon</a:t>
            </a:r>
          </a:p>
          <a:p>
            <a:pPr lvl="1"/>
            <a:r>
              <a:rPr lang="en-US" dirty="0" err="1"/>
              <a:t>systemd</a:t>
            </a:r>
            <a:r>
              <a:rPr lang="en-US" dirty="0"/>
              <a:t> unit drop-in : environment settings</a:t>
            </a:r>
          </a:p>
          <a:p>
            <a:pPr lvl="1"/>
            <a:r>
              <a:rPr lang="en-US" dirty="0"/>
              <a:t>/</a:t>
            </a:r>
            <a:r>
              <a:rPr lang="en-US" dirty="0" err="1"/>
              <a:t>etc</a:t>
            </a:r>
            <a:r>
              <a:rPr lang="en-US" dirty="0"/>
              <a:t>/</a:t>
            </a:r>
            <a:r>
              <a:rPr lang="en-US" dirty="0" err="1"/>
              <a:t>sysconfig</a:t>
            </a:r>
            <a:r>
              <a:rPr lang="en-US" dirty="0"/>
              <a:t>/</a:t>
            </a:r>
            <a:r>
              <a:rPr lang="en-US" dirty="0" err="1"/>
              <a:t>docker</a:t>
            </a:r>
            <a:r>
              <a:rPr lang="en-US" dirty="0"/>
              <a:t> : command options for </a:t>
            </a:r>
            <a:r>
              <a:rPr lang="en-US" dirty="0" err="1"/>
              <a:t>dockerd</a:t>
            </a:r>
            <a:endParaRPr lang="en-US" dirty="0"/>
          </a:p>
          <a:p>
            <a:pPr lvl="1"/>
            <a:r>
              <a:rPr lang="en-US" dirty="0"/>
              <a:t>/</a:t>
            </a:r>
            <a:r>
              <a:rPr lang="en-US" dirty="0" err="1"/>
              <a:t>etc</a:t>
            </a:r>
            <a:r>
              <a:rPr lang="en-US" dirty="0"/>
              <a:t>/</a:t>
            </a:r>
            <a:r>
              <a:rPr lang="en-US" dirty="0" err="1"/>
              <a:t>docker</a:t>
            </a:r>
            <a:r>
              <a:rPr lang="en-US" dirty="0"/>
              <a:t>/</a:t>
            </a:r>
            <a:r>
              <a:rPr lang="en-US" dirty="0" err="1"/>
              <a:t>config.json</a:t>
            </a:r>
            <a:r>
              <a:rPr lang="en-US" dirty="0"/>
              <a:t> : general config options for drivers, </a:t>
            </a:r>
            <a:r>
              <a:rPr lang="en-US" dirty="0" err="1"/>
              <a:t>etc</a:t>
            </a:r>
            <a:r>
              <a:rPr lang="en-US" dirty="0"/>
              <a:t>…</a:t>
            </a:r>
          </a:p>
        </p:txBody>
      </p:sp>
      <p:sp>
        <p:nvSpPr>
          <p:cNvPr id="4" name="Title 3"/>
          <p:cNvSpPr>
            <a:spLocks noGrp="1"/>
          </p:cNvSpPr>
          <p:nvPr>
            <p:ph type="title"/>
          </p:nvPr>
        </p:nvSpPr>
        <p:spPr/>
        <p:txBody>
          <a:bodyPr/>
          <a:lstStyle/>
          <a:p>
            <a:r>
              <a:rPr lang="en-US" dirty="0"/>
              <a:t>Configuration of the Docker daemon</a:t>
            </a:r>
          </a:p>
        </p:txBody>
      </p:sp>
      <p:sp>
        <p:nvSpPr>
          <p:cNvPr id="2" name="Rectangle 1"/>
          <p:cNvSpPr/>
          <p:nvPr/>
        </p:nvSpPr>
        <p:spPr bwMode="gray">
          <a:xfrm>
            <a:off x="9949392" y="2097617"/>
            <a:ext cx="1108272" cy="287020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dockerd</a:t>
            </a:r>
            <a:endParaRPr kumimoji="0" lang="de-DE"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Folded Corner 2"/>
          <p:cNvSpPr/>
          <p:nvPr/>
        </p:nvSpPr>
        <p:spPr bwMode="gray">
          <a:xfrm>
            <a:off x="7693850" y="1998885"/>
            <a:ext cx="1498600" cy="784533"/>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solidFill>
                  <a:schemeClr val="bg1"/>
                </a:solidFill>
                <a:ea typeface="Arial Unicode MS" pitchFamily="34" charset="-128"/>
                <a:cs typeface="Arial Unicode MS" pitchFamily="34" charset="-128"/>
              </a:rPr>
              <a:t>s</a:t>
            </a:r>
            <a:r>
              <a:rPr kumimoji="0" lang="de-DE"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ystemd</a:t>
            </a:r>
            <a:r>
              <a:rPr kumimoji="0" lang="de-DE"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unit</a:t>
            </a:r>
            <a:r>
              <a:rPr kumimoji="0" lang="de-DE" sz="1400" b="0" i="0" u="none" strike="noStrike" kern="0" cap="none" spc="0" normalizeH="0" noProof="0" dirty="0">
                <a:ln>
                  <a:noFill/>
                </a:ln>
                <a:solidFill>
                  <a:schemeClr val="bg1"/>
                </a:solidFill>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solidFill>
                  <a:schemeClr val="bg1"/>
                </a:solidFill>
                <a:effectLst/>
                <a:uLnTx/>
                <a:uFillTx/>
                <a:ea typeface="Arial Unicode MS" pitchFamily="34" charset="-128"/>
                <a:cs typeface="Arial Unicode MS" pitchFamily="34" charset="-128"/>
              </a:rPr>
              <a:t>drop</a:t>
            </a:r>
            <a:r>
              <a:rPr kumimoji="0" lang="de-DE" sz="1400" b="0" i="0" u="none" strike="noStrike" kern="0" cap="none" spc="0" normalizeH="0" noProof="0" dirty="0">
                <a:ln>
                  <a:noFill/>
                </a:ln>
                <a:solidFill>
                  <a:schemeClr val="bg1"/>
                </a:solidFill>
                <a:effectLst/>
                <a:uLnTx/>
                <a:uFillTx/>
                <a:ea typeface="Arial Unicode MS" pitchFamily="34" charset="-128"/>
                <a:cs typeface="Arial Unicode MS" pitchFamily="34" charset="-128"/>
              </a:rPr>
              <a:t>-in</a:t>
            </a:r>
            <a:endParaRPr kumimoji="0" lang="de-DE"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 name="Rectangle: Folded Corner 5"/>
          <p:cNvSpPr/>
          <p:nvPr/>
        </p:nvSpPr>
        <p:spPr bwMode="gray">
          <a:xfrm>
            <a:off x="7090242" y="3265334"/>
            <a:ext cx="1830450" cy="534766"/>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solidFill>
                  <a:schemeClr val="bg1"/>
                </a:solidFill>
                <a:latin typeface="Arial Narrow" panose="020B0606020202030204" pitchFamily="34" charset="0"/>
                <a:ea typeface="Arial Unicode MS" pitchFamily="34" charset="-128"/>
                <a:cs typeface="Arial Unicode MS" pitchFamily="34" charset="-128"/>
              </a:rPr>
              <a:t>/</a:t>
            </a:r>
            <a:r>
              <a:rPr lang="de-DE" sz="1400" kern="0" dirty="0" err="1">
                <a:solidFill>
                  <a:schemeClr val="bg1"/>
                </a:solidFill>
                <a:latin typeface="Arial Narrow" panose="020B0606020202030204" pitchFamily="34" charset="0"/>
                <a:ea typeface="Arial Unicode MS" pitchFamily="34" charset="-128"/>
                <a:cs typeface="Arial Unicode MS" pitchFamily="34" charset="-128"/>
              </a:rPr>
              <a:t>etc</a:t>
            </a:r>
            <a:r>
              <a:rPr lang="de-DE" sz="1400" kern="0" dirty="0">
                <a:solidFill>
                  <a:schemeClr val="bg1"/>
                </a:solidFill>
                <a:latin typeface="Arial Narrow" panose="020B0606020202030204" pitchFamily="34" charset="0"/>
                <a:ea typeface="Arial Unicode MS" pitchFamily="34" charset="-128"/>
                <a:cs typeface="Arial Unicode MS" pitchFamily="34" charset="-128"/>
              </a:rPr>
              <a:t>/</a:t>
            </a:r>
            <a:r>
              <a:rPr lang="de-DE" sz="1400" kern="0" dirty="0" err="1">
                <a:solidFill>
                  <a:schemeClr val="bg1"/>
                </a:solidFill>
                <a:latin typeface="Arial Narrow" panose="020B0606020202030204" pitchFamily="34" charset="0"/>
                <a:ea typeface="Arial Unicode MS" pitchFamily="34" charset="-128"/>
                <a:cs typeface="Arial Unicode MS" pitchFamily="34" charset="-128"/>
              </a:rPr>
              <a:t>docker</a:t>
            </a:r>
            <a:r>
              <a:rPr lang="de-DE" sz="1400" kern="0" dirty="0">
                <a:solidFill>
                  <a:schemeClr val="bg1"/>
                </a:solidFill>
                <a:latin typeface="Arial Narrow" panose="020B0606020202030204" pitchFamily="34" charset="0"/>
                <a:ea typeface="Arial Unicode MS" pitchFamily="34" charset="-128"/>
                <a:cs typeface="Arial Unicode MS" pitchFamily="34" charset="-128"/>
              </a:rPr>
              <a:t>/</a:t>
            </a:r>
            <a:r>
              <a:rPr lang="de-DE" sz="1400" kern="0" dirty="0" err="1">
                <a:solidFill>
                  <a:schemeClr val="bg1"/>
                </a:solidFill>
                <a:latin typeface="Arial Narrow" panose="020B0606020202030204" pitchFamily="34" charset="0"/>
                <a:ea typeface="Arial Unicode MS" pitchFamily="34" charset="-128"/>
                <a:cs typeface="Arial Unicode MS" pitchFamily="34" charset="-128"/>
              </a:rPr>
              <a:t>config.json</a:t>
            </a:r>
            <a:endParaRPr kumimoji="0" lang="de-DE" sz="1400" b="0" i="0" u="none" strike="noStrike" kern="0" cap="none" spc="0" normalizeH="0" baseline="0" noProof="0" dirty="0">
              <a:ln>
                <a:noFill/>
              </a:ln>
              <a:solidFill>
                <a:schemeClr val="bg1"/>
              </a:solidFill>
              <a:effectLst/>
              <a:uLnTx/>
              <a:uFillTx/>
              <a:latin typeface="Arial Narrow" panose="020B0606020202030204" pitchFamily="34" charset="0"/>
              <a:ea typeface="Arial Unicode MS" pitchFamily="34" charset="-128"/>
              <a:cs typeface="Arial Unicode MS" pitchFamily="34" charset="-128"/>
            </a:endParaRPr>
          </a:p>
        </p:txBody>
      </p:sp>
      <p:sp>
        <p:nvSpPr>
          <p:cNvPr id="7" name="Rectangle: Folded Corner 6"/>
          <p:cNvSpPr/>
          <p:nvPr/>
        </p:nvSpPr>
        <p:spPr bwMode="gray">
          <a:xfrm>
            <a:off x="7441608" y="4352035"/>
            <a:ext cx="1830450" cy="534766"/>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solidFill>
                  <a:schemeClr val="bg1"/>
                </a:solidFill>
                <a:latin typeface="Arial Narrow" panose="020B0606020202030204" pitchFamily="34" charset="0"/>
                <a:ea typeface="Arial Unicode MS" pitchFamily="34" charset="-128"/>
                <a:cs typeface="Arial Unicode MS" pitchFamily="34" charset="-128"/>
              </a:rPr>
              <a:t>/</a:t>
            </a:r>
            <a:r>
              <a:rPr lang="de-DE" sz="1400" kern="0" dirty="0" err="1">
                <a:solidFill>
                  <a:schemeClr val="bg1"/>
                </a:solidFill>
                <a:latin typeface="Arial Narrow" panose="020B0606020202030204" pitchFamily="34" charset="0"/>
                <a:ea typeface="Arial Unicode MS" pitchFamily="34" charset="-128"/>
                <a:cs typeface="Arial Unicode MS" pitchFamily="34" charset="-128"/>
              </a:rPr>
              <a:t>etc</a:t>
            </a:r>
            <a:r>
              <a:rPr lang="de-DE" sz="1400" kern="0" dirty="0">
                <a:solidFill>
                  <a:schemeClr val="bg1"/>
                </a:solidFill>
                <a:latin typeface="Arial Narrow" panose="020B0606020202030204" pitchFamily="34" charset="0"/>
                <a:ea typeface="Arial Unicode MS" pitchFamily="34" charset="-128"/>
                <a:cs typeface="Arial Unicode MS" pitchFamily="34" charset="-128"/>
              </a:rPr>
              <a:t>/</a:t>
            </a:r>
            <a:r>
              <a:rPr lang="de-DE" sz="1400" kern="0" dirty="0" err="1">
                <a:solidFill>
                  <a:schemeClr val="bg1"/>
                </a:solidFill>
                <a:latin typeface="Arial Narrow" panose="020B0606020202030204" pitchFamily="34" charset="0"/>
                <a:ea typeface="Arial Unicode MS" pitchFamily="34" charset="-128"/>
                <a:cs typeface="Arial Unicode MS" pitchFamily="34" charset="-128"/>
              </a:rPr>
              <a:t>sysconfig</a:t>
            </a:r>
            <a:r>
              <a:rPr lang="de-DE" sz="1400" kern="0" dirty="0">
                <a:solidFill>
                  <a:schemeClr val="bg1"/>
                </a:solidFill>
                <a:latin typeface="Arial Narrow" panose="020B0606020202030204" pitchFamily="34" charset="0"/>
                <a:ea typeface="Arial Unicode MS" pitchFamily="34" charset="-128"/>
                <a:cs typeface="Arial Unicode MS" pitchFamily="34" charset="-128"/>
              </a:rPr>
              <a:t>/</a:t>
            </a:r>
            <a:r>
              <a:rPr lang="de-DE" sz="1400" kern="0" dirty="0" err="1">
                <a:solidFill>
                  <a:schemeClr val="bg1"/>
                </a:solidFill>
                <a:latin typeface="Arial Narrow" panose="020B0606020202030204" pitchFamily="34" charset="0"/>
                <a:ea typeface="Arial Unicode MS" pitchFamily="34" charset="-128"/>
                <a:cs typeface="Arial Unicode MS" pitchFamily="34" charset="-128"/>
              </a:rPr>
              <a:t>docker</a:t>
            </a:r>
            <a:endParaRPr kumimoji="0" lang="de-DE" sz="1400" b="0" i="0" u="none" strike="noStrike" kern="0" cap="none" spc="0" normalizeH="0" baseline="0" noProof="0" dirty="0">
              <a:ln>
                <a:noFill/>
              </a:ln>
              <a:solidFill>
                <a:schemeClr val="bg1"/>
              </a:solidFill>
              <a:effectLst/>
              <a:uLnTx/>
              <a:uFillTx/>
              <a:latin typeface="Arial Narrow" panose="020B0606020202030204" pitchFamily="34" charset="0"/>
              <a:ea typeface="Arial Unicode MS" pitchFamily="34" charset="-128"/>
              <a:cs typeface="Arial Unicode MS" pitchFamily="34" charset="-128"/>
            </a:endParaRPr>
          </a:p>
        </p:txBody>
      </p:sp>
      <p:cxnSp>
        <p:nvCxnSpPr>
          <p:cNvPr id="9" name="Straight Arrow Connector 8"/>
          <p:cNvCxnSpPr>
            <a:stCxn id="3" idx="3"/>
          </p:cNvCxnSpPr>
          <p:nvPr/>
        </p:nvCxnSpPr>
        <p:spPr>
          <a:xfrm>
            <a:off x="9192450" y="2391152"/>
            <a:ext cx="655342" cy="730931"/>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a:off x="8920692" y="3532717"/>
            <a:ext cx="927100" cy="115901"/>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p:cNvCxnSpPr>
          <p:nvPr/>
        </p:nvCxnSpPr>
        <p:spPr>
          <a:xfrm flipV="1">
            <a:off x="9272058" y="4167716"/>
            <a:ext cx="575734" cy="451702"/>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Text Placeholder 10"/>
          <p:cNvSpPr txBox="1">
            <a:spLocks/>
          </p:cNvSpPr>
          <p:nvPr/>
        </p:nvSpPr>
        <p:spPr bwMode="gray">
          <a:xfrm>
            <a:off x="498484" y="3814675"/>
            <a:ext cx="5749567" cy="747593"/>
          </a:xfrm>
          <a:prstGeom prst="rect">
            <a:avLst/>
          </a:prstGeom>
          <a:noFill/>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u="sng" dirty="0"/>
              <a:t>Example:</a:t>
            </a:r>
            <a:r>
              <a:rPr lang="en-US" dirty="0"/>
              <a:t> Setting up the proxy server</a:t>
            </a:r>
          </a:p>
          <a:p>
            <a:pPr lvl="1"/>
            <a:r>
              <a:rPr lang="en-US" dirty="0"/>
              <a:t>Proxy is an environment setting</a:t>
            </a:r>
          </a:p>
        </p:txBody>
      </p:sp>
      <p:grpSp>
        <p:nvGrpSpPr>
          <p:cNvPr id="25" name="Group 24"/>
          <p:cNvGrpSpPr/>
          <p:nvPr/>
        </p:nvGrpSpPr>
        <p:grpSpPr>
          <a:xfrm>
            <a:off x="691090" y="4562268"/>
            <a:ext cx="5556961" cy="961513"/>
            <a:chOff x="498484" y="4294885"/>
            <a:chExt cx="5749568" cy="961513"/>
          </a:xfrm>
        </p:grpSpPr>
        <p:sp>
          <p:nvSpPr>
            <p:cNvPr id="23" name="Rectangle: Rounded Corners 22"/>
            <p:cNvSpPr/>
            <p:nvPr/>
          </p:nvSpPr>
          <p:spPr bwMode="gray">
            <a:xfrm>
              <a:off x="498484" y="4294885"/>
              <a:ext cx="5749568" cy="961513"/>
            </a:xfrm>
            <a:prstGeom prst="roundRect">
              <a:avLst>
                <a:gd name="adj" fmla="val 5680"/>
              </a:avLst>
            </a:prstGeom>
            <a:solidFill>
              <a:schemeClr val="accent1"/>
            </a:solidFill>
            <a:ln w="6350" algn="ctr">
              <a:solidFill>
                <a:schemeClr val="tx1"/>
              </a:solidFill>
              <a:miter lim="800000"/>
              <a:headEnd/>
              <a:tailEnd/>
            </a:ln>
          </p:spPr>
          <p:txBody>
            <a:bodyPr lIns="90000" tIns="72000" rIns="90000" bIns="72000" rtlCol="0" anchor="b"/>
            <a:lstStyle/>
            <a:p>
              <a:pPr defTabSz="914400" fontAlgn="base">
                <a:spcAft>
                  <a:spcPct val="0"/>
                </a:spcAft>
                <a:buClr>
                  <a:srgbClr val="F0AB00"/>
                </a:buClr>
                <a:buSzPct val="80000"/>
              </a:pPr>
              <a:r>
                <a:rPr lang="de-DE" sz="1200" b="1" kern="0" dirty="0">
                  <a:latin typeface="Courier New" panose="02070309020205020404" pitchFamily="49" charset="0"/>
                  <a:ea typeface="Arial Unicode MS" pitchFamily="34" charset="-128"/>
                  <a:cs typeface="Courier New" panose="02070309020205020404" pitchFamily="49" charset="0"/>
                </a:rPr>
                <a:t>[Service]</a:t>
              </a:r>
            </a:p>
            <a:p>
              <a:pPr defTabSz="914400" fontAlgn="base">
                <a:spcAft>
                  <a:spcPct val="0"/>
                </a:spcAft>
                <a:buClr>
                  <a:srgbClr val="F0AB00"/>
                </a:buClr>
                <a:buSzPct val="80000"/>
              </a:pPr>
              <a:r>
                <a:rPr lang="de-DE" sz="1200" b="1" kern="0" dirty="0">
                  <a:latin typeface="Courier New" panose="02070309020205020404" pitchFamily="49" charset="0"/>
                  <a:ea typeface="Arial Unicode MS" pitchFamily="34" charset="-128"/>
                  <a:cs typeface="Courier New" panose="02070309020205020404" pitchFamily="49" charset="0"/>
                </a:rPr>
                <a:t>Environment="</a:t>
              </a:r>
              <a:r>
                <a:rPr lang="de-DE" sz="1200" b="1" kern="0" dirty="0" err="1">
                  <a:latin typeface="Courier New" panose="02070309020205020404" pitchFamily="49" charset="0"/>
                  <a:ea typeface="Arial Unicode MS" pitchFamily="34" charset="-128"/>
                  <a:cs typeface="Courier New" panose="02070309020205020404" pitchFamily="49" charset="0"/>
                </a:rPr>
                <a:t>http_proxy</a:t>
              </a:r>
              <a:r>
                <a:rPr lang="de-DE" sz="1200" b="1" kern="0" dirty="0">
                  <a:latin typeface="Courier New" panose="02070309020205020404" pitchFamily="49" charset="0"/>
                  <a:ea typeface="Arial Unicode MS" pitchFamily="34" charset="-128"/>
                  <a:cs typeface="Courier New" panose="02070309020205020404" pitchFamily="49" charset="0"/>
                </a:rPr>
                <a:t>=http://proxy.wdf.sap.corp:8080"</a:t>
              </a:r>
            </a:p>
            <a:p>
              <a:pPr defTabSz="914400" fontAlgn="base">
                <a:spcAft>
                  <a:spcPct val="0"/>
                </a:spcAft>
                <a:buClr>
                  <a:srgbClr val="F0AB00"/>
                </a:buClr>
                <a:buSzPct val="80000"/>
              </a:pPr>
              <a:r>
                <a:rPr lang="de-DE" sz="1200" b="1" kern="0" dirty="0">
                  <a:latin typeface="Courier New" panose="02070309020205020404" pitchFamily="49" charset="0"/>
                  <a:ea typeface="Arial Unicode MS" pitchFamily="34" charset="-128"/>
                  <a:cs typeface="Courier New" panose="02070309020205020404" pitchFamily="49" charset="0"/>
                </a:rPr>
                <a:t>Environment="</a:t>
              </a:r>
              <a:r>
                <a:rPr lang="de-DE" sz="1200" b="1" kern="0" dirty="0" err="1">
                  <a:latin typeface="Courier New" panose="02070309020205020404" pitchFamily="49" charset="0"/>
                  <a:ea typeface="Arial Unicode MS" pitchFamily="34" charset="-128"/>
                  <a:cs typeface="Courier New" panose="02070309020205020404" pitchFamily="49" charset="0"/>
                </a:rPr>
                <a:t>https_proxy</a:t>
              </a:r>
              <a:r>
                <a:rPr lang="de-DE" sz="1200" b="1" kern="0" dirty="0">
                  <a:latin typeface="Courier New" panose="02070309020205020404" pitchFamily="49" charset="0"/>
                  <a:ea typeface="Arial Unicode MS" pitchFamily="34" charset="-128"/>
                  <a:cs typeface="Courier New" panose="02070309020205020404" pitchFamily="49" charset="0"/>
                </a:rPr>
                <a:t>=http://proxy.wdf.sap.corp:8080"</a:t>
              </a:r>
            </a:p>
          </p:txBody>
        </p:sp>
        <p:sp>
          <p:nvSpPr>
            <p:cNvPr id="24" name="Rectangle: Rounded Corners 23"/>
            <p:cNvSpPr/>
            <p:nvPr/>
          </p:nvSpPr>
          <p:spPr bwMode="gray">
            <a:xfrm>
              <a:off x="498484" y="4294885"/>
              <a:ext cx="5749567" cy="267383"/>
            </a:xfrm>
            <a:prstGeom prst="roundRect">
              <a:avLst/>
            </a:prstGeom>
            <a:solidFill>
              <a:schemeClr val="tx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de-DE"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etc</a:t>
              </a:r>
              <a:r>
                <a:rPr kumimoji="0" lang="de-DE"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de-DE"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systemd</a:t>
              </a:r>
              <a:r>
                <a:rPr kumimoji="0" lang="de-DE"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de-DE"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system</a:t>
              </a:r>
              <a:r>
                <a:rPr kumimoji="0" lang="de-DE"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de-DE"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docker.service.d</a:t>
              </a:r>
              <a:r>
                <a:rPr kumimoji="0" lang="de-DE"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de-DE"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proxy</a:t>
              </a:r>
              <a:endParaRPr kumimoji="0" lang="de-DE"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endParaRPr>
            </a:p>
          </p:txBody>
        </p:sp>
      </p:grpSp>
    </p:spTree>
    <p:extLst>
      <p:ext uri="{BB962C8B-B14F-4D97-AF65-F5344CB8AC3E}">
        <p14:creationId xmlns:p14="http://schemas.microsoft.com/office/powerpoint/2010/main" val="3555722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9"/>
          <p:cNvPicPr>
            <a:picLocks noChangeAspect="1"/>
          </p:cNvPicPr>
          <p:nvPr/>
        </p:nvPicPr>
        <p:blipFill>
          <a:blip r:embed="rId3"/>
          <a:srcRect t="16" b="16"/>
          <a:stretch>
            <a:fillRect/>
          </a:stretch>
        </p:blipFill>
        <p:spPr bwMode="gray">
          <a:xfrm>
            <a:off x="9086661" y="852597"/>
            <a:ext cx="1434317" cy="1434317"/>
          </a:xfrm>
          <a:prstGeom prst="rect">
            <a:avLst/>
          </a:prstGeom>
        </p:spPr>
      </p:pic>
      <p:sp>
        <p:nvSpPr>
          <p:cNvPr id="17" name="Text Placeholder 16"/>
          <p:cNvSpPr>
            <a:spLocks noGrp="1"/>
          </p:cNvSpPr>
          <p:nvPr>
            <p:ph type="body" sz="quarter" idx="14"/>
          </p:nvPr>
        </p:nvSpPr>
        <p:spPr/>
        <p:txBody>
          <a:bodyPr/>
          <a:lstStyle/>
          <a:p>
            <a:r>
              <a:rPr lang="en-US" dirty="0"/>
              <a:t>Members of the</a:t>
            </a:r>
            <a:br>
              <a:rPr lang="en-US" dirty="0"/>
            </a:br>
            <a:r>
              <a:rPr lang="en-US" dirty="0">
                <a:solidFill>
                  <a:schemeClr val="accent1"/>
                </a:solidFill>
              </a:rPr>
              <a:t>Docker Universe</a:t>
            </a:r>
          </a:p>
        </p:txBody>
      </p:sp>
      <p:pic>
        <p:nvPicPr>
          <p:cNvPr id="12" name="Picture Placeholder 9"/>
          <p:cNvPicPr>
            <a:picLocks noChangeAspect="1"/>
          </p:cNvPicPr>
          <p:nvPr/>
        </p:nvPicPr>
        <p:blipFill>
          <a:blip r:embed="rId3"/>
          <a:srcRect t="16" b="16"/>
          <a:stretch>
            <a:fillRect/>
          </a:stretch>
        </p:blipFill>
        <p:spPr bwMode="gray">
          <a:xfrm>
            <a:off x="8939604" y="963000"/>
            <a:ext cx="2647829" cy="2647829"/>
          </a:xfrm>
          <a:prstGeom prst="rect">
            <a:avLst/>
          </a:prstGeom>
        </p:spPr>
      </p:pic>
      <p:pic>
        <p:nvPicPr>
          <p:cNvPr id="10" name="Picture Placeholder 9"/>
          <p:cNvPicPr>
            <a:picLocks noGrp="1" noChangeAspect="1"/>
          </p:cNvPicPr>
          <p:nvPr>
            <p:ph type="pic" sz="quarter" idx="16"/>
          </p:nvPr>
        </p:nvPicPr>
        <p:blipFill>
          <a:blip r:embed="rId3"/>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Features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cgroups</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3802098"/>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200" dirty="0"/>
              <a:t>Namespaces</a:t>
            </a:r>
          </a:p>
          <a:p>
            <a:pPr lvl="1"/>
            <a:r>
              <a:rPr lang="en-US" sz="1100" dirty="0"/>
              <a:t>Isolation of resources per process</a:t>
            </a:r>
          </a:p>
          <a:p>
            <a:pPr lvl="1"/>
            <a:r>
              <a:rPr lang="en-US" sz="1100" dirty="0"/>
              <a:t>7 different namespaces</a:t>
            </a:r>
          </a:p>
          <a:p>
            <a:r>
              <a:rPr lang="en-US" sz="1200" dirty="0" err="1"/>
              <a:t>netfilter</a:t>
            </a:r>
            <a:endParaRPr lang="en-US" sz="1200" dirty="0"/>
          </a:p>
          <a:p>
            <a:pPr lvl="1"/>
            <a:r>
              <a:rPr lang="en-US" sz="1100" dirty="0"/>
              <a:t>Firewall and packet manipulation</a:t>
            </a:r>
          </a:p>
          <a:p>
            <a:r>
              <a:rPr lang="en-US" sz="1200" dirty="0" err="1"/>
              <a:t>cgroups</a:t>
            </a:r>
            <a:endParaRPr lang="en-US" sz="1200" dirty="0"/>
          </a:p>
          <a:p>
            <a:pPr lvl="1"/>
            <a:r>
              <a:rPr lang="en-US" sz="1100" dirty="0"/>
              <a:t>Manage resource allocation</a:t>
            </a:r>
          </a:p>
          <a:p>
            <a:r>
              <a:rPr lang="en-US" sz="1200" dirty="0" err="1"/>
              <a:t>Netlink</a:t>
            </a:r>
            <a:endParaRPr lang="en-US" sz="1200" dirty="0"/>
          </a:p>
          <a:p>
            <a:pPr lvl="1"/>
            <a:r>
              <a:rPr lang="en-US" sz="1100" dirty="0" err="1"/>
              <a:t>Interprocess</a:t>
            </a:r>
            <a:r>
              <a:rPr lang="en-US" sz="1100" dirty="0"/>
              <a:t> communication between containers</a:t>
            </a:r>
          </a:p>
          <a:p>
            <a:r>
              <a:rPr lang="en-US" sz="1200" dirty="0" err="1"/>
              <a:t>SELinux</a:t>
            </a:r>
            <a:r>
              <a:rPr lang="en-US" sz="1200" dirty="0"/>
              <a:t>/</a:t>
            </a:r>
            <a:r>
              <a:rPr lang="en-US" sz="1200" dirty="0" err="1"/>
              <a:t>AppArmor</a:t>
            </a:r>
            <a:endParaRPr lang="en-US" sz="1200" dirty="0"/>
          </a:p>
          <a:p>
            <a:pPr lvl="1"/>
            <a:r>
              <a:rPr lang="en-US" sz="1100" dirty="0"/>
              <a:t>Security profiles to govern access to resources</a:t>
            </a:r>
          </a:p>
          <a:p>
            <a:r>
              <a:rPr lang="en-US" sz="1200" dirty="0"/>
              <a:t>capabilities</a:t>
            </a:r>
          </a:p>
          <a:p>
            <a:pPr lvl="1"/>
            <a:r>
              <a:rPr lang="en-US" sz="1100" dirty="0"/>
              <a:t>Granular control of privileges</a:t>
            </a:r>
          </a:p>
          <a:p>
            <a:r>
              <a:rPr lang="en-US" sz="1200" dirty="0" err="1"/>
              <a:t>seccomp</a:t>
            </a:r>
            <a:endParaRPr lang="en-US" sz="1200" dirty="0"/>
          </a:p>
          <a:p>
            <a:pPr lvl="1"/>
            <a:r>
              <a:rPr lang="en-US" sz="1100" dirty="0"/>
              <a:t>Limitation of </a:t>
            </a:r>
            <a:r>
              <a:rPr lang="en-US" sz="1100" dirty="0" err="1"/>
              <a:t>syscalls</a:t>
            </a:r>
            <a:r>
              <a:rPr lang="en-US" sz="1100" dirty="0"/>
              <a:t> to processes</a:t>
            </a:r>
          </a:p>
        </p:txBody>
      </p:sp>
      <p:sp>
        <p:nvSpPr>
          <p:cNvPr id="24" name="Rectangle: Rounded Corners 23"/>
          <p:cNvSpPr/>
          <p:nvPr/>
        </p:nvSpPr>
        <p:spPr bwMode="gray">
          <a:xfrm>
            <a:off x="2642165" y="425251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seccomp</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24894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400" dirty="0"/>
              <a:t>Namespaces</a:t>
            </a:r>
          </a:p>
          <a:p>
            <a:pPr lvl="1"/>
            <a:r>
              <a:rPr lang="en-US" sz="1200" dirty="0"/>
              <a:t>Different processes see different environments even though they are on the same host/OS</a:t>
            </a:r>
          </a:p>
          <a:p>
            <a:pPr lvl="1"/>
            <a:r>
              <a:rPr lang="en-US" sz="1200" dirty="0"/>
              <a:t>different namespaces for</a:t>
            </a:r>
          </a:p>
          <a:p>
            <a:pPr lvl="2"/>
            <a:r>
              <a:rPr lang="en-US" sz="1200" dirty="0"/>
              <a:t>PID (process tree)</a:t>
            </a:r>
          </a:p>
          <a:p>
            <a:pPr lvl="2"/>
            <a:r>
              <a:rPr lang="en-US" sz="1200" dirty="0" err="1"/>
              <a:t>mnt</a:t>
            </a:r>
            <a:r>
              <a:rPr lang="en-US" sz="1200" dirty="0"/>
              <a:t> (mount points)</a:t>
            </a:r>
          </a:p>
          <a:p>
            <a:pPr lvl="2"/>
            <a:r>
              <a:rPr lang="en-US" sz="1200" dirty="0"/>
              <a:t>Net (network interfaces and connectivity)</a:t>
            </a:r>
          </a:p>
          <a:p>
            <a:pPr lvl="2"/>
            <a:r>
              <a:rPr lang="en-US" sz="1200" dirty="0"/>
              <a:t>IPC (</a:t>
            </a:r>
            <a:r>
              <a:rPr lang="en-US" sz="1200" dirty="0" err="1"/>
              <a:t>interprocess</a:t>
            </a:r>
            <a:r>
              <a:rPr lang="en-US" sz="1200" dirty="0"/>
              <a:t> communication framework)</a:t>
            </a:r>
          </a:p>
          <a:p>
            <a:pPr lvl="2"/>
            <a:r>
              <a:rPr lang="en-US" sz="1200" dirty="0"/>
              <a:t>UTS (hostnames, date &amp; time, etc.)</a:t>
            </a:r>
          </a:p>
          <a:p>
            <a:pPr lvl="2"/>
            <a:r>
              <a:rPr lang="en-US" sz="1200" dirty="0"/>
              <a:t>UID (user IDs and mappings)</a:t>
            </a:r>
          </a:p>
          <a:p>
            <a:pPr lvl="2"/>
            <a:r>
              <a:rPr lang="en-US" sz="1200" dirty="0" err="1"/>
              <a:t>cgroup</a:t>
            </a:r>
            <a:r>
              <a:rPr lang="en-US" sz="1200" dirty="0"/>
              <a:t> (control groups for resource allocation)</a:t>
            </a:r>
          </a:p>
          <a:p>
            <a:r>
              <a:rPr lang="en-US" sz="1400" dirty="0"/>
              <a:t>Control groups (</a:t>
            </a:r>
            <a:r>
              <a:rPr lang="en-US" sz="1400" dirty="0" err="1"/>
              <a:t>cgroups</a:t>
            </a:r>
            <a:r>
              <a:rPr lang="en-US" sz="1400" dirty="0"/>
              <a:t>)</a:t>
            </a:r>
          </a:p>
          <a:p>
            <a:pPr lvl="1"/>
            <a:r>
              <a:rPr lang="en-US" sz="1200" dirty="0"/>
              <a:t>manage/limit resource allocation to individual processes</a:t>
            </a:r>
          </a:p>
          <a:p>
            <a:pPr lvl="1"/>
            <a:r>
              <a:rPr lang="en-US" sz="1200" dirty="0"/>
              <a:t>Prioritization (nice for a set of processes and not just one)</a:t>
            </a:r>
            <a:endParaRPr lang="en-US" sz="1600" dirty="0"/>
          </a:p>
        </p:txBody>
      </p:sp>
      <p:sp>
        <p:nvSpPr>
          <p:cNvPr id="3" name="Text Placeholder 2"/>
          <p:cNvSpPr>
            <a:spLocks noGrp="1"/>
          </p:cNvSpPr>
          <p:nvPr>
            <p:ph type="body" sz="quarter" idx="11"/>
          </p:nvPr>
        </p:nvSpPr>
        <p:spPr>
          <a:xfrm>
            <a:off x="6362477" y="1620000"/>
            <a:ext cx="5328000" cy="4539260"/>
          </a:xfrm>
        </p:spPr>
        <p:txBody>
          <a:bodyPr/>
          <a:lstStyle/>
          <a:p>
            <a:r>
              <a:rPr lang="en-US" sz="1400" dirty="0"/>
              <a:t>capabilities</a:t>
            </a:r>
          </a:p>
          <a:p>
            <a:pPr lvl="1"/>
            <a:r>
              <a:rPr lang="en-US" sz="1200" dirty="0"/>
              <a:t>without capabilities: root can do everything, everybody else may do nothing</a:t>
            </a:r>
          </a:p>
          <a:p>
            <a:pPr lvl="1"/>
            <a:r>
              <a:rPr lang="en-US" sz="1200" dirty="0"/>
              <a:t>38 granular facilities to control privileges</a:t>
            </a:r>
          </a:p>
          <a:p>
            <a:r>
              <a:rPr lang="en-US" sz="1400" dirty="0" err="1"/>
              <a:t>netfilter</a:t>
            </a:r>
            <a:endParaRPr lang="en-US" sz="1400" dirty="0"/>
          </a:p>
          <a:p>
            <a:pPr lvl="1"/>
            <a:r>
              <a:rPr lang="en-US" sz="1200" dirty="0"/>
              <a:t>firewall and packet manipulation (</a:t>
            </a:r>
            <a:r>
              <a:rPr lang="en-US" sz="1200" dirty="0" err="1"/>
              <a:t>iptables</a:t>
            </a:r>
            <a:r>
              <a:rPr lang="en-US" sz="1200" dirty="0"/>
              <a:t>/</a:t>
            </a:r>
            <a:r>
              <a:rPr lang="en-US" sz="1200" dirty="0" err="1"/>
              <a:t>nftables</a:t>
            </a:r>
            <a:r>
              <a:rPr lang="en-US" sz="1200" dirty="0"/>
              <a:t>)</a:t>
            </a:r>
          </a:p>
          <a:p>
            <a:pPr lvl="1"/>
            <a:r>
              <a:rPr lang="en-US" sz="1200" dirty="0"/>
              <a:t>can manipulate almost all network traffic going in/out a host</a:t>
            </a:r>
          </a:p>
          <a:p>
            <a:pPr lvl="1"/>
            <a:r>
              <a:rPr lang="en-US" sz="1200" dirty="0"/>
              <a:t>used to direct network packages to individual containers</a:t>
            </a:r>
          </a:p>
          <a:p>
            <a:r>
              <a:rPr lang="en-US" sz="1400" dirty="0" err="1"/>
              <a:t>Netlink</a:t>
            </a:r>
            <a:endParaRPr lang="en-US" sz="1400" dirty="0"/>
          </a:p>
          <a:p>
            <a:pPr lvl="1"/>
            <a:r>
              <a:rPr lang="en-US" sz="1200" dirty="0" err="1"/>
              <a:t>Interprocess</a:t>
            </a:r>
            <a:r>
              <a:rPr lang="en-US" sz="1200" dirty="0"/>
              <a:t> communication between containers</a:t>
            </a:r>
          </a:p>
          <a:p>
            <a:r>
              <a:rPr lang="en-US" sz="1400" dirty="0" err="1"/>
              <a:t>SELinux</a:t>
            </a:r>
            <a:r>
              <a:rPr lang="en-US" sz="1400" dirty="0"/>
              <a:t>/</a:t>
            </a:r>
            <a:r>
              <a:rPr lang="en-US" sz="1400" dirty="0" err="1"/>
              <a:t>AppArmor</a:t>
            </a:r>
            <a:endParaRPr lang="en-US" sz="1400" dirty="0"/>
          </a:p>
          <a:p>
            <a:pPr lvl="1"/>
            <a:r>
              <a:rPr lang="en-US" sz="1200" dirty="0"/>
              <a:t>Security profiles to govern access to resources</a:t>
            </a:r>
          </a:p>
          <a:p>
            <a:r>
              <a:rPr lang="en-US" sz="1400" dirty="0" err="1"/>
              <a:t>seccomp</a:t>
            </a:r>
            <a:endParaRPr lang="en-US" sz="1400" dirty="0"/>
          </a:p>
          <a:p>
            <a:pPr lvl="1"/>
            <a:r>
              <a:rPr lang="en-US" sz="1200" dirty="0"/>
              <a:t>Limitation of allowed kernel </a:t>
            </a:r>
            <a:r>
              <a:rPr lang="en-US" sz="1200" dirty="0" err="1"/>
              <a:t>syscalls</a:t>
            </a:r>
            <a:endParaRPr lang="en-US" sz="1200" dirty="0"/>
          </a:p>
          <a:p>
            <a:pPr lvl="1"/>
            <a:r>
              <a:rPr lang="en-US" sz="1200" dirty="0" err="1"/>
              <a:t>Unallowed</a:t>
            </a:r>
            <a:r>
              <a:rPr lang="en-US" sz="1200" dirty="0"/>
              <a:t> </a:t>
            </a:r>
            <a:r>
              <a:rPr lang="en-US" sz="1200" dirty="0" err="1"/>
              <a:t>syscalls</a:t>
            </a:r>
            <a:r>
              <a:rPr lang="en-US" sz="1200" dirty="0"/>
              <a:t> lead to process termination</a:t>
            </a:r>
          </a:p>
        </p:txBody>
      </p:sp>
      <p:sp>
        <p:nvSpPr>
          <p:cNvPr id="4" name="Title 3"/>
          <p:cNvSpPr>
            <a:spLocks noGrp="1"/>
          </p:cNvSpPr>
          <p:nvPr>
            <p:ph type="title"/>
          </p:nvPr>
        </p:nvSpPr>
        <p:spPr/>
        <p:txBody>
          <a:bodyPr/>
          <a:lstStyle/>
          <a:p>
            <a:r>
              <a:rPr lang="de-DE" dirty="0"/>
              <a:t>Linux Features</a:t>
            </a:r>
          </a:p>
        </p:txBody>
      </p:sp>
    </p:spTree>
    <p:extLst>
      <p:ext uri="{BB962C8B-B14F-4D97-AF65-F5344CB8AC3E}">
        <p14:creationId xmlns:p14="http://schemas.microsoft.com/office/powerpoint/2010/main" val="775208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and where they come from</a:t>
            </a:r>
          </a:p>
        </p:txBody>
      </p:sp>
      <p:pic>
        <p:nvPicPr>
          <p:cNvPr id="11" name="Picture 10"/>
          <p:cNvPicPr>
            <a:picLocks noChangeAspect="1"/>
          </p:cNvPicPr>
          <p:nvPr/>
        </p:nvPicPr>
        <p:blipFill>
          <a:blip r:embed="rId3">
            <a:extLst/>
          </a:blip>
          <a:stretch>
            <a:fillRect/>
          </a:stretch>
        </p:blipFill>
        <p:spPr>
          <a:xfrm>
            <a:off x="998222" y="1837321"/>
            <a:ext cx="3235060" cy="1927022"/>
          </a:xfrm>
          <a:prstGeom prst="rect">
            <a:avLst/>
          </a:prstGeom>
        </p:spPr>
      </p:pic>
      <p:grpSp>
        <p:nvGrpSpPr>
          <p:cNvPr id="8" name="Group 7"/>
          <p:cNvGrpSpPr/>
          <p:nvPr/>
        </p:nvGrpSpPr>
        <p:grpSpPr>
          <a:xfrm>
            <a:off x="2290059" y="1258837"/>
            <a:ext cx="586838" cy="1541995"/>
            <a:chOff x="7792984" y="2582983"/>
            <a:chExt cx="750515" cy="2061420"/>
          </a:xfrm>
        </p:grpSpPr>
        <p:sp>
          <p:nvSpPr>
            <p:cNvPr id="9" name="Rectangle 8"/>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050" b="0" i="0" u="none" strike="noStrike" kern="0" cap="none" spc="0" normalizeH="0" baseline="0" dirty="0">
                <a:ln>
                  <a:noFill/>
                </a:ln>
                <a:effectLst/>
                <a:uLnTx/>
                <a:uFillTx/>
                <a:ea typeface="Arial Unicode MS" pitchFamily="34" charset="-128"/>
                <a:cs typeface="Arial Unicode MS" pitchFamily="34" charset="-128"/>
              </a:endParaRPr>
            </a:p>
          </p:txBody>
        </p:sp>
        <p:sp>
          <p:nvSpPr>
            <p:cNvPr id="10" name="Rectangle 9"/>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12" name="Rectangle 11"/>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0" i="0" u="none" strike="noStrike" kern="0" cap="none" spc="0" normalizeH="0" baseline="0" dirty="0">
                  <a:ln>
                    <a:noFill/>
                  </a:ln>
                  <a:solidFill>
                    <a:schemeClr val="bg1"/>
                  </a:solidFill>
                  <a:effectLst/>
                  <a:uLnTx/>
                  <a:uFillTx/>
                  <a:ea typeface="Arial Unicode MS" pitchFamily="34" charset="-128"/>
                  <a:cs typeface="Arial Unicode MS" pitchFamily="34" charset="-128"/>
                </a:rPr>
                <a:t>App</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dirty="0">
                  <a:ln>
                    <a:noFill/>
                  </a:ln>
                  <a:solidFill>
                    <a:schemeClr val="bg1"/>
                  </a:solidFill>
                  <a:effectLst/>
                  <a:uLnTx/>
                  <a:uFillTx/>
                  <a:ea typeface="Arial Unicode MS" pitchFamily="34" charset="-128"/>
                  <a:cs typeface="Arial Unicode MS" pitchFamily="34" charset="-128"/>
                </a:rPr>
                <a:t>(e.g. </a:t>
              </a:r>
              <a:r>
                <a:rPr lang="en-US" sz="800" kern="0" dirty="0">
                  <a:solidFill>
                    <a:schemeClr val="bg1"/>
                  </a:solidFill>
                  <a:ea typeface="Arial Unicode MS" pitchFamily="34" charset="-128"/>
                  <a:cs typeface="Arial Unicode MS" pitchFamily="34" charset="-128"/>
                </a:rPr>
                <a:t>nginx</a:t>
              </a:r>
              <a:r>
                <a:rPr kumimoji="0" lang="en-US" sz="800" b="0" i="0" u="none" strike="noStrike" kern="0" cap="none" spc="0" normalizeH="0" baseline="0" dirty="0">
                  <a:ln>
                    <a:noFill/>
                  </a:ln>
                  <a:solidFill>
                    <a:schemeClr val="bg1"/>
                  </a:solidFill>
                  <a:effectLst/>
                  <a:uLnTx/>
                  <a:uFillTx/>
                  <a:ea typeface="Arial Unicode MS" pitchFamily="34" charset="-128"/>
                  <a:cs typeface="Arial Unicode MS" pitchFamily="34" charset="-128"/>
                </a:rPr>
                <a:t>)</a:t>
              </a:r>
            </a:p>
          </p:txBody>
        </p:sp>
        <p:sp>
          <p:nvSpPr>
            <p:cNvPr id="13" name="Rectangle 12"/>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0" i="0" u="none" strike="noStrike" kern="0" cap="none" spc="0" normalizeH="0" baseline="0" dirty="0">
                  <a:ln>
                    <a:noFill/>
                  </a:ln>
                  <a:solidFill>
                    <a:schemeClr val="bg1"/>
                  </a:solidFill>
                  <a:effectLst/>
                  <a:uLnTx/>
                  <a:uFillTx/>
                  <a:ea typeface="Arial Unicode MS" pitchFamily="34" charset="-128"/>
                  <a:cs typeface="Arial Unicode MS" pitchFamily="34" charset="-128"/>
                </a:rPr>
                <a:t>Tools</a:t>
              </a:r>
            </a:p>
          </p:txBody>
        </p:sp>
      </p:grpSp>
      <p:sp>
        <p:nvSpPr>
          <p:cNvPr id="16" name="Text Placeholder 1"/>
          <p:cNvSpPr>
            <a:spLocks noGrp="1"/>
          </p:cNvSpPr>
          <p:nvPr>
            <p:ph type="body" sz="quarter" idx="10"/>
          </p:nvPr>
        </p:nvSpPr>
        <p:spPr>
          <a:xfrm>
            <a:off x="5525118" y="1236277"/>
            <a:ext cx="6165359" cy="2741254"/>
          </a:xfrm>
        </p:spPr>
        <p:txBody>
          <a:bodyPr/>
          <a:lstStyle/>
          <a:p>
            <a:pPr lvl="1"/>
            <a:r>
              <a:rPr lang="en-US" sz="1600" dirty="0"/>
              <a:t>Isolated environment in which an application </a:t>
            </a:r>
            <a:r>
              <a:rPr lang="en-US" sz="1600" b="1" dirty="0"/>
              <a:t>runs</a:t>
            </a:r>
          </a:p>
          <a:p>
            <a:pPr lvl="1"/>
            <a:r>
              <a:rPr lang="en-US" sz="1600" dirty="0"/>
              <a:t>Like a computer in a computer… without the OS overhead</a:t>
            </a:r>
          </a:p>
          <a:p>
            <a:pPr lvl="1"/>
            <a:r>
              <a:rPr lang="en-US" sz="1600" dirty="0"/>
              <a:t>Containers are created from images…</a:t>
            </a:r>
          </a:p>
          <a:p>
            <a:pPr lvl="2"/>
            <a:r>
              <a:rPr lang="en-US" sz="1600" dirty="0"/>
              <a:t>… which can be downloaded from a central registry</a:t>
            </a:r>
          </a:p>
          <a:p>
            <a:pPr lvl="2"/>
            <a:r>
              <a:rPr lang="en-US" sz="1600" dirty="0"/>
              <a:t>… or can be built on the fly</a:t>
            </a:r>
          </a:p>
          <a:p>
            <a:pPr lvl="1"/>
            <a:r>
              <a:rPr lang="en-US" sz="1600" dirty="0"/>
              <a:t>each container has one main process with PID 1</a:t>
            </a:r>
          </a:p>
          <a:p>
            <a:pPr lvl="2"/>
            <a:r>
              <a:rPr lang="en-US" sz="1600" dirty="0"/>
              <a:t>started whenever a container is created</a:t>
            </a:r>
          </a:p>
          <a:p>
            <a:pPr lvl="2"/>
            <a:r>
              <a:rPr lang="en-US" sz="1600" dirty="0"/>
              <a:t>no </a:t>
            </a:r>
            <a:r>
              <a:rPr lang="en-US" sz="1600" dirty="0" err="1"/>
              <a:t>init</a:t>
            </a:r>
            <a:r>
              <a:rPr lang="en-US" sz="1600" dirty="0"/>
              <a:t> system</a:t>
            </a:r>
          </a:p>
          <a:p>
            <a:pPr lvl="2"/>
            <a:r>
              <a:rPr lang="en-US" sz="1600" dirty="0"/>
              <a:t>processes present in host system with PID ≠ 1</a:t>
            </a:r>
          </a:p>
        </p:txBody>
      </p:sp>
      <p:sp>
        <p:nvSpPr>
          <p:cNvPr id="14" name="Rectangle: Rounded Corners 13"/>
          <p:cNvSpPr/>
          <p:nvPr/>
        </p:nvSpPr>
        <p:spPr bwMode="gray">
          <a:xfrm>
            <a:off x="596245" y="4208207"/>
            <a:ext cx="11001988"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ps</a:t>
            </a:r>
            <a:r>
              <a:rPr lang="en-US" sz="1200" b="1" dirty="0">
                <a:solidFill>
                  <a:schemeClr val="bg1"/>
                </a:solidFill>
                <a:latin typeface="Courier New" panose="02070309020205020404" pitchFamily="49" charset="0"/>
                <a:cs typeface="Courier New" panose="02070309020205020404" pitchFamily="49" charset="0"/>
              </a:rPr>
              <a:t> -a</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CONTAINER ID    IMAGE          COMMAND         CREATED           STATUS                    PORTS    NAMES</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9682e4fba8b7    </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a:t>
            </a:r>
            <a:r>
              <a:rPr lang="en-US" sz="1200" dirty="0" err="1">
                <a:solidFill>
                  <a:schemeClr val="bg1"/>
                </a:solidFill>
                <a:latin typeface="Arial monospaced for SAP" panose="020B0609020202030204" pitchFamily="49" charset="0"/>
                <a:cs typeface="Courier New" panose="02070309020205020404" pitchFamily="49" charset="0"/>
              </a:rPr>
              <a:t>sh</a:t>
            </a:r>
            <a:r>
              <a:rPr lang="en-US" sz="1200" dirty="0">
                <a:solidFill>
                  <a:schemeClr val="bg1"/>
                </a:solidFill>
                <a:latin typeface="Arial monospaced for SAP" panose="020B0609020202030204" pitchFamily="49" charset="0"/>
                <a:cs typeface="Courier New" panose="02070309020205020404" pitchFamily="49" charset="0"/>
              </a:rPr>
              <a:t>"            27 minutes ago    Up 27 minutes                      </a:t>
            </a:r>
            <a:r>
              <a:rPr lang="en-US" sz="1200" dirty="0" err="1">
                <a:solidFill>
                  <a:schemeClr val="bg1"/>
                </a:solidFill>
                <a:latin typeface="Arial monospaced for SAP" panose="020B0609020202030204" pitchFamily="49" charset="0"/>
                <a:cs typeface="Courier New" panose="02070309020205020404" pitchFamily="49" charset="0"/>
              </a:rPr>
              <a:t>elated_saha</a:t>
            </a: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eb2e127b9647    </a:t>
            </a: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"bash"          2 days ago        Exited (0) 25 hours ago            </a:t>
            </a:r>
            <a:r>
              <a:rPr lang="en-US" sz="1200" dirty="0" err="1">
                <a:solidFill>
                  <a:schemeClr val="bg1"/>
                </a:solidFill>
                <a:latin typeface="Arial monospaced for SAP" panose="020B0609020202030204" pitchFamily="49" charset="0"/>
                <a:cs typeface="Courier New" panose="02070309020205020404" pitchFamily="49" charset="0"/>
              </a:rPr>
              <a:t>goofy_shaw</a:t>
            </a: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e7a7aeca8c41    </a:t>
            </a: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a:t>
            </a:r>
            <a:r>
              <a:rPr lang="en-US" sz="1200" dirty="0" err="1">
                <a:solidFill>
                  <a:schemeClr val="bg1"/>
                </a:solidFill>
                <a:latin typeface="Arial monospaced for SAP" panose="020B0609020202030204" pitchFamily="49" charset="0"/>
                <a:cs typeface="Courier New" panose="02070309020205020404" pitchFamily="49" charset="0"/>
              </a:rPr>
              <a:t>nginx</a:t>
            </a:r>
            <a:r>
              <a:rPr lang="en-US" sz="1200" dirty="0">
                <a:solidFill>
                  <a:schemeClr val="bg1"/>
                </a:solidFill>
                <a:latin typeface="Arial monospaced for SAP" panose="020B0609020202030204" pitchFamily="49" charset="0"/>
                <a:cs typeface="Courier New" panose="02070309020205020404" pitchFamily="49" charset="0"/>
              </a:rPr>
              <a:t> –g..."   3 days ago        Exited (1) 7 minutes ago           </a:t>
            </a:r>
            <a:r>
              <a:rPr lang="en-US" sz="1200" dirty="0" err="1">
                <a:solidFill>
                  <a:schemeClr val="bg1"/>
                </a:solidFill>
                <a:latin typeface="Arial monospaced for SAP" panose="020B0609020202030204" pitchFamily="49" charset="0"/>
                <a:cs typeface="Courier New" panose="02070309020205020404" pitchFamily="49" charset="0"/>
              </a:rPr>
              <a:t>pensive_elion</a:t>
            </a: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7318e13769aa    </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a:t>
            </a:r>
            <a:r>
              <a:rPr lang="en-US" sz="1200" dirty="0" err="1">
                <a:solidFill>
                  <a:schemeClr val="bg1"/>
                </a:solidFill>
                <a:latin typeface="Arial monospaced for SAP" panose="020B0609020202030204" pitchFamily="49" charset="0"/>
                <a:cs typeface="Courier New" panose="02070309020205020404" pitchFamily="49" charset="0"/>
              </a:rPr>
              <a:t>sh</a:t>
            </a:r>
            <a:r>
              <a:rPr lang="en-US" sz="1200" dirty="0">
                <a:solidFill>
                  <a:schemeClr val="bg1"/>
                </a:solidFill>
                <a:latin typeface="Arial monospaced for SAP" panose="020B0609020202030204" pitchFamily="49" charset="0"/>
                <a:cs typeface="Courier New" panose="02070309020205020404" pitchFamily="49" charset="0"/>
              </a:rPr>
              <a:t>"            6 days ago        Exited (0) 6 days ago              </a:t>
            </a:r>
            <a:r>
              <a:rPr lang="en-US" sz="1200" dirty="0" err="1">
                <a:solidFill>
                  <a:schemeClr val="bg1"/>
                </a:solidFill>
                <a:latin typeface="Arial monospaced for SAP" panose="020B0609020202030204" pitchFamily="49" charset="0"/>
                <a:cs typeface="Courier New" panose="02070309020205020404" pitchFamily="49" charset="0"/>
              </a:rPr>
              <a:t>goofy_saha</a:t>
            </a: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86438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29781" y="1273547"/>
            <a:ext cx="5795865" cy="2228072"/>
          </a:xfrm>
        </p:spPr>
        <p:txBody>
          <a:bodyPr/>
          <a:lstStyle/>
          <a:p>
            <a:pPr lvl="1"/>
            <a:r>
              <a:rPr lang="en-US" sz="2000" dirty="0"/>
              <a:t>Templates that containers are created from</a:t>
            </a:r>
          </a:p>
          <a:p>
            <a:pPr lvl="1"/>
            <a:r>
              <a:rPr lang="en-US" sz="2000" dirty="0"/>
              <a:t>Pulled from a registry</a:t>
            </a:r>
          </a:p>
          <a:p>
            <a:pPr lvl="1"/>
            <a:r>
              <a:rPr lang="en-US" sz="2000" dirty="0"/>
              <a:t>Created from a </a:t>
            </a:r>
            <a:r>
              <a:rPr lang="en-US" sz="2000" dirty="0" err="1"/>
              <a:t>Dockerfile</a:t>
            </a:r>
            <a:r>
              <a:rPr lang="en-US" sz="2000" dirty="0"/>
              <a:t> or by committing changes</a:t>
            </a:r>
          </a:p>
          <a:p>
            <a:pPr lvl="1"/>
            <a:r>
              <a:rPr lang="en-US" sz="2000" dirty="0"/>
              <a:t>Consist of several layers</a:t>
            </a:r>
          </a:p>
          <a:p>
            <a:pPr lvl="1"/>
            <a:r>
              <a:rPr lang="en-US" sz="2000" dirty="0"/>
              <a:t>Can be and actually are stacked upon each other</a:t>
            </a:r>
          </a:p>
        </p:txBody>
      </p:sp>
      <p:sp>
        <p:nvSpPr>
          <p:cNvPr id="3" name="Title 2"/>
          <p:cNvSpPr>
            <a:spLocks noGrp="1"/>
          </p:cNvSpPr>
          <p:nvPr>
            <p:ph type="title"/>
          </p:nvPr>
        </p:nvSpPr>
        <p:spPr/>
        <p:txBody>
          <a:bodyPr/>
          <a:lstStyle/>
          <a:p>
            <a:r>
              <a:rPr lang="de-DE" dirty="0"/>
              <a:t>Images</a:t>
            </a:r>
          </a:p>
        </p:txBody>
      </p:sp>
      <p:grpSp>
        <p:nvGrpSpPr>
          <p:cNvPr id="10" name="Group 9"/>
          <p:cNvGrpSpPr/>
          <p:nvPr/>
        </p:nvGrpSpPr>
        <p:grpSpPr>
          <a:xfrm>
            <a:off x="291189" y="1042290"/>
            <a:ext cx="4986647" cy="2904454"/>
            <a:chOff x="6226629" y="1102494"/>
            <a:chExt cx="5306634" cy="3090829"/>
          </a:xfrm>
        </p:grpSpPr>
        <p:sp>
          <p:nvSpPr>
            <p:cNvPr id="9" name="Arrow: Bent 8"/>
            <p:cNvSpPr/>
            <p:nvPr/>
          </p:nvSpPr>
          <p:spPr bwMode="gray">
            <a:xfrm flipV="1">
              <a:off x="7023494" y="2335999"/>
              <a:ext cx="1815705" cy="1086465"/>
            </a:xfrm>
            <a:prstGeom prst="bentArrow">
              <a:avLst>
                <a:gd name="adj1" fmla="val 32214"/>
                <a:gd name="adj2" fmla="val 16183"/>
                <a:gd name="adj3" fmla="val 25000"/>
                <a:gd name="adj4" fmla="val 4214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a:stretch>
              <a:fillRect/>
            </a:stretch>
          </p:blipFill>
          <p:spPr>
            <a:xfrm>
              <a:off x="6226629" y="1102494"/>
              <a:ext cx="1881051" cy="1881051"/>
            </a:xfrm>
            <a:prstGeom prst="rect">
              <a:avLst/>
            </a:prstGeom>
          </p:spPr>
        </p:pic>
        <p:pic>
          <p:nvPicPr>
            <p:cNvPr id="8" name="Picture 7"/>
            <p:cNvPicPr>
              <a:picLocks noChangeAspect="1"/>
            </p:cNvPicPr>
            <p:nvPr/>
          </p:nvPicPr>
          <p:blipFill>
            <a:blip r:embed="rId3"/>
            <a:stretch>
              <a:fillRect/>
            </a:stretch>
          </p:blipFill>
          <p:spPr>
            <a:xfrm>
              <a:off x="8482209" y="1142269"/>
              <a:ext cx="3051054" cy="3051054"/>
            </a:xfrm>
            <a:prstGeom prst="rect">
              <a:avLst/>
            </a:prstGeom>
          </p:spPr>
        </p:pic>
      </p:grpSp>
      <p:sp>
        <p:nvSpPr>
          <p:cNvPr id="11" name="Rectangle: Rounded Corners 10"/>
          <p:cNvSpPr/>
          <p:nvPr/>
        </p:nvSpPr>
        <p:spPr bwMode="gray">
          <a:xfrm>
            <a:off x="1126749" y="4151506"/>
            <a:ext cx="9940975"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images</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REPOSITORY          TAG                 IMAGE ID            CREATED             SIZE</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latest              ee56ce14b382        3 days ago          108MB</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&lt;none&gt;              &lt;none&gt;              2af6607c94b9        13 days ago         108MB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latest              6d83de432e98        4 weeks ago         100MB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latest              6ad733544a63        4 weeks ago         1.13MB</a:t>
            </a: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7701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1"/>
            <a:r>
              <a:rPr lang="en-US" dirty="0"/>
              <a:t>Download an image from a registry</a:t>
            </a:r>
          </a:p>
          <a:p>
            <a:pPr lvl="1"/>
            <a:endParaRPr lang="en-US" dirty="0"/>
          </a:p>
          <a:p>
            <a:pPr lvl="1"/>
            <a:r>
              <a:rPr lang="en-US" dirty="0"/>
              <a:t>Remove an image from the local disk</a:t>
            </a:r>
          </a:p>
          <a:p>
            <a:pPr lvl="1"/>
            <a:endParaRPr lang="en-US" dirty="0"/>
          </a:p>
          <a:p>
            <a:pPr lvl="1"/>
            <a:r>
              <a:rPr lang="en-US" dirty="0"/>
              <a:t>List all locally available images</a:t>
            </a:r>
          </a:p>
          <a:p>
            <a:pPr lvl="1"/>
            <a:endParaRPr lang="en-US" dirty="0"/>
          </a:p>
          <a:p>
            <a:pPr lvl="1"/>
            <a:r>
              <a:rPr lang="en-US" dirty="0"/>
              <a:t>Commit changes of a container to an image</a:t>
            </a:r>
          </a:p>
          <a:p>
            <a:pPr lvl="1"/>
            <a:endParaRPr lang="en-US" dirty="0"/>
          </a:p>
          <a:p>
            <a:pPr lvl="1"/>
            <a:r>
              <a:rPr lang="en-US" dirty="0"/>
              <a:t>Upload an image to a registry</a:t>
            </a:r>
          </a:p>
          <a:p>
            <a:pPr lvl="1"/>
            <a:endParaRPr lang="en-US" dirty="0"/>
          </a:p>
          <a:p>
            <a:pPr lvl="1"/>
            <a:r>
              <a:rPr lang="en-US" dirty="0"/>
              <a:t>View an images history</a:t>
            </a:r>
          </a:p>
        </p:txBody>
      </p:sp>
      <p:sp>
        <p:nvSpPr>
          <p:cNvPr id="3" name="Title 2"/>
          <p:cNvSpPr>
            <a:spLocks noGrp="1"/>
          </p:cNvSpPr>
          <p:nvPr>
            <p:ph type="title"/>
          </p:nvPr>
        </p:nvSpPr>
        <p:spPr/>
        <p:txBody>
          <a:bodyPr/>
          <a:lstStyle/>
          <a:p>
            <a:r>
              <a:rPr lang="en-US" dirty="0"/>
              <a:t>Commands for images</a:t>
            </a:r>
          </a:p>
        </p:txBody>
      </p:sp>
      <p:sp>
        <p:nvSpPr>
          <p:cNvPr id="6" name="Rectangle: Rounded Corners 5"/>
          <p:cNvSpPr/>
          <p:nvPr/>
        </p:nvSpPr>
        <p:spPr bwMode="gray">
          <a:xfrm>
            <a:off x="981976" y="1931035"/>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pull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
        <p:nvSpPr>
          <p:cNvPr id="7" name="Rectangle: Rounded Corners 6"/>
          <p:cNvSpPr/>
          <p:nvPr/>
        </p:nvSpPr>
        <p:spPr bwMode="gray">
          <a:xfrm>
            <a:off x="981976" y="2640657"/>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rmi</a:t>
            </a:r>
            <a:r>
              <a:rPr lang="en-US" sz="1400" b="1" dirty="0">
                <a:latin typeface="Courier New" panose="02070309020205020404" pitchFamily="49" charset="0"/>
                <a:cs typeface="Courier New" panose="02070309020205020404" pitchFamily="49" charset="0"/>
              </a:rPr>
              <a:t>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
        <p:nvSpPr>
          <p:cNvPr id="8" name="Rectangle: Rounded Corners 7"/>
          <p:cNvSpPr/>
          <p:nvPr/>
        </p:nvSpPr>
        <p:spPr bwMode="gray">
          <a:xfrm>
            <a:off x="981976" y="4059901"/>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commit </a:t>
            </a:r>
            <a:r>
              <a:rPr lang="en-US" sz="1400" i="1" dirty="0">
                <a:latin typeface="Courier New" panose="02070309020205020404" pitchFamily="49" charset="0"/>
                <a:cs typeface="Courier New" panose="02070309020205020404" pitchFamily="49" charset="0"/>
              </a:rPr>
              <a:t>&lt;container name&gt; &lt;tag&gt;</a:t>
            </a:r>
          </a:p>
        </p:txBody>
      </p:sp>
      <p:sp>
        <p:nvSpPr>
          <p:cNvPr id="9" name="Rectangle: Rounded Corners 8"/>
          <p:cNvSpPr/>
          <p:nvPr/>
        </p:nvSpPr>
        <p:spPr bwMode="gray">
          <a:xfrm>
            <a:off x="981976" y="3350279"/>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images</a:t>
            </a:r>
            <a:endParaRPr lang="en-US" sz="1400" i="1" dirty="0">
              <a:latin typeface="Courier New" panose="02070309020205020404" pitchFamily="49" charset="0"/>
              <a:cs typeface="Courier New" panose="02070309020205020404" pitchFamily="49" charset="0"/>
            </a:endParaRPr>
          </a:p>
        </p:txBody>
      </p:sp>
      <p:sp>
        <p:nvSpPr>
          <p:cNvPr id="10" name="Rectangle: Rounded Corners 9"/>
          <p:cNvSpPr/>
          <p:nvPr/>
        </p:nvSpPr>
        <p:spPr bwMode="gray">
          <a:xfrm>
            <a:off x="981976" y="4769523"/>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push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
        <p:nvSpPr>
          <p:cNvPr id="11" name="Rectangle: Rounded Corners 10"/>
          <p:cNvSpPr/>
          <p:nvPr/>
        </p:nvSpPr>
        <p:spPr bwMode="gray">
          <a:xfrm>
            <a:off x="981976" y="5479145"/>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history </a:t>
            </a:r>
            <a:r>
              <a:rPr lang="en-US" sz="1400" i="1" dirty="0">
                <a:latin typeface="Courier New" panose="02070309020205020404" pitchFamily="49" charset="0"/>
                <a:cs typeface="Courier New" panose="02070309020205020404" pitchFamily="49" charset="0"/>
              </a:rPr>
              <a:t>&lt;image-ID&gt;</a:t>
            </a:r>
          </a:p>
        </p:txBody>
      </p:sp>
    </p:spTree>
    <p:extLst>
      <p:ext uri="{BB962C8B-B14F-4D97-AF65-F5344CB8AC3E}">
        <p14:creationId xmlns:p14="http://schemas.microsoft.com/office/powerpoint/2010/main" val="2183621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Layers of images and containers</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1001" b="97768" l="1942" r="96723">
                        <a14:foregroundMark x1="35073" y1="60354" x2="35073" y2="60354"/>
                        <a14:foregroundMark x1="34345" y1="86759" x2="34345" y2="86759"/>
                        <a14:foregroundMark x1="53398" y1="10470" x2="53398" y2="10470"/>
                        <a14:foregroundMark x1="51699" y1="14165" x2="51699" y2="14165"/>
                        <a14:foregroundMark x1="39927" y1="5389" x2="39927" y2="5389"/>
                        <a14:foregroundMark x1="39927" y1="23865" x2="39927" y2="23865"/>
                        <a14:foregroundMark x1="89806" y1="70670" x2="89806" y2="70670"/>
                      </a14:backgroundRemoval>
                    </a14:imgEffect>
                  </a14:imgLayer>
                </a14:imgProps>
              </a:ext>
            </a:extLst>
          </a:blip>
          <a:stretch>
            <a:fillRect/>
          </a:stretch>
        </p:blipFill>
        <p:spPr>
          <a:xfrm>
            <a:off x="1187850" y="1583007"/>
            <a:ext cx="2511552" cy="3959352"/>
          </a:xfrm>
          <a:prstGeom prst="rect">
            <a:avLst/>
          </a:prstGeom>
        </p:spPr>
      </p:pic>
      <p:grpSp>
        <p:nvGrpSpPr>
          <p:cNvPr id="5" name="Group 4"/>
          <p:cNvGrpSpPr/>
          <p:nvPr/>
        </p:nvGrpSpPr>
        <p:grpSpPr>
          <a:xfrm>
            <a:off x="4841966" y="1615987"/>
            <a:ext cx="5947954" cy="3896539"/>
            <a:chOff x="4693920" y="1694364"/>
            <a:chExt cx="5947954" cy="3896539"/>
          </a:xfrm>
        </p:grpSpPr>
        <p:sp>
          <p:nvSpPr>
            <p:cNvPr id="6" name="Rectangle 5"/>
            <p:cNvSpPr/>
            <p:nvPr/>
          </p:nvSpPr>
          <p:spPr bwMode="gray">
            <a:xfrm>
              <a:off x="4693920" y="1694364"/>
              <a:ext cx="5947954" cy="389653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endParaRPr kumimoji="0" lang="en-US" sz="1800" b="0" i="1"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 name="Rectangle 6"/>
            <p:cNvSpPr/>
            <p:nvPr/>
          </p:nvSpPr>
          <p:spPr bwMode="gray">
            <a:xfrm>
              <a:off x="4920343" y="2718929"/>
              <a:ext cx="5495108" cy="2645551"/>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8" name="Rectangle 7"/>
            <p:cNvSpPr/>
            <p:nvPr/>
          </p:nvSpPr>
          <p:spPr bwMode="gray">
            <a:xfrm>
              <a:off x="5329646" y="4730608"/>
              <a:ext cx="4972594"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9" name="Rectangle 8"/>
            <p:cNvSpPr/>
            <p:nvPr/>
          </p:nvSpPr>
          <p:spPr bwMode="gray">
            <a:xfrm>
              <a:off x="5329646" y="4103591"/>
              <a:ext cx="4972594" cy="49638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 name="Rectangle 9"/>
            <p:cNvSpPr/>
            <p:nvPr/>
          </p:nvSpPr>
          <p:spPr bwMode="gray">
            <a:xfrm>
              <a:off x="5329646" y="3476574"/>
              <a:ext cx="4972594" cy="49638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11" name="Rectangle 10"/>
            <p:cNvSpPr/>
            <p:nvPr/>
          </p:nvSpPr>
          <p:spPr bwMode="gray">
            <a:xfrm>
              <a:off x="5329646" y="2849557"/>
              <a:ext cx="4972594" cy="49638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sp>
          <p:nvSpPr>
            <p:cNvPr id="12" name="Rectangle 11"/>
            <p:cNvSpPr/>
            <p:nvPr/>
          </p:nvSpPr>
          <p:spPr bwMode="gray">
            <a:xfrm>
              <a:off x="4920343" y="2091912"/>
              <a:ext cx="5495108" cy="49638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i="1" kern="0" dirty="0">
                  <a:solidFill>
                    <a:schemeClr val="accent5">
                      <a:lumMod val="50000"/>
                    </a:schemeClr>
                  </a:solidFill>
                  <a:ea typeface="Arial Unicode MS" pitchFamily="34" charset="-128"/>
                  <a:cs typeface="Arial Unicode MS" pitchFamily="34" charset="-128"/>
                </a:rPr>
                <a:t>writable layer</a:t>
              </a:r>
              <a:endParaRPr kumimoji="0" lang="en-US" sz="1800" b="1" i="1" u="none" strike="noStrike" kern="0" cap="none" spc="0" normalizeH="0" baseline="0" dirty="0">
                <a:ln>
                  <a:noFill/>
                </a:ln>
                <a:solidFill>
                  <a:schemeClr val="accent5">
                    <a:lumMod val="50000"/>
                  </a:schemeClr>
                </a:solidFill>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31741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p:cNvSpPr/>
          <p:nvPr/>
        </p:nvSpPr>
        <p:spPr bwMode="gray">
          <a:xfrm>
            <a:off x="596245" y="4465435"/>
            <a:ext cx="11001988" cy="1641919"/>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search </a:t>
            </a:r>
            <a:r>
              <a:rPr lang="en-US" sz="1200" b="1" dirty="0" err="1">
                <a:solidFill>
                  <a:schemeClr val="bg1"/>
                </a:solidFill>
                <a:latin typeface="Courier New" panose="02070309020205020404" pitchFamily="49" charset="0"/>
                <a:cs typeface="Courier New" panose="02070309020205020404" pitchFamily="49" charset="0"/>
              </a:rPr>
              <a:t>busybox</a:t>
            </a:r>
            <a:endParaRPr lang="en-US" sz="1200" b="1"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NAME                        DESCRIPTION                                     STARS     OFFICIAL   AUTOMATED</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base image.                             1158      [OK]       </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progrium</a:t>
            </a:r>
            <a:r>
              <a:rPr lang="en-US" sz="1200" dirty="0">
                <a:solidFill>
                  <a:schemeClr val="bg1"/>
                </a:solidFill>
                <a:latin typeface="Arial monospaced for SAP" panose="020B0609020202030204" pitchFamily="49" charset="0"/>
                <a:cs typeface="Courier New" panose="02070309020205020404" pitchFamily="49" charset="0"/>
              </a:rPr>
              <a:t>/</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66                   [OK]</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hypriot</a:t>
            </a:r>
            <a:r>
              <a:rPr lang="en-US" sz="1200" dirty="0">
                <a:solidFill>
                  <a:schemeClr val="bg1"/>
                </a:solidFill>
                <a:latin typeface="Arial monospaced for SAP" panose="020B0609020202030204" pitchFamily="49" charset="0"/>
                <a:cs typeface="Courier New" panose="02070309020205020404" pitchFamily="49" charset="0"/>
              </a:rPr>
              <a:t>/</a:t>
            </a:r>
            <a:r>
              <a:rPr lang="en-US" sz="1200" dirty="0" err="1">
                <a:solidFill>
                  <a:schemeClr val="bg1"/>
                </a:solidFill>
                <a:latin typeface="Arial monospaced for SAP" panose="020B0609020202030204" pitchFamily="49" charset="0"/>
                <a:cs typeface="Courier New" panose="02070309020205020404" pitchFamily="49" charset="0"/>
              </a:rPr>
              <a:t>rpi-busybox-httpd</a:t>
            </a:r>
            <a:r>
              <a:rPr lang="en-US" sz="1200" dirty="0">
                <a:solidFill>
                  <a:schemeClr val="bg1"/>
                </a:solidFill>
                <a:latin typeface="Arial monospaced for SAP" panose="020B0609020202030204" pitchFamily="49" charset="0"/>
                <a:cs typeface="Courier New" panose="02070309020205020404" pitchFamily="49" charset="0"/>
              </a:rPr>
              <a:t>   Raspberry Pi compatible Docker Image with ...   39                   </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radial/</a:t>
            </a:r>
            <a:r>
              <a:rPr lang="en-US" sz="1200" dirty="0" err="1">
                <a:solidFill>
                  <a:schemeClr val="bg1"/>
                </a:solidFill>
                <a:latin typeface="Arial monospaced for SAP" panose="020B0609020202030204" pitchFamily="49" charset="0"/>
                <a:cs typeface="Courier New" panose="02070309020205020404" pitchFamily="49" charset="0"/>
              </a:rPr>
              <a:t>busyboxplus</a:t>
            </a:r>
            <a:r>
              <a:rPr lang="en-US" sz="1200" dirty="0">
                <a:solidFill>
                  <a:schemeClr val="bg1"/>
                </a:solidFill>
                <a:latin typeface="Arial monospaced for SAP" panose="020B0609020202030204" pitchFamily="49" charset="0"/>
                <a:cs typeface="Courier New" panose="02070309020205020404" pitchFamily="49" charset="0"/>
              </a:rPr>
              <a:t>          Full-chain, Internet enabled, </a:t>
            </a: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made...   17                   [OK]</a:t>
            </a:r>
          </a:p>
          <a:p>
            <a:pPr marL="179387" lvl="2" indent="0">
              <a:buNone/>
            </a:pPr>
            <a:endParaRPr lang="en-US" sz="1200" dirty="0">
              <a:solidFill>
                <a:schemeClr val="bg1"/>
              </a:solidFill>
              <a:latin typeface="Arial monospaced for SAP" panose="020B06090202020302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0"/>
          </p:nvPr>
        </p:nvSpPr>
        <p:spPr>
          <a:xfrm>
            <a:off x="504000" y="1620000"/>
            <a:ext cx="5328000" cy="2919727"/>
          </a:xfrm>
        </p:spPr>
        <p:txBody>
          <a:bodyPr/>
          <a:lstStyle/>
          <a:p>
            <a:r>
              <a:rPr lang="en-US" sz="1800" dirty="0"/>
              <a:t>Public registries</a:t>
            </a:r>
          </a:p>
          <a:p>
            <a:pPr lvl="1"/>
            <a:r>
              <a:rPr lang="en-US" sz="1600" dirty="0"/>
              <a:t>Docker Hub </a:t>
            </a:r>
            <a:r>
              <a:rPr lang="en-US" sz="1600" dirty="0">
                <a:hlinkClick r:id="rId3"/>
              </a:rPr>
              <a:t>https://hub.docker.com</a:t>
            </a:r>
            <a:endParaRPr lang="en-US" sz="1600" dirty="0"/>
          </a:p>
          <a:p>
            <a:pPr lvl="1"/>
            <a:r>
              <a:rPr lang="en-US" sz="1600" dirty="0"/>
              <a:t>lots of ready-made and official images</a:t>
            </a:r>
          </a:p>
          <a:p>
            <a:pPr lvl="1"/>
            <a:r>
              <a:rPr lang="en-US" sz="1600" dirty="0"/>
              <a:t>anyone can upload his images </a:t>
            </a:r>
          </a:p>
          <a:p>
            <a:r>
              <a:rPr lang="en-US" sz="1800" dirty="0"/>
              <a:t>Private registries</a:t>
            </a:r>
          </a:p>
          <a:p>
            <a:pPr lvl="1"/>
            <a:r>
              <a:rPr lang="en-US" sz="1600" dirty="0"/>
              <a:t>Docker Hub </a:t>
            </a:r>
            <a:r>
              <a:rPr lang="en-US" sz="1600" dirty="0">
                <a:hlinkClick r:id="rId3"/>
              </a:rPr>
              <a:t>https://hub.docker.com</a:t>
            </a:r>
            <a:endParaRPr lang="en-US" sz="1600" dirty="0"/>
          </a:p>
          <a:p>
            <a:pPr lvl="1"/>
            <a:r>
              <a:rPr lang="en-US" sz="1600" dirty="0"/>
              <a:t>Individual Organizations and projects</a:t>
            </a:r>
          </a:p>
          <a:p>
            <a:pPr lvl="1"/>
            <a:r>
              <a:rPr lang="en-US" sz="1600" dirty="0"/>
              <a:t>Automated builds</a:t>
            </a:r>
            <a:endParaRPr lang="en-US" dirty="0"/>
          </a:p>
        </p:txBody>
      </p:sp>
      <p:sp>
        <p:nvSpPr>
          <p:cNvPr id="3" name="Text Placeholder 2"/>
          <p:cNvSpPr>
            <a:spLocks noGrp="1"/>
          </p:cNvSpPr>
          <p:nvPr>
            <p:ph type="body" sz="quarter" idx="11"/>
          </p:nvPr>
        </p:nvSpPr>
        <p:spPr>
          <a:xfrm>
            <a:off x="6362477" y="1620000"/>
            <a:ext cx="5328000" cy="2919727"/>
          </a:xfrm>
        </p:spPr>
        <p:txBody>
          <a:bodyPr/>
          <a:lstStyle/>
          <a:p>
            <a:r>
              <a:rPr lang="en-US" sz="1800" dirty="0"/>
              <a:t>Local private registries</a:t>
            </a:r>
          </a:p>
          <a:p>
            <a:pPr lvl="1"/>
            <a:r>
              <a:rPr lang="en-US" sz="1600" dirty="0"/>
              <a:t>Runs as a container on any Docker host</a:t>
            </a:r>
          </a:p>
          <a:p>
            <a:pPr lvl="1"/>
            <a:r>
              <a:rPr lang="en-US" sz="1600" dirty="0"/>
              <a:t>Selected by image tagging</a:t>
            </a:r>
          </a:p>
          <a:p>
            <a:pPr lvl="1"/>
            <a:r>
              <a:rPr lang="en-US" sz="1600" dirty="0"/>
              <a:t>Insecure registries must be explicitly enabled in dockerd configuration</a:t>
            </a:r>
          </a:p>
          <a:p>
            <a:endParaRPr lang="en-US" dirty="0"/>
          </a:p>
        </p:txBody>
      </p:sp>
      <p:sp>
        <p:nvSpPr>
          <p:cNvPr id="4" name="Title 3"/>
          <p:cNvSpPr>
            <a:spLocks noGrp="1"/>
          </p:cNvSpPr>
          <p:nvPr>
            <p:ph type="title"/>
          </p:nvPr>
        </p:nvSpPr>
        <p:spPr/>
        <p:txBody>
          <a:bodyPr/>
          <a:lstStyle/>
          <a:p>
            <a:r>
              <a:rPr lang="en-US" dirty="0"/>
              <a:t>Registries</a:t>
            </a:r>
          </a:p>
        </p:txBody>
      </p:sp>
      <p:pic>
        <p:nvPicPr>
          <p:cNvPr id="7" name="Picture 6"/>
          <p:cNvPicPr>
            <a:picLocks noChangeAspect="1"/>
          </p:cNvPicPr>
          <p:nvPr/>
        </p:nvPicPr>
        <p:blipFill>
          <a:blip r:embed="rId4"/>
          <a:stretch>
            <a:fillRect/>
          </a:stretch>
        </p:blipFill>
        <p:spPr>
          <a:xfrm>
            <a:off x="4174028" y="1985761"/>
            <a:ext cx="1032674" cy="1032674"/>
          </a:xfrm>
          <a:prstGeom prst="rect">
            <a:avLst/>
          </a:prstGeom>
        </p:spPr>
      </p:pic>
    </p:spTree>
    <p:extLst>
      <p:ext uri="{BB962C8B-B14F-4D97-AF65-F5344CB8AC3E}">
        <p14:creationId xmlns:p14="http://schemas.microsoft.com/office/powerpoint/2010/main" val="2561858842"/>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1100</Words>
  <Application>Microsoft Office PowerPoint</Application>
  <PresentationFormat>Custom</PresentationFormat>
  <Paragraphs>212</Paragraphs>
  <Slides>13</Slides>
  <Notes>8</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 Black</vt:lpstr>
      <vt:lpstr>Arial monospaced for SAP</vt:lpstr>
      <vt:lpstr>Arial Narrow</vt:lpstr>
      <vt:lpstr>Arial Unicode MS</vt:lpstr>
      <vt:lpstr>Courier New</vt:lpstr>
      <vt:lpstr>Symbol</vt:lpstr>
      <vt:lpstr>wingdings</vt:lpstr>
      <vt:lpstr>wingdings</vt:lpstr>
      <vt:lpstr>SAP_2017_16x9_white</vt:lpstr>
      <vt:lpstr>PowerPoint Presentation</vt:lpstr>
      <vt:lpstr>PowerPoint Presentation</vt:lpstr>
      <vt:lpstr>Linux Features</vt:lpstr>
      <vt:lpstr>Linux Features</vt:lpstr>
      <vt:lpstr>Containers and where they come from</vt:lpstr>
      <vt:lpstr>Images</vt:lpstr>
      <vt:lpstr>Commands for images</vt:lpstr>
      <vt:lpstr>Layers of images and containers</vt:lpstr>
      <vt:lpstr>Registries</vt:lpstr>
      <vt:lpstr>Docker‘s client/server architecture</vt:lpstr>
      <vt:lpstr>runC</vt:lpstr>
      <vt:lpstr>Configuration of the Docker daemon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423</cp:revision>
  <dcterms:created xsi:type="dcterms:W3CDTF">2015-10-14T11:21:43Z</dcterms:created>
  <dcterms:modified xsi:type="dcterms:W3CDTF">2018-02-05T16:52:21Z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