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2"/>
  </p:notesMasterIdLst>
  <p:handoutMasterIdLst>
    <p:handoutMasterId r:id="rId33"/>
  </p:handoutMasterIdLst>
  <p:sldIdLst>
    <p:sldId id="454" r:id="rId2"/>
    <p:sldId id="437" r:id="rId3"/>
    <p:sldId id="453" r:id="rId4"/>
    <p:sldId id="438" r:id="rId5"/>
    <p:sldId id="382" r:id="rId6"/>
    <p:sldId id="440" r:id="rId7"/>
    <p:sldId id="457" r:id="rId8"/>
    <p:sldId id="513" r:id="rId9"/>
    <p:sldId id="434" r:id="rId10"/>
    <p:sldId id="458" r:id="rId11"/>
    <p:sldId id="463" r:id="rId12"/>
    <p:sldId id="451" r:id="rId13"/>
    <p:sldId id="462" r:id="rId14"/>
    <p:sldId id="450" r:id="rId15"/>
    <p:sldId id="441" r:id="rId16"/>
    <p:sldId id="443" r:id="rId17"/>
    <p:sldId id="445" r:id="rId18"/>
    <p:sldId id="449" r:id="rId19"/>
    <p:sldId id="459" r:id="rId20"/>
    <p:sldId id="446" r:id="rId21"/>
    <p:sldId id="470" r:id="rId22"/>
    <p:sldId id="447" r:id="rId23"/>
    <p:sldId id="465" r:id="rId24"/>
    <p:sldId id="471" r:id="rId25"/>
    <p:sldId id="472" r:id="rId26"/>
    <p:sldId id="466" r:id="rId27"/>
    <p:sldId id="467" r:id="rId28"/>
    <p:sldId id="468" r:id="rId29"/>
    <p:sldId id="469" r:id="rId30"/>
    <p:sldId id="265" r:id="rId3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757" autoAdjust="0"/>
  </p:normalViewPr>
  <p:slideViewPr>
    <p:cSldViewPr snapToGrid="0" showGuides="1">
      <p:cViewPr varScale="1">
        <p:scale>
          <a:sx n="95" d="100"/>
          <a:sy n="95" d="100"/>
        </p:scale>
        <p:origin x="157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3432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a:t>
            </a:r>
            <a:r>
              <a:rPr lang="en-US" b="1" noProof="0" dirty="0"/>
              <a:t>network address translation (NAT)</a:t>
            </a:r>
            <a:r>
              <a:rPr lang="en-US" noProof="0" dirty="0"/>
              <a:t>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a:t>
            </a:r>
            <a:r>
              <a:rPr lang="en-US" b="1" noProof="0" dirty="0"/>
              <a:t>port forwarding</a:t>
            </a:r>
            <a:r>
              <a:rPr lang="en-US" noProof="0" dirty="0"/>
              <a:t> and docker knows two flavors of it.</a:t>
            </a:r>
          </a:p>
          <a:p>
            <a:pPr marL="342900" indent="-342900">
              <a:buAutoNum type="arabicParenR"/>
            </a:pPr>
            <a:r>
              <a:rPr lang="en-US" noProof="0" dirty="0"/>
              <a:t>Map a </a:t>
            </a:r>
            <a:r>
              <a:rPr lang="en-US" b="1" noProof="0" dirty="0"/>
              <a:t>dedicated host port</a:t>
            </a:r>
            <a:r>
              <a:rPr lang="en-US" noProof="0" dirty="0"/>
              <a: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a:t>
            </a:r>
            <a:r>
              <a:rPr lang="en-US" b="1" noProof="0" dirty="0"/>
              <a:t>random port</a:t>
            </a:r>
            <a:r>
              <a:rPr lang="en-US" noProof="0" dirty="0"/>
              <a: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201654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90654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a:t>
            </a:r>
          </a:p>
          <a:p>
            <a:pPr marL="285750" indent="-285750">
              <a:buFontTx/>
              <a:buChar char="-"/>
            </a:pPr>
            <a:r>
              <a:rPr lang="en-US" noProof="0" dirty="0"/>
              <a:t>When specifying an </a:t>
            </a:r>
            <a:r>
              <a:rPr lang="en-US" b="1" noProof="0" dirty="0"/>
              <a:t>absolute path</a:t>
            </a:r>
            <a:r>
              <a:rPr lang="en-US" noProof="0" dirty="0"/>
              <a:t>, docker assumes a </a:t>
            </a:r>
            <a:r>
              <a:rPr lang="en-US" b="1" noProof="0" dirty="0"/>
              <a:t>bind mount</a:t>
            </a:r>
            <a:r>
              <a:rPr lang="en-US" noProof="0" dirty="0"/>
              <a:t>. </a:t>
            </a:r>
          </a:p>
          <a:p>
            <a:pPr marL="285750" indent="-285750">
              <a:buFontTx/>
              <a:buChar char="-"/>
            </a:pPr>
            <a:r>
              <a:rPr lang="en-US" noProof="0" dirty="0"/>
              <a:t>When you just give </a:t>
            </a:r>
            <a:r>
              <a:rPr lang="en-US" b="1" noProof="0" dirty="0"/>
              <a:t>a name</a:t>
            </a:r>
            <a:r>
              <a:rPr lang="en-US" noProof="0" dirty="0"/>
              <a:t> (like in a relative path “config”), it will assume a </a:t>
            </a:r>
            <a:r>
              <a:rPr lang="en-US" b="1" noProof="0" dirty="0"/>
              <a:t>named volume</a:t>
            </a:r>
            <a:r>
              <a:rPr lang="en-US" noProof="0" dirty="0"/>
              <a:t>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NFS mount.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a:t>
            </a:r>
            <a:r>
              <a:rPr lang="en-US" b="1" dirty="0"/>
              <a:t>(bind) mount</a:t>
            </a:r>
            <a:r>
              <a:rPr lang="en-US" b="0" dirty="0"/>
              <a: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but hidden.</a:t>
            </a:r>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a:t>
            </a:r>
            <a:r>
              <a:rPr lang="en-US" b="1" dirty="0"/>
              <a:t>docker volumes</a:t>
            </a:r>
            <a:r>
              <a:rPr lang="en-US" b="0" dirty="0"/>
              <a:t>.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a:t>
            </a:r>
            <a:r>
              <a:rPr lang="en-US" b="0" dirty="0" err="1"/>
              <a:t>e.g</a:t>
            </a:r>
            <a:r>
              <a:rPr lang="en-US" b="0" dirty="0"/>
              <a:t> ‘root’ with a simple password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There are many different ways how container are build and run. The open container initiative aims to establish a container standards like a common image format. Based on these standards compatible container engines and runtimes can be build.</a:t>
            </a:r>
          </a:p>
          <a:p>
            <a:endParaRPr lang="en-US" dirty="0"/>
          </a:p>
          <a:p>
            <a:r>
              <a:rPr lang="en-US" dirty="0"/>
              <a:t>Though we are mainly talking about Docker, there are more container engines available.</a:t>
            </a:r>
          </a:p>
          <a:p>
            <a:pPr marL="285750" indent="-285750">
              <a:buFontTx/>
              <a:buChar char="-"/>
            </a:pPr>
            <a:r>
              <a:rPr lang="en-US" dirty="0"/>
              <a:t>Rocket (</a:t>
            </a:r>
            <a:r>
              <a:rPr lang="en-US" dirty="0" err="1"/>
              <a:t>rkt</a:t>
            </a:r>
            <a:r>
              <a:rPr lang="en-US" dirty="0"/>
              <a:t>) – formerly build by CoreOS it is now part of </a:t>
            </a:r>
            <a:r>
              <a:rPr lang="en-US" dirty="0" err="1"/>
              <a:t>RedHad</a:t>
            </a:r>
            <a:r>
              <a:rPr lang="en-US" dirty="0"/>
              <a:t> -&gt; IBM. Future is unknown…</a:t>
            </a:r>
          </a:p>
          <a:p>
            <a:pPr marL="285750" indent="-285750">
              <a:buFontTx/>
              <a:buChar char="-"/>
            </a:pPr>
            <a:r>
              <a:rPr lang="en-US" dirty="0"/>
              <a:t>Docker – currently the standard container engine for most at SAP</a:t>
            </a:r>
          </a:p>
          <a:p>
            <a:pPr marL="285750" indent="-285750">
              <a:buFontTx/>
              <a:buChar char="-"/>
            </a:pPr>
            <a:r>
              <a:rPr lang="en-US" dirty="0"/>
              <a:t>Cri-o – lightweight alternative to Docker when used with Kubernetes. Compatible with OCI specs</a:t>
            </a:r>
          </a:p>
          <a:p>
            <a:pPr marL="285750" indent="-285750">
              <a:buFontTx/>
              <a:buChar char="-"/>
            </a:pPr>
            <a:endParaRPr lang="en-US" dirty="0"/>
          </a:p>
          <a:p>
            <a:pPr marL="0" indent="0">
              <a:buFontTx/>
              <a:buNone/>
            </a:pPr>
            <a:r>
              <a:rPr lang="en-US" dirty="0"/>
              <a:t>As seen on the previous slide, docker delegates the actual scheduling of a process to </a:t>
            </a:r>
            <a:r>
              <a:rPr lang="en-US" dirty="0" err="1"/>
              <a:t>runC</a:t>
            </a:r>
            <a:r>
              <a:rPr lang="en-US" dirty="0"/>
              <a:t> as the container runtime. </a:t>
            </a:r>
            <a:r>
              <a:rPr lang="en-US" dirty="0" err="1"/>
              <a:t>RunC</a:t>
            </a:r>
            <a:r>
              <a:rPr lang="en-US" dirty="0"/>
              <a:t> can be replaced by other compatible tools like:</a:t>
            </a:r>
          </a:p>
          <a:p>
            <a:pPr marL="285750" indent="-285750">
              <a:buFontTx/>
              <a:buChar char="-"/>
            </a:pPr>
            <a:r>
              <a:rPr lang="en-US" dirty="0" err="1"/>
              <a:t>gVisor</a:t>
            </a:r>
            <a:endParaRPr lang="en-US" dirty="0"/>
          </a:p>
          <a:p>
            <a:pPr marL="285750" indent="-285750">
              <a:buFontTx/>
              <a:buChar char="-"/>
            </a:pPr>
            <a:r>
              <a:rPr lang="en-US" dirty="0"/>
              <a:t>kata </a:t>
            </a:r>
          </a:p>
          <a:p>
            <a:pPr marL="0" indent="0">
              <a:buFontTx/>
              <a:buNone/>
            </a:pPr>
            <a:r>
              <a:rPr lang="en-US" dirty="0"/>
              <a:t>Both add more virtualization to achieve a higher level of isolation / security and to shield the host OS kernel</a:t>
            </a:r>
          </a:p>
          <a:p>
            <a:pPr marL="0" indent="0">
              <a:buFontTx/>
              <a:buNone/>
            </a:pPr>
            <a:endParaRPr lang="en-US" dirty="0"/>
          </a:p>
          <a:p>
            <a:pPr marL="0" indent="0">
              <a:buFontTx/>
              <a:buNone/>
            </a:pPr>
            <a:r>
              <a:rPr lang="en-US" dirty="0"/>
              <a:t>Since container usually bring their own libs and tools an operating system hosting these container has a different set of requirements. It should run stable, be immutable / have quick patch cycles and in general have only those tools &amp; libs that are required to run a container. A full-blown Ubuntu with a package manager and a variety of pre-installed tools can also host a container runtime, but most of the features are never used. </a:t>
            </a:r>
          </a:p>
          <a:p>
            <a:pPr marL="0" indent="0">
              <a:buFontTx/>
              <a:buNone/>
            </a:pPr>
            <a:endParaRPr lang="en-US" dirty="0"/>
          </a:p>
          <a:p>
            <a:pPr marL="0" indent="0">
              <a:buFontTx/>
              <a:buNone/>
            </a:pPr>
            <a:r>
              <a:rPr lang="en-US" dirty="0"/>
              <a:t>There are different minimal OS to host container:</a:t>
            </a:r>
          </a:p>
          <a:p>
            <a:pPr marL="285750" indent="-285750">
              <a:buFontTx/>
              <a:buChar char="-"/>
            </a:pPr>
            <a:r>
              <a:rPr lang="en-US" dirty="0" err="1"/>
              <a:t>coreOS</a:t>
            </a:r>
            <a:r>
              <a:rPr lang="en-US" dirty="0"/>
              <a:t> – container </a:t>
            </a:r>
            <a:r>
              <a:rPr lang="en-US" dirty="0" err="1"/>
              <a:t>linux</a:t>
            </a:r>
            <a:endParaRPr lang="en-US" dirty="0"/>
          </a:p>
          <a:p>
            <a:pPr marL="285750" indent="-285750">
              <a:buFontTx/>
              <a:buChar char="-"/>
            </a:pPr>
            <a:r>
              <a:rPr lang="en-US" dirty="0"/>
              <a:t>Atomic host by RedHat</a:t>
            </a:r>
          </a:p>
          <a:p>
            <a:pPr marL="285750" indent="-285750">
              <a:buFontTx/>
              <a:buChar char="-"/>
            </a:pP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3872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4537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httpd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172.18.0.3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nwhelper</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671202" cy="246221"/>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192.168.253.132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solidFill>
                  <a:schemeClr val="bg1"/>
                </a:solidFill>
                <a:ea typeface="Arial Unicode MS" pitchFamily="34" charset="-128"/>
                <a:cs typeface="Arial Unicode MS" pitchFamily="34" charset="-128"/>
              </a:rPr>
              <a:t>t</a:t>
            </a:r>
            <a:r>
              <a:rPr kumimoji="0" lang="de-DE"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est</a:t>
            </a: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172.18.0.0/16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‘test’ (172.18.0.0/16)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322752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Demo: Sample</a:t>
            </a:r>
            <a:endParaRPr lang="en-US" dirty="0"/>
          </a:p>
        </p:txBody>
      </p:sp>
      <p:pic>
        <p:nvPicPr>
          <p:cNvPr id="5" name="Picture 4">
            <a:extLst>
              <a:ext uri="{FF2B5EF4-FFF2-40B4-BE49-F238E27FC236}">
                <a16:creationId xmlns:a16="http://schemas.microsoft.com/office/drawing/2014/main" id="{DCA90835-BE43-4CC0-8A42-13525B865CCF}"/>
              </a:ext>
            </a:extLst>
          </p:cNvPr>
          <p:cNvPicPr>
            <a:picLocks noChangeAspect="1"/>
          </p:cNvPicPr>
          <p:nvPr/>
        </p:nvPicPr>
        <p:blipFill>
          <a:blip r:embed="rId3"/>
          <a:stretch>
            <a:fillRect/>
          </a:stretch>
        </p:blipFill>
        <p:spPr>
          <a:xfrm>
            <a:off x="312393" y="1518259"/>
            <a:ext cx="6095238" cy="1514286"/>
          </a:xfrm>
          <a:prstGeom prst="rect">
            <a:avLst/>
          </a:prstGeom>
        </p:spPr>
      </p:pic>
      <p:pic>
        <p:nvPicPr>
          <p:cNvPr id="7" name="Picture 6">
            <a:extLst>
              <a:ext uri="{FF2B5EF4-FFF2-40B4-BE49-F238E27FC236}">
                <a16:creationId xmlns:a16="http://schemas.microsoft.com/office/drawing/2014/main" id="{3594AFAA-B473-45B9-BD2A-0E4B8C033DAD}"/>
              </a:ext>
            </a:extLst>
          </p:cNvPr>
          <p:cNvPicPr>
            <a:picLocks noChangeAspect="1"/>
          </p:cNvPicPr>
          <p:nvPr/>
        </p:nvPicPr>
        <p:blipFill>
          <a:blip r:embed="rId4"/>
          <a:stretch>
            <a:fillRect/>
          </a:stretch>
        </p:blipFill>
        <p:spPr>
          <a:xfrm>
            <a:off x="0" y="3316968"/>
            <a:ext cx="12195175" cy="1591479"/>
          </a:xfrm>
          <a:prstGeom prst="rect">
            <a:avLst/>
          </a:prstGeom>
        </p:spPr>
      </p:pic>
      <p:pic>
        <p:nvPicPr>
          <p:cNvPr id="8" name="Picture 7">
            <a:extLst>
              <a:ext uri="{FF2B5EF4-FFF2-40B4-BE49-F238E27FC236}">
                <a16:creationId xmlns:a16="http://schemas.microsoft.com/office/drawing/2014/main" id="{97F89B65-AA0F-48DD-9C6F-AC734D77FE5B}"/>
              </a:ext>
            </a:extLst>
          </p:cNvPr>
          <p:cNvPicPr>
            <a:picLocks noChangeAspect="1"/>
          </p:cNvPicPr>
          <p:nvPr/>
        </p:nvPicPr>
        <p:blipFill>
          <a:blip r:embed="rId5"/>
          <a:stretch>
            <a:fillRect/>
          </a:stretch>
        </p:blipFill>
        <p:spPr>
          <a:xfrm>
            <a:off x="4457318" y="1233835"/>
            <a:ext cx="6033334" cy="5366667"/>
          </a:xfrm>
          <a:prstGeom prst="rect">
            <a:avLst/>
          </a:prstGeom>
        </p:spPr>
      </p:pic>
    </p:spTree>
    <p:extLst>
      <p:ext uri="{BB962C8B-B14F-4D97-AF65-F5344CB8AC3E}">
        <p14:creationId xmlns:p14="http://schemas.microsoft.com/office/powerpoint/2010/main" val="16529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animBg="1"/>
      <p:bldP spid="16" grpId="0" animBg="1"/>
      <p:bldP spid="17" grpId="0" animBg="1"/>
      <p:bldP spid="18" grpId="0" animBg="1"/>
      <p:bldP spid="1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298CDEB-4496-46DE-A24C-6B188E30F0C4}"/>
              </a:ext>
            </a:extLst>
          </p:cNvPr>
          <p:cNvGrpSpPr/>
          <p:nvPr/>
        </p:nvGrpSpPr>
        <p:grpSpPr>
          <a:xfrm>
            <a:off x="560439" y="1275732"/>
            <a:ext cx="2868772" cy="4999703"/>
            <a:chOff x="560439" y="1275732"/>
            <a:chExt cx="2868772" cy="4999703"/>
          </a:xfrm>
        </p:grpSpPr>
        <p:pic>
          <p:nvPicPr>
            <p:cNvPr id="3" name="Picture 2">
              <a:extLst>
                <a:ext uri="{FF2B5EF4-FFF2-40B4-BE49-F238E27FC236}">
                  <a16:creationId xmlns:a16="http://schemas.microsoft.com/office/drawing/2014/main" id="{9BBAF3C2-99E9-437C-ADBA-0E7D401BC443}"/>
                </a:ext>
              </a:extLst>
            </p:cNvPr>
            <p:cNvPicPr>
              <a:picLocks noChangeAspect="1"/>
            </p:cNvPicPr>
            <p:nvPr/>
          </p:nvPicPr>
          <p:blipFill>
            <a:blip r:embed="rId3"/>
            <a:stretch>
              <a:fillRect/>
            </a:stretch>
          </p:blipFill>
          <p:spPr>
            <a:xfrm>
              <a:off x="1383165" y="1914411"/>
              <a:ext cx="1133091" cy="1133091"/>
            </a:xfrm>
            <a:prstGeom prst="rect">
              <a:avLst/>
            </a:prstGeom>
          </p:spPr>
        </p:pic>
        <p:pic>
          <p:nvPicPr>
            <p:cNvPr id="4" name="Picture 3">
              <a:extLst>
                <a:ext uri="{FF2B5EF4-FFF2-40B4-BE49-F238E27FC236}">
                  <a16:creationId xmlns:a16="http://schemas.microsoft.com/office/drawing/2014/main" id="{E7C5EAE0-28EB-4747-BF50-E2F918BF5130}"/>
                </a:ext>
              </a:extLst>
            </p:cNvPr>
            <p:cNvPicPr>
              <a:picLocks noChangeAspect="1"/>
            </p:cNvPicPr>
            <p:nvPr/>
          </p:nvPicPr>
          <p:blipFill>
            <a:blip r:embed="rId4">
              <a:extLst/>
            </a:blip>
            <a:stretch>
              <a:fillRect/>
            </a:stretch>
          </p:blipFill>
          <p:spPr>
            <a:xfrm>
              <a:off x="1014086" y="3566667"/>
              <a:ext cx="1871249" cy="1114643"/>
            </a:xfrm>
            <a:prstGeom prst="rect">
              <a:avLst/>
            </a:prstGeom>
          </p:spPr>
        </p:pic>
        <p:pic>
          <p:nvPicPr>
            <p:cNvPr id="5" name="Graphic 4">
              <a:extLst>
                <a:ext uri="{FF2B5EF4-FFF2-40B4-BE49-F238E27FC236}">
                  <a16:creationId xmlns:a16="http://schemas.microsoft.com/office/drawing/2014/main" id="{3E91C4D6-2E82-4C67-8FAF-8BDF2F16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024" y="5200474"/>
              <a:ext cx="2345373" cy="892130"/>
            </a:xfrm>
            <a:prstGeom prst="rect">
              <a:avLst/>
            </a:prstGeom>
          </p:spPr>
        </p:pic>
        <p:sp>
          <p:nvSpPr>
            <p:cNvPr id="10" name="Rectangle 9">
              <a:extLst>
                <a:ext uri="{FF2B5EF4-FFF2-40B4-BE49-F238E27FC236}">
                  <a16:creationId xmlns:a16="http://schemas.microsoft.com/office/drawing/2014/main" id="{2EF6B291-15FF-455E-8053-C6716F48CF46}"/>
                </a:ext>
              </a:extLst>
            </p:cNvPr>
            <p:cNvSpPr/>
            <p:nvPr/>
          </p:nvSpPr>
          <p:spPr bwMode="gray">
            <a:xfrm>
              <a:off x="560439"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00E20A9-72DD-4084-BB05-71661FA9C04A}"/>
                </a:ext>
              </a:extLst>
            </p:cNvPr>
            <p:cNvSpPr txBox="1"/>
            <p:nvPr/>
          </p:nvSpPr>
          <p:spPr>
            <a:xfrm>
              <a:off x="1228101"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Engines</a:t>
              </a:r>
            </a:p>
          </p:txBody>
        </p:sp>
      </p:grpSp>
      <p:sp>
        <p:nvSpPr>
          <p:cNvPr id="16" name="Rectangle 15">
            <a:extLst>
              <a:ext uri="{FF2B5EF4-FFF2-40B4-BE49-F238E27FC236}">
                <a16:creationId xmlns:a16="http://schemas.microsoft.com/office/drawing/2014/main" id="{8A6AE6A0-96AE-46F9-BEEB-6C5A1FAAE20C}"/>
              </a:ext>
            </a:extLst>
          </p:cNvPr>
          <p:cNvSpPr/>
          <p:nvPr/>
        </p:nvSpPr>
        <p:spPr bwMode="gray">
          <a:xfrm>
            <a:off x="560440" y="435077"/>
            <a:ext cx="6743806" cy="56884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Open Container Initiative</a:t>
            </a:r>
          </a:p>
        </p:txBody>
      </p:sp>
      <p:grpSp>
        <p:nvGrpSpPr>
          <p:cNvPr id="20" name="Group 19">
            <a:extLst>
              <a:ext uri="{FF2B5EF4-FFF2-40B4-BE49-F238E27FC236}">
                <a16:creationId xmlns:a16="http://schemas.microsoft.com/office/drawing/2014/main" id="{AF74225A-B368-4DB4-9041-19BEF543304C}"/>
              </a:ext>
            </a:extLst>
          </p:cNvPr>
          <p:cNvGrpSpPr/>
          <p:nvPr/>
        </p:nvGrpSpPr>
        <p:grpSpPr>
          <a:xfrm>
            <a:off x="4435473" y="1275732"/>
            <a:ext cx="2868772" cy="4999703"/>
            <a:chOff x="4251937" y="1275732"/>
            <a:chExt cx="2868772" cy="4999703"/>
          </a:xfrm>
        </p:grpSpPr>
        <p:pic>
          <p:nvPicPr>
            <p:cNvPr id="7" name="Picture 6">
              <a:extLst>
                <a:ext uri="{FF2B5EF4-FFF2-40B4-BE49-F238E27FC236}">
                  <a16:creationId xmlns:a16="http://schemas.microsoft.com/office/drawing/2014/main" id="{88D91766-AB87-4E54-8D32-809081AAC71D}"/>
                </a:ext>
              </a:extLst>
            </p:cNvPr>
            <p:cNvPicPr>
              <a:picLocks noChangeAspect="1"/>
            </p:cNvPicPr>
            <p:nvPr/>
          </p:nvPicPr>
          <p:blipFill>
            <a:blip r:embed="rId7"/>
            <a:stretch>
              <a:fillRect/>
            </a:stretch>
          </p:blipFill>
          <p:spPr>
            <a:xfrm>
              <a:off x="4790573" y="3242615"/>
              <a:ext cx="1613647" cy="1124806"/>
            </a:xfrm>
            <a:prstGeom prst="rect">
              <a:avLst/>
            </a:prstGeom>
          </p:spPr>
        </p:pic>
        <p:grpSp>
          <p:nvGrpSpPr>
            <p:cNvPr id="15" name="Group 14">
              <a:extLst>
                <a:ext uri="{FF2B5EF4-FFF2-40B4-BE49-F238E27FC236}">
                  <a16:creationId xmlns:a16="http://schemas.microsoft.com/office/drawing/2014/main" id="{05980CD9-BBEB-4654-8021-F62133E6FBBE}"/>
                </a:ext>
              </a:extLst>
            </p:cNvPr>
            <p:cNvGrpSpPr/>
            <p:nvPr/>
          </p:nvGrpSpPr>
          <p:grpSpPr>
            <a:xfrm>
              <a:off x="4551571" y="2107636"/>
              <a:ext cx="2091648" cy="492443"/>
              <a:chOff x="4985246" y="1308663"/>
              <a:chExt cx="2091648" cy="492444"/>
            </a:xfrm>
          </p:grpSpPr>
          <p:sp>
            <p:nvSpPr>
              <p:cNvPr id="6" name="TextBox 5">
                <a:extLst>
                  <a:ext uri="{FF2B5EF4-FFF2-40B4-BE49-F238E27FC236}">
                    <a16:creationId xmlns:a16="http://schemas.microsoft.com/office/drawing/2014/main" id="{9F8EE5E2-8A58-4C51-87CF-B4F88E405AA0}"/>
                  </a:ext>
                </a:extLst>
              </p:cNvPr>
              <p:cNvSpPr txBox="1"/>
              <p:nvPr/>
            </p:nvSpPr>
            <p:spPr>
              <a:xfrm>
                <a:off x="5773652" y="1308663"/>
                <a:ext cx="1303242" cy="492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3200" b="1" kern="0" dirty="0" err="1">
                    <a:latin typeface="BentonSans Bold" panose="02000803000000020004" pitchFamily="2" charset="0"/>
                    <a:ea typeface="Arial Unicode MS" pitchFamily="34" charset="-128"/>
                    <a:cs typeface="Arial Unicode MS" pitchFamily="34" charset="-128"/>
                  </a:rPr>
                  <a:t>gVisor</a:t>
                </a:r>
                <a:endParaRPr lang="en-US" sz="3200" b="1" kern="0" dirty="0">
                  <a:latin typeface="BentonSans Bold" panose="02000803000000020004" pitchFamily="2" charset="0"/>
                  <a:ea typeface="Arial Unicode MS" pitchFamily="34" charset="-128"/>
                  <a:cs typeface="Arial Unicode MS" pitchFamily="34" charset="-128"/>
                </a:endParaRPr>
              </a:p>
            </p:txBody>
          </p:sp>
          <p:pic>
            <p:nvPicPr>
              <p:cNvPr id="9" name="Picture 10" descr="Image result for gcp">
                <a:extLst>
                  <a:ext uri="{FF2B5EF4-FFF2-40B4-BE49-F238E27FC236}">
                    <a16:creationId xmlns:a16="http://schemas.microsoft.com/office/drawing/2014/main" id="{79CAD2F9-1280-4C14-8C42-5E06090AA2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5246" y="1377018"/>
                <a:ext cx="1060222" cy="42408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Kata Containers">
              <a:extLst>
                <a:ext uri="{FF2B5EF4-FFF2-40B4-BE49-F238E27FC236}">
                  <a16:creationId xmlns:a16="http://schemas.microsoft.com/office/drawing/2014/main" id="{8A734EBD-815F-4629-9166-23FC838427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6462" y="5009957"/>
              <a:ext cx="1101867" cy="110186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5BD4AA-7915-48A7-A3B8-AA80E0B25277}"/>
                </a:ext>
              </a:extLst>
            </p:cNvPr>
            <p:cNvSpPr txBox="1"/>
            <p:nvPr/>
          </p:nvSpPr>
          <p:spPr>
            <a:xfrm>
              <a:off x="4860708"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Runtimes</a:t>
              </a:r>
            </a:p>
          </p:txBody>
        </p:sp>
        <p:sp>
          <p:nvSpPr>
            <p:cNvPr id="22" name="Rectangle 21">
              <a:extLst>
                <a:ext uri="{FF2B5EF4-FFF2-40B4-BE49-F238E27FC236}">
                  <a16:creationId xmlns:a16="http://schemas.microsoft.com/office/drawing/2014/main" id="{2829C0E2-0AE3-4B61-9698-71319A494D4E}"/>
                </a:ext>
              </a:extLst>
            </p:cNvPr>
            <p:cNvSpPr/>
            <p:nvPr/>
          </p:nvSpPr>
          <p:spPr bwMode="gray">
            <a:xfrm>
              <a:off x="4251937" y="1275732"/>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3" name="Rectangle 22">
            <a:extLst>
              <a:ext uri="{FF2B5EF4-FFF2-40B4-BE49-F238E27FC236}">
                <a16:creationId xmlns:a16="http://schemas.microsoft.com/office/drawing/2014/main" id="{220A90D2-20E2-4FAD-A465-190FEC6A232A}"/>
              </a:ext>
            </a:extLst>
          </p:cNvPr>
          <p:cNvSpPr/>
          <p:nvPr/>
        </p:nvSpPr>
        <p:spPr bwMode="gray">
          <a:xfrm>
            <a:off x="8310506" y="1275731"/>
            <a:ext cx="2868772" cy="4999703"/>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2" name="Picture 8" descr="Image result for ubuntu">
            <a:extLst>
              <a:ext uri="{FF2B5EF4-FFF2-40B4-BE49-F238E27FC236}">
                <a16:creationId xmlns:a16="http://schemas.microsoft.com/office/drawing/2014/main" id="{D949CAA1-484F-42CB-8023-921ABB85D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09" y="1914411"/>
            <a:ext cx="1506374" cy="1200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A4C368EF-6E5B-4B3E-893A-3DF3A6F585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3956" y="3492220"/>
            <a:ext cx="1101867" cy="11018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re os">
            <a:extLst>
              <a:ext uri="{FF2B5EF4-FFF2-40B4-BE49-F238E27FC236}">
                <a16:creationId xmlns:a16="http://schemas.microsoft.com/office/drawing/2014/main" id="{EBEAD15C-C228-41A8-AA12-5D908811BD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19192" y="4971818"/>
            <a:ext cx="851397" cy="1101868"/>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23">
            <a:extLst>
              <a:ext uri="{FF2B5EF4-FFF2-40B4-BE49-F238E27FC236}">
                <a16:creationId xmlns:a16="http://schemas.microsoft.com/office/drawing/2014/main" id="{92A4BDF4-38E3-4146-AB2C-9DD5E22D2A7A}"/>
              </a:ext>
            </a:extLst>
          </p:cNvPr>
          <p:cNvSpPr/>
          <p:nvPr/>
        </p:nvSpPr>
        <p:spPr bwMode="gray">
          <a:xfrm>
            <a:off x="3607052" y="3602228"/>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Arrow: Right 29">
            <a:extLst>
              <a:ext uri="{FF2B5EF4-FFF2-40B4-BE49-F238E27FC236}">
                <a16:creationId xmlns:a16="http://schemas.microsoft.com/office/drawing/2014/main" id="{66B503D6-5094-4BDC-AF78-C8B641824F06}"/>
              </a:ext>
            </a:extLst>
          </p:cNvPr>
          <p:cNvSpPr/>
          <p:nvPr/>
        </p:nvSpPr>
        <p:spPr bwMode="gray">
          <a:xfrm>
            <a:off x="7525803" y="3598289"/>
            <a:ext cx="607394" cy="405580"/>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TextBox 24">
            <a:extLst>
              <a:ext uri="{FF2B5EF4-FFF2-40B4-BE49-F238E27FC236}">
                <a16:creationId xmlns:a16="http://schemas.microsoft.com/office/drawing/2014/main" id="{D79C8ED5-16C8-4C7E-82E2-3C15C91EDA09}"/>
              </a:ext>
            </a:extLst>
          </p:cNvPr>
          <p:cNvSpPr txBox="1"/>
          <p:nvPr/>
        </p:nvSpPr>
        <p:spPr>
          <a:xfrm>
            <a:off x="8995909" y="1371113"/>
            <a:ext cx="1502170"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OS</a:t>
            </a:r>
          </a:p>
        </p:txBody>
      </p:sp>
    </p:spTree>
    <p:extLst>
      <p:ext uri="{BB962C8B-B14F-4D97-AF65-F5344CB8AC3E}">
        <p14:creationId xmlns:p14="http://schemas.microsoft.com/office/powerpoint/2010/main" val="162685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4257</Words>
  <Application>Microsoft Office PowerPoint</Application>
  <PresentationFormat>Custom</PresentationFormat>
  <Paragraphs>443</Paragraphs>
  <Slides>30</Slides>
  <Notes>26</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 Black</vt:lpstr>
      <vt:lpstr>Arial monospaced for SAP</vt:lpstr>
      <vt:lpstr>Arial Unicode MS</vt:lpstr>
      <vt:lpstr>BentonSans Bold</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Demo: Sample</vt:lpstr>
      <vt:lpstr>Demo: Sample</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596</cp:revision>
  <dcterms:created xsi:type="dcterms:W3CDTF">2015-10-14T11:21:43Z</dcterms:created>
  <dcterms:modified xsi:type="dcterms:W3CDTF">2018-12-05T10:10:42Z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