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3"/>
  </p:notesMasterIdLst>
  <p:handoutMasterIdLst>
    <p:handoutMasterId r:id="rId24"/>
  </p:handoutMasterIdLst>
  <p:sldIdLst>
    <p:sldId id="433" r:id="rId2"/>
    <p:sldId id="457" r:id="rId3"/>
    <p:sldId id="453" r:id="rId4"/>
    <p:sldId id="458" r:id="rId5"/>
    <p:sldId id="364" r:id="rId6"/>
    <p:sldId id="436" r:id="rId7"/>
    <p:sldId id="437" r:id="rId8"/>
    <p:sldId id="438" r:id="rId9"/>
    <p:sldId id="444" r:id="rId10"/>
    <p:sldId id="445" r:id="rId11"/>
    <p:sldId id="448" r:id="rId12"/>
    <p:sldId id="449" r:id="rId13"/>
    <p:sldId id="459" r:id="rId14"/>
    <p:sldId id="460" r:id="rId15"/>
    <p:sldId id="450" r:id="rId16"/>
    <p:sldId id="439" r:id="rId17"/>
    <p:sldId id="441" r:id="rId18"/>
    <p:sldId id="440" r:id="rId19"/>
    <p:sldId id="442" r:id="rId20"/>
    <p:sldId id="456" r:id="rId21"/>
    <p:sldId id="265" r:id="rId2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1179" autoAdjust="0"/>
  </p:normalViewPr>
  <p:slideViewPr>
    <p:cSldViewPr snapToGrid="0" showGuides="1">
      <p:cViewPr varScale="1">
        <p:scale>
          <a:sx n="93" d="100"/>
          <a:sy n="93" d="100"/>
        </p:scale>
        <p:origin x="1050"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 resource.</a:t>
            </a:r>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api</a:t>
            </a:r>
            <a:r>
              <a:rPr lang="en-US" dirty="0"/>
              <a:t> is structured in different groups/version. Within these, namespaces group a set of resources. Within a namespace group names have to be unique.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011559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beta</a:t>
            </a:r>
            <a:r>
              <a:rPr lang="de-DE" dirty="0"/>
              <a:t>: </a:t>
            </a:r>
          </a:p>
          <a:p>
            <a:pPr marL="285750" indent="-285750">
              <a:buFontTx/>
              <a:buChar char="-"/>
            </a:pPr>
            <a:r>
              <a:rPr lang="de-DE" dirty="0" err="1"/>
              <a:t>aims</a:t>
            </a:r>
            <a:r>
              <a:rPr lang="de-DE" dirty="0"/>
              <a:t> </a:t>
            </a:r>
            <a:r>
              <a:rPr lang="de-DE" dirty="0" err="1"/>
              <a:t>for</a:t>
            </a:r>
            <a:r>
              <a:rPr lang="de-DE" dirty="0"/>
              <a:t> </a:t>
            </a:r>
            <a:r>
              <a:rPr lang="de-DE" dirty="0" err="1"/>
              <a:t>backwards</a:t>
            </a:r>
            <a:r>
              <a:rPr lang="de-DE" dirty="0"/>
              <a:t> </a:t>
            </a:r>
            <a:r>
              <a:rPr lang="de-DE" dirty="0" err="1"/>
              <a:t>compatibility</a:t>
            </a:r>
            <a:r>
              <a:rPr lang="de-DE" dirty="0"/>
              <a:t>, </a:t>
            </a:r>
          </a:p>
          <a:p>
            <a:pPr marL="285750" indent="-285750">
              <a:buFontTx/>
              <a:buChar char="-"/>
            </a:pPr>
            <a:r>
              <a:rPr lang="de-DE" dirty="0" err="1"/>
              <a:t>may</a:t>
            </a:r>
            <a:r>
              <a:rPr lang="de-DE" dirty="0"/>
              <a:t> </a:t>
            </a:r>
            <a:r>
              <a:rPr lang="de-DE" dirty="0" err="1"/>
              <a:t>have</a:t>
            </a:r>
            <a:r>
              <a:rPr lang="de-DE" dirty="0"/>
              <a:t> </a:t>
            </a:r>
            <a:r>
              <a:rPr lang="de-DE" dirty="0" err="1"/>
              <a:t>bugs</a:t>
            </a:r>
            <a:endParaRPr lang="de-DE" dirty="0"/>
          </a:p>
          <a:p>
            <a:pPr marL="285750" indent="-285750">
              <a:buFontTx/>
              <a:buChar char="-"/>
            </a:pPr>
            <a:r>
              <a:rPr lang="de-DE" dirty="0" err="1"/>
              <a:t>used</a:t>
            </a:r>
            <a:r>
              <a:rPr lang="de-DE" dirty="0"/>
              <a:t> in </a:t>
            </a:r>
            <a:r>
              <a:rPr lang="de-DE" dirty="0" err="1"/>
              <a:t>production</a:t>
            </a:r>
            <a:r>
              <a:rPr lang="de-DE" dirty="0"/>
              <a:t> </a:t>
            </a:r>
            <a:r>
              <a:rPr lang="de-DE" dirty="0" err="1"/>
              <a:t>with</a:t>
            </a:r>
            <a:r>
              <a:rPr lang="de-DE" dirty="0"/>
              <a:t> </a:t>
            </a:r>
            <a:r>
              <a:rPr lang="de-DE" dirty="0" err="1"/>
              <a:t>caution</a:t>
            </a:r>
            <a:endParaRPr lang="de-DE" dirty="0"/>
          </a:p>
          <a:p>
            <a:pPr marL="285750" indent="-285750">
              <a:buFontTx/>
              <a:buChar char="-"/>
            </a:pPr>
            <a:endParaRPr lang="de-DE" dirty="0"/>
          </a:p>
          <a:p>
            <a:pPr marL="0" indent="0">
              <a:buFontTx/>
              <a:buNone/>
            </a:pPr>
            <a:r>
              <a:rPr lang="de-DE" dirty="0"/>
              <a:t>v1 / GA:</a:t>
            </a:r>
          </a:p>
          <a:p>
            <a:pPr marL="285750" indent="-285750">
              <a:buFontTx/>
              <a:buChar char="-"/>
            </a:pPr>
            <a:r>
              <a:rPr lang="de-DE" dirty="0" err="1"/>
              <a:t>no</a:t>
            </a:r>
            <a:r>
              <a:rPr lang="de-DE" dirty="0"/>
              <a:t> </a:t>
            </a:r>
            <a:r>
              <a:rPr lang="de-DE" dirty="0" err="1"/>
              <a:t>bugs</a:t>
            </a:r>
            <a:r>
              <a:rPr lang="de-DE" dirty="0"/>
              <a:t> </a:t>
            </a:r>
            <a:r>
              <a:rPr lang="de-DE" dirty="0" err="1"/>
              <a:t>of</a:t>
            </a:r>
            <a:r>
              <a:rPr lang="de-DE" dirty="0"/>
              <a:t> </a:t>
            </a:r>
            <a:r>
              <a:rPr lang="de-DE" dirty="0" err="1"/>
              <a:t>course</a:t>
            </a:r>
            <a:endParaRPr lang="de-DE" dirty="0"/>
          </a:p>
          <a:p>
            <a:pPr marL="285750" indent="-285750">
              <a:buFontTx/>
              <a:buChar char="-"/>
            </a:pPr>
            <a:r>
              <a:rPr lang="de-DE" dirty="0" err="1"/>
              <a:t>available</a:t>
            </a:r>
            <a:r>
              <a:rPr lang="de-DE" dirty="0"/>
              <a:t> </a:t>
            </a:r>
            <a:r>
              <a:rPr lang="de-DE" dirty="0" err="1"/>
              <a:t>until</a:t>
            </a:r>
            <a:r>
              <a:rPr lang="de-DE" dirty="0"/>
              <a:t> </a:t>
            </a:r>
            <a:r>
              <a:rPr lang="de-DE" dirty="0" err="1"/>
              <a:t>deprecated</a:t>
            </a:r>
            <a:r>
              <a:rPr lang="de-DE" dirty="0"/>
              <a:t> (3 </a:t>
            </a:r>
            <a:r>
              <a:rPr lang="de-DE" dirty="0" err="1"/>
              <a:t>releases</a:t>
            </a:r>
            <a:r>
              <a:rPr lang="de-DE" dirty="0"/>
              <a:t> </a:t>
            </a:r>
            <a:r>
              <a:rPr lang="de-DE" dirty="0" err="1"/>
              <a:t>or</a:t>
            </a:r>
            <a:r>
              <a:rPr lang="de-DE" dirty="0"/>
              <a:t> </a:t>
            </a:r>
            <a:r>
              <a:rPr lang="de-DE" dirty="0" err="1"/>
              <a:t>max</a:t>
            </a:r>
            <a:r>
              <a:rPr lang="de-DE" dirty="0"/>
              <a:t> 1 </a:t>
            </a:r>
            <a:r>
              <a:rPr lang="de-DE" dirty="0" err="1"/>
              <a:t>year</a:t>
            </a:r>
            <a:r>
              <a:rPr lang="de-DE"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368785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26813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388513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a:t>
            </a:r>
            <a:r>
              <a:rPr lang="en-US" dirty="0"/>
              <a:t>-system: </a:t>
            </a:r>
          </a:p>
          <a:p>
            <a:r>
              <a:rPr lang="en-US" dirty="0"/>
              <a:t>This namespace usually hosts components which are administrative or should be available as cluster wide services. Typically these are the DNS, network components like the </a:t>
            </a:r>
            <a:r>
              <a:rPr lang="en-US" dirty="0" err="1"/>
              <a:t>kube</a:t>
            </a:r>
            <a:r>
              <a:rPr lang="en-US" dirty="0"/>
              <a:t>-proxy &amp; calico or node-exporter (collecting node metrics)… But also addons like the ingress controller are hosted there. </a:t>
            </a:r>
            <a:r>
              <a:rPr lang="en-US" dirty="0" err="1"/>
              <a:t>Kube</a:t>
            </a:r>
            <a:r>
              <a:rPr lang="en-US" dirty="0"/>
              <a:t>-system exists in almost all clusters</a:t>
            </a:r>
          </a:p>
          <a:p>
            <a:endParaRPr lang="en-US" dirty="0"/>
          </a:p>
          <a:p>
            <a:r>
              <a:rPr lang="en-US" dirty="0"/>
              <a:t>Default:</a:t>
            </a:r>
          </a:p>
          <a:p>
            <a:r>
              <a:rPr lang="en-US" dirty="0"/>
              <a:t>Is just like any other namespace. However if no namespace target is specified (via </a:t>
            </a:r>
            <a:r>
              <a:rPr lang="en-US" dirty="0" err="1"/>
              <a:t>kubectl</a:t>
            </a:r>
            <a:r>
              <a:rPr lang="en-US" dirty="0"/>
              <a:t> -n or within the context of the </a:t>
            </a:r>
            <a:r>
              <a:rPr lang="en-US" dirty="0" err="1"/>
              <a:t>kube.config</a:t>
            </a:r>
            <a:r>
              <a:rPr lang="en-US" dirty="0"/>
              <a:t>), the default namespace is targeted. Default exists in almost all clusters.</a:t>
            </a:r>
          </a:p>
          <a:p>
            <a:endParaRPr lang="en-US" dirty="0"/>
          </a:p>
          <a:p>
            <a:r>
              <a:rPr lang="en-US" dirty="0"/>
              <a:t>Part-6b4305ca: </a:t>
            </a:r>
          </a:p>
          <a:p>
            <a:r>
              <a:rPr lang="en-US" dirty="0"/>
              <a:t>Participant namespaces are created as part of the training preparation. Each participant gets an individual namespace and the </a:t>
            </a:r>
            <a:r>
              <a:rPr lang="en-US" dirty="0" err="1"/>
              <a:t>kube.config</a:t>
            </a:r>
            <a:r>
              <a:rPr lang="en-US" dirty="0"/>
              <a:t> has a corresponding entry in the context section to send all requests to this namespace per default.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33919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42900" indent="-342900">
              <a:buSzPct val="100000"/>
              <a:buFont typeface="Wingdings" panose="05000000000000000000" pitchFamily="2" charset="2"/>
              <a:buChar char="§"/>
            </a:pPr>
            <a:r>
              <a:rPr lang="en-US" dirty="0"/>
              <a:t>Call </a:t>
            </a:r>
            <a:r>
              <a:rPr lang="en-US" dirty="0" err="1"/>
              <a:t>kubectl</a:t>
            </a:r>
            <a:r>
              <a:rPr lang="en-US" dirty="0"/>
              <a:t> without any sub-command and explain how to get more info </a:t>
            </a:r>
          </a:p>
          <a:p>
            <a:pPr marL="342900" indent="-342900">
              <a:buSzPct val="100000"/>
              <a:buFont typeface="Wingdings" panose="05000000000000000000" pitchFamily="2" charset="2"/>
              <a:buChar char="§"/>
            </a:pPr>
            <a:r>
              <a:rPr lang="en-US" dirty="0"/>
              <a:t>Show and explain </a:t>
            </a:r>
            <a:r>
              <a:rPr lang="en-US" dirty="0" err="1"/>
              <a:t>kubectl</a:t>
            </a:r>
            <a:r>
              <a:rPr lang="en-US" dirty="0"/>
              <a:t> config *</a:t>
            </a:r>
          </a:p>
          <a:p>
            <a:pPr marL="522900" lvl="1" indent="-342900">
              <a:buSzPct val="100000"/>
              <a:buFont typeface="Wingdings" panose="05000000000000000000" pitchFamily="2" charset="2"/>
              <a:buChar char="§"/>
            </a:pPr>
            <a:r>
              <a:rPr lang="en-US" dirty="0"/>
              <a:t>Explain KUBECONFIG </a:t>
            </a:r>
            <a:r>
              <a:rPr lang="en-US" dirty="0" err="1"/>
              <a:t>env</a:t>
            </a:r>
            <a:r>
              <a:rPr lang="en-US" dirty="0"/>
              <a:t> variable &amp; the default location ~/.</a:t>
            </a:r>
            <a:r>
              <a:rPr lang="en-US" dirty="0" err="1"/>
              <a:t>kube</a:t>
            </a:r>
            <a:r>
              <a:rPr lang="en-US" dirty="0"/>
              <a:t>/config</a:t>
            </a:r>
          </a:p>
          <a:p>
            <a:pPr marL="522900" lvl="1" indent="-342900">
              <a:buSzPct val="100000"/>
              <a:buFont typeface="Wingdings" panose="05000000000000000000" pitchFamily="2" charset="2"/>
              <a:buChar char="§"/>
            </a:pPr>
            <a:r>
              <a:rPr lang="en-US" dirty="0"/>
              <a:t>Show the </a:t>
            </a:r>
            <a:r>
              <a:rPr lang="en-US" dirty="0" err="1"/>
              <a:t>kubeconfig</a:t>
            </a:r>
            <a:r>
              <a:rPr lang="en-US" dirty="0"/>
              <a:t> </a:t>
            </a:r>
            <a:r>
              <a:rPr lang="en-US" dirty="0" err="1"/>
              <a:t>yaml</a:t>
            </a:r>
            <a:r>
              <a:rPr lang="en-US" dirty="0"/>
              <a:t> file with the current context and the namespace</a:t>
            </a:r>
          </a:p>
          <a:p>
            <a:pPr marL="180000" lvl="1" indent="0">
              <a:buSzPct val="100000"/>
              <a:buFont typeface="Wingdings" panose="05000000000000000000" pitchFamily="2" charset="2"/>
              <a:buNone/>
            </a:pPr>
            <a:endParaRPr lang="en-US" dirty="0"/>
          </a:p>
          <a:p>
            <a:pPr marL="342900" indent="-342900">
              <a:buSzPct val="100000"/>
              <a:buFont typeface="Wingdings" panose="05000000000000000000" pitchFamily="2" charset="2"/>
              <a:buChar char="§"/>
            </a:pPr>
            <a:r>
              <a:rPr lang="en-US" dirty="0"/>
              <a:t>Show access to cluster with </a:t>
            </a:r>
            <a:r>
              <a:rPr lang="en-US" dirty="0" err="1"/>
              <a:t>kubectl</a:t>
            </a:r>
            <a:r>
              <a:rPr lang="en-US" dirty="0"/>
              <a:t> -&gt; </a:t>
            </a:r>
            <a:r>
              <a:rPr lang="en-US" dirty="0" err="1"/>
              <a:t>kubectl</a:t>
            </a:r>
            <a:r>
              <a:rPr lang="en-US" dirty="0"/>
              <a:t> get nodes</a:t>
            </a:r>
          </a:p>
          <a:p>
            <a:pPr marL="342900" indent="-342900">
              <a:buSzPct val="100000"/>
              <a:buFont typeface="Wingdings" panose="05000000000000000000" pitchFamily="2" charset="2"/>
              <a:buChar char="§"/>
            </a:pPr>
            <a:r>
              <a:rPr lang="en-US" dirty="0"/>
              <a:t>Explain basic syntax of </a:t>
            </a:r>
            <a:r>
              <a:rPr lang="en-US" dirty="0" err="1"/>
              <a:t>kubectl</a:t>
            </a:r>
            <a:r>
              <a:rPr lang="en-US" dirty="0"/>
              <a:t> [verb] [resource type] [specific resource by name or label] [options / switches like –o </a:t>
            </a:r>
            <a:r>
              <a:rPr lang="en-US" dirty="0" err="1"/>
              <a:t>yaml</a:t>
            </a:r>
            <a:r>
              <a:rPr lang="en-US" dirty="0"/>
              <a:t>]</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t>
            </a:r>
            <a:r>
              <a:rPr lang="en-US" dirty="0" err="1"/>
              <a:t>kubectl</a:t>
            </a:r>
            <a:r>
              <a:rPr lang="en-US" dirty="0"/>
              <a:t> get &amp; describe nodes and talk about details of the node, like resource utilization or docker version</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all namespaces in cluster, if not yet mentioned, explain that everyone has their own namespace. Please be a good citizen and don’t sabotage the others.</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Query a pod from a dedicated namespace ( e.g. </a:t>
            </a:r>
            <a:r>
              <a:rPr lang="en-US" dirty="0" err="1"/>
              <a:t>kube</a:t>
            </a:r>
            <a:r>
              <a:rPr lang="en-US" dirty="0"/>
              <a:t>-system), explain “-n &lt;namespace&gt;” flag</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Run </a:t>
            </a:r>
            <a:r>
              <a:rPr lang="en-US" dirty="0" err="1"/>
              <a:t>kubectl</a:t>
            </a:r>
            <a:r>
              <a:rPr lang="en-US" dirty="0"/>
              <a:t> proxy &amp;</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Open localhost:8001 in browser and show </a:t>
            </a:r>
            <a:r>
              <a:rPr lang="en-US" dirty="0" err="1"/>
              <a:t>api</a:t>
            </a:r>
            <a:r>
              <a:rPr lang="en-US" dirty="0"/>
              <a:t> tree, traverse through it and go to namespace </a:t>
            </a:r>
            <a:r>
              <a:rPr lang="en-US" dirty="0" err="1"/>
              <a:t>kube</a:t>
            </a:r>
            <a:r>
              <a:rPr lang="en-US" dirty="0"/>
              <a:t>-system and show some pods</a:t>
            </a:r>
          </a:p>
          <a:p>
            <a:pPr marL="342900" indent="-342900">
              <a:buSzPct val="100000"/>
              <a:buFont typeface="Wingdings" panose="05000000000000000000" pitchFamily="2" charset="2"/>
              <a:buChar char="§"/>
            </a:pPr>
            <a:r>
              <a:rPr lang="en-US" dirty="0"/>
              <a:t>Query API server with curl (again via localhost)</a:t>
            </a:r>
          </a:p>
          <a:p>
            <a:pPr marL="342900" indent="-342900">
              <a:buSzPct val="100000"/>
              <a:buFont typeface="Wingdings" panose="05000000000000000000" pitchFamily="2" charset="2"/>
              <a:buChar char="§"/>
            </a:pPr>
            <a:r>
              <a:rPr lang="en-US" dirty="0"/>
              <a:t>If you have </a:t>
            </a:r>
            <a:r>
              <a:rPr lang="en-US" dirty="0" err="1"/>
              <a:t>kubectl</a:t>
            </a:r>
            <a:r>
              <a:rPr lang="en-US" dirty="0"/>
              <a:t> version v1.11 or higher: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-versions =&gt; similar to what you did with the proxy, just easier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-resources =&gt; gives info about all the cluster resources </a:t>
            </a:r>
            <a:r>
              <a:rPr lang="en-US" dirty="0" err="1"/>
              <a:t>incl</a:t>
            </a:r>
            <a:r>
              <a:rPr lang="en-US" dirty="0"/>
              <a:t> short names!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072189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~10min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443248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look at </a:t>
            </a:r>
            <a:r>
              <a:rPr lang="en-US" dirty="0" err="1"/>
              <a:t>kubernetes</a:t>
            </a:r>
            <a:r>
              <a:rPr lang="en-US" dirty="0"/>
              <a:t> from different perspectives – application centric as well as administrative. Lets start looking at k8s from the application point of view and which concepts k8s offers to run your code.</a:t>
            </a:r>
          </a:p>
          <a:p>
            <a:r>
              <a:rPr lang="en-US" dirty="0"/>
              <a:t>For an application, k8s is an abstraction of </a:t>
            </a:r>
            <a:r>
              <a:rPr lang="en-US" dirty="0" err="1"/>
              <a:t>cpu</a:t>
            </a:r>
            <a:r>
              <a:rPr lang="en-US" dirty="0"/>
              <a:t>, memory, I/O, network, storage, … which we can consume to run our code.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413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a:t>Lets take a look at all the concepts that </a:t>
            </a:r>
            <a:r>
              <a:rPr lang="en-US" dirty="0" err="1"/>
              <a:t>kubernetes</a:t>
            </a:r>
            <a:r>
              <a:rPr lang="en-US" dirty="0"/>
              <a:t> knows and uses to run your code.</a:t>
            </a:r>
          </a:p>
          <a:p>
            <a:endParaRPr lang="en-US" dirty="0"/>
          </a:p>
          <a:p>
            <a:r>
              <a:rPr lang="en-US" dirty="0"/>
              <a:t>The central part remains our image, which contains the application we want to run. In the end Kubernetes runs lots and lots of container – however in a smart way ;)</a:t>
            </a:r>
          </a:p>
          <a:p>
            <a:endParaRPr lang="en-US" dirty="0"/>
          </a:p>
          <a:p>
            <a:r>
              <a:rPr lang="en-US" dirty="0"/>
              <a:t>But Kubernetes doesn’t allow you to schedule individual container, it wraps it into something called a “pod” – it can be considered as a logical host with 1..n container in it.</a:t>
            </a:r>
          </a:p>
          <a:p>
            <a:endParaRPr lang="en-US" dirty="0"/>
          </a:p>
          <a:p>
            <a:r>
              <a:rPr lang="en-US" dirty="0"/>
              <a:t>While deploying a pod manually works, it doesn’t allow to scale nor to run reliably. With deployments </a:t>
            </a:r>
            <a:r>
              <a:rPr lang="en-US" dirty="0" err="1"/>
              <a:t>etc</a:t>
            </a:r>
            <a:r>
              <a:rPr lang="en-US" dirty="0"/>
              <a:t> we get different constructs allowing to run one to many pods with different characteristics.</a:t>
            </a:r>
          </a:p>
          <a:p>
            <a:endParaRPr lang="en-US" dirty="0"/>
          </a:p>
          <a:p>
            <a:r>
              <a:rPr lang="en-US" dirty="0"/>
              <a:t>The networking entities provide cluster internal as well as external connectivity. </a:t>
            </a:r>
          </a:p>
          <a:p>
            <a:endParaRPr lang="en-US" dirty="0"/>
          </a:p>
          <a:p>
            <a:endParaRPr lang="en-US" dirty="0"/>
          </a:p>
          <a:p>
            <a:r>
              <a:rPr lang="en-US" dirty="0"/>
              <a:t>With the different data &amp; persistence entities it is possible to store data as well as to inject configuration or passwords at runtime.</a:t>
            </a:r>
          </a:p>
          <a:p>
            <a:endParaRPr lang="en-US" dirty="0"/>
          </a:p>
          <a:p>
            <a:r>
              <a:rPr lang="en-US" dirty="0"/>
              <a:t>Policies provide a runtime security context on networking as well as container level.</a:t>
            </a:r>
          </a:p>
          <a:p>
            <a:endParaRPr lang="en-US" dirty="0"/>
          </a:p>
          <a:p>
            <a:r>
              <a:rPr lang="en-US" dirty="0"/>
              <a:t>Resources have also an API representation – you can get information about nodes and manage consumption per pod etc.</a:t>
            </a:r>
          </a:p>
          <a:p>
            <a:endParaRPr lang="en-US" dirty="0"/>
          </a:p>
          <a:p>
            <a:r>
              <a:rPr lang="en-US" dirty="0"/>
              <a:t>Finally cluster access and permissions is managed with the entities of the IAM group.</a:t>
            </a:r>
          </a:p>
          <a:p>
            <a:endParaRPr lang="en-US" dirty="0"/>
          </a:p>
          <a:p>
            <a:endParaRPr lang="en-US" dirty="0"/>
          </a:p>
          <a:p>
            <a:r>
              <a:rPr lang="en-US" dirty="0"/>
              <a:t>Further details: </a:t>
            </a:r>
          </a:p>
          <a:p>
            <a:pPr marL="285750" indent="-285750">
              <a:buFontTx/>
              <a:buChar char="-"/>
            </a:pPr>
            <a:r>
              <a:rPr lang="en-US" dirty="0"/>
              <a:t>Ingress: </a:t>
            </a:r>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a:p>
            <a:pPr marL="285750" lvl="0" indent="-285750">
              <a:buFontTx/>
              <a:buChar char="-"/>
            </a:pPr>
            <a:r>
              <a:rPr lang="en-US" dirty="0"/>
              <a:t>Endpoints are networking objects backing services to enable routing etc. Endpoints can be created manually to point to external applications. So external apps can be integrated into the cluster.</a:t>
            </a:r>
          </a:p>
          <a:p>
            <a:pPr marL="285750" lvl="0" indent="-285750">
              <a:buFontTx/>
              <a:buChar char="-"/>
            </a:pPr>
            <a:r>
              <a:rPr lang="en-US" dirty="0"/>
              <a:t>Network policies are the cluster’s firewall to regulate access to pods etc. They cover ingress and egress traffic cluster internally and externally. There are more info on this topic later.</a:t>
            </a:r>
          </a:p>
          <a:p>
            <a:pPr marL="285750" lvl="0" indent="-285750">
              <a:buFontTx/>
              <a:buChar char="-"/>
            </a:pPr>
            <a:r>
              <a:rPr lang="en-US" dirty="0"/>
              <a:t>Job/</a:t>
            </a:r>
            <a:r>
              <a:rPr lang="en-US" dirty="0" err="1"/>
              <a:t>CronJob</a:t>
            </a:r>
            <a:r>
              <a:rPr lang="en-US" dirty="0"/>
              <a:t>:</a:t>
            </a:r>
          </a:p>
          <a:p>
            <a:pPr marL="465750" lvl="1" indent="-285750">
              <a:buFontTx/>
              <a:buChar char="-"/>
            </a:pPr>
            <a:r>
              <a:rPr lang="en-US" dirty="0"/>
              <a:t>Schedule a pod and run as task to completion </a:t>
            </a:r>
          </a:p>
          <a:p>
            <a:pPr marL="465750" lvl="1" indent="-285750">
              <a:buFontTx/>
              <a:buChar char="-"/>
            </a:pPr>
            <a:r>
              <a:rPr lang="en-US" dirty="0" err="1"/>
              <a:t>CronJob</a:t>
            </a:r>
            <a:r>
              <a:rPr lang="en-US" dirty="0"/>
              <a:t> allows to schedule jobs periodically</a:t>
            </a:r>
          </a:p>
          <a:p>
            <a:pPr marL="465750" lvl="1" indent="-285750">
              <a:buFontTx/>
              <a:buChar char="-"/>
            </a:pPr>
            <a:r>
              <a:rPr lang="en-US" dirty="0"/>
              <a:t>https://kubernetes.io/docs/concepts/workloads/controllers/jobs-run-to-completion/</a:t>
            </a:r>
          </a:p>
          <a:p>
            <a:pPr marL="285750" lvl="0" indent="-285750">
              <a:buFontTx/>
              <a:buChar char="-"/>
            </a:pPr>
            <a:r>
              <a:rPr lang="en-US" dirty="0" err="1"/>
              <a:t>DaemonSet</a:t>
            </a:r>
            <a:endParaRPr lang="en-US" dirty="0"/>
          </a:p>
          <a:p>
            <a:pPr marL="465750" lvl="1" indent="-285750">
              <a:buFontTx/>
              <a:buChar char="-"/>
            </a:pPr>
            <a:r>
              <a:rPr lang="en-US" dirty="0"/>
              <a:t>Ensures that all (or explicitly specified) nodes run a copy of a pod. For example a </a:t>
            </a:r>
            <a:r>
              <a:rPr lang="en-US" dirty="0" err="1"/>
              <a:t>kube</a:t>
            </a:r>
            <a:r>
              <a:rPr lang="en-US" dirty="0"/>
              <a:t>-proxy can run as a pod on every node managed by a </a:t>
            </a:r>
            <a:r>
              <a:rPr lang="en-US" dirty="0" err="1"/>
              <a:t>daemonSet</a:t>
            </a:r>
            <a:r>
              <a:rPr lang="en-US" dirty="0"/>
              <a:t>.</a:t>
            </a:r>
          </a:p>
          <a:p>
            <a:pPr marL="465750" lvl="1" indent="-285750">
              <a:buFontTx/>
              <a:buChar char="-"/>
            </a:pPr>
            <a:r>
              <a:rPr lang="en-US" dirty="0"/>
              <a:t>https://kubernetes.io/docs/concepts/workloads/controllers/daemonset/</a:t>
            </a:r>
          </a:p>
          <a:p>
            <a:pPr marL="285750" lvl="0" indent="-285750">
              <a:buFontTx/>
              <a:buChar char="-"/>
            </a:pPr>
            <a:r>
              <a:rPr lang="en-US" dirty="0" err="1"/>
              <a:t>StatefulSet</a:t>
            </a:r>
            <a:endParaRPr lang="en-US" dirty="0"/>
          </a:p>
          <a:p>
            <a:pPr marL="465750" lvl="1" indent="-285750">
              <a:buFontTx/>
              <a:buChar char="-"/>
            </a:pPr>
            <a:r>
              <a:rPr lang="en-US" sz="1400" b="0" i="0" kern="1200" dirty="0">
                <a:solidFill>
                  <a:schemeClr val="tx1"/>
                </a:solidFill>
                <a:effectLst/>
                <a:latin typeface="+mn-lt"/>
                <a:ea typeface="+mn-ea"/>
                <a:cs typeface="+mn-cs"/>
              </a:rPr>
              <a:t>Manages the deployment and scaling of a set </a:t>
            </a:r>
            <a:r>
              <a:rPr lang="en-US" sz="1400" b="0" i="0" u="none" kern="1200" dirty="0">
                <a:solidFill>
                  <a:schemeClr val="tx1"/>
                </a:solidFill>
                <a:effectLst/>
                <a:latin typeface="+mn-lt"/>
                <a:ea typeface="+mn-ea"/>
                <a:cs typeface="+mn-cs"/>
              </a:rPr>
              <a:t>of pods</a:t>
            </a:r>
            <a:r>
              <a:rPr lang="en-US" sz="1400" b="0" i="0" kern="1200" dirty="0">
                <a:solidFill>
                  <a:schemeClr val="tx1"/>
                </a:solidFill>
                <a:effectLst/>
                <a:latin typeface="+mn-lt"/>
                <a:ea typeface="+mn-ea"/>
                <a:cs typeface="+mn-cs"/>
              </a:rPr>
              <a:t>, and provides guarantees about the ordering and uniqueness of these pods.</a:t>
            </a:r>
          </a:p>
          <a:p>
            <a:pPr marL="465750" lvl="1" indent="-285750">
              <a:buFontTx/>
              <a:buChar char="-"/>
            </a:pPr>
            <a:r>
              <a:rPr lang="en-US" sz="1400" b="0" i="0" kern="1200" dirty="0">
                <a:solidFill>
                  <a:schemeClr val="tx1"/>
                </a:solidFill>
                <a:effectLst/>
                <a:latin typeface="+mn-lt"/>
                <a:ea typeface="+mn-ea"/>
                <a:cs typeface="+mn-cs"/>
              </a:rPr>
              <a:t>Similar to deployments, however it provides more stability with regards to names/identifiers</a:t>
            </a:r>
          </a:p>
          <a:p>
            <a:pPr marL="465750" lvl="1" indent="-285750">
              <a:buFontTx/>
              <a:buChar char="-"/>
            </a:pPr>
            <a:r>
              <a:rPr lang="en-US" dirty="0"/>
              <a:t>https://kubernetes.io/docs/concepts/workloads/controllers/statefulset/</a:t>
            </a:r>
          </a:p>
          <a:p>
            <a:pPr marL="285750" lvl="0" indent="-285750">
              <a:buFontTx/>
              <a:buChar char="-"/>
            </a:pPr>
            <a:r>
              <a:rPr lang="en-US" dirty="0"/>
              <a:t>Pod Security Policy</a:t>
            </a:r>
          </a:p>
          <a:p>
            <a:pPr marL="465750" lvl="1" indent="-285750">
              <a:buFontTx/>
              <a:buChar char="-"/>
            </a:pPr>
            <a:r>
              <a:rPr lang="en-US" dirty="0"/>
              <a:t>Defines conditions pods must run with. </a:t>
            </a:r>
          </a:p>
          <a:p>
            <a:pPr marL="465750" lvl="1" indent="-285750">
              <a:buFontTx/>
              <a:buChar char="-"/>
            </a:pPr>
            <a:r>
              <a:rPr lang="en-US" dirty="0"/>
              <a:t>Conditions cover aspects like </a:t>
            </a:r>
            <a:r>
              <a:rPr lang="en-US" dirty="0" err="1"/>
              <a:t>runAsUser</a:t>
            </a:r>
            <a:r>
              <a:rPr lang="en-US" dirty="0"/>
              <a:t>, file system groups, privileges of containers, … an more</a:t>
            </a:r>
          </a:p>
          <a:p>
            <a:pPr marL="465750" lvl="1" indent="-285750">
              <a:buFontTx/>
              <a:buChar char="-"/>
            </a:pPr>
            <a:r>
              <a:rPr lang="en-US" dirty="0"/>
              <a:t>https://kubernetes.io/docs/concepts/policy/pod-security-policy/</a:t>
            </a:r>
          </a:p>
          <a:p>
            <a:pPr marL="285750" lvl="0" indent="-285750">
              <a:buFontTx/>
              <a:buChar char="-"/>
            </a:pPr>
            <a:r>
              <a:rPr lang="en-US" dirty="0"/>
              <a:t>Resource Quotas</a:t>
            </a:r>
          </a:p>
          <a:p>
            <a:pPr marL="465750" lvl="1" indent="-285750">
              <a:buFontTx/>
              <a:buChar char="-"/>
            </a:pPr>
            <a:r>
              <a:rPr lang="en-US" dirty="0"/>
              <a:t>Set quotas on namespace level</a:t>
            </a:r>
          </a:p>
          <a:p>
            <a:pPr marL="465750" lvl="1" indent="-285750">
              <a:buFontTx/>
              <a:buChar char="-"/>
            </a:pPr>
            <a:r>
              <a:rPr lang="en-US" dirty="0"/>
              <a:t>Limit the number of resources (pod, </a:t>
            </a:r>
            <a:r>
              <a:rPr lang="en-US" dirty="0" err="1"/>
              <a:t>pvc</a:t>
            </a:r>
            <a:r>
              <a:rPr lang="en-US" dirty="0"/>
              <a:t>, service, …) allowed in this namespace =&gt; object count quota</a:t>
            </a:r>
          </a:p>
          <a:p>
            <a:pPr marL="465750" lvl="1" indent="-285750">
              <a:buFontTx/>
              <a:buChar char="-"/>
            </a:pPr>
            <a:r>
              <a:rPr lang="en-US" dirty="0"/>
              <a:t>Limit the resources allowed to be consumed by pods or other objects =&gt; (compute) resource quota</a:t>
            </a:r>
          </a:p>
          <a:p>
            <a:pPr marL="465750" lvl="1" indent="-285750">
              <a:buFontTx/>
              <a:buChar char="-"/>
            </a:pPr>
            <a:r>
              <a:rPr lang="en-US" dirty="0"/>
              <a:t>Can also enforce applications to specify minimal resources required and max resources wanted.</a:t>
            </a:r>
          </a:p>
          <a:p>
            <a:pPr marL="465750" lvl="1" indent="-285750">
              <a:buFontTx/>
              <a:buChar char="-"/>
            </a:pPr>
            <a:r>
              <a:rPr lang="en-US" dirty="0"/>
              <a:t>https://kubernetes.io/docs/concepts/policy/resource-quotas/</a:t>
            </a:r>
          </a:p>
          <a:p>
            <a:pPr marL="285750" lvl="0" indent="-285750">
              <a:buFontTx/>
              <a:buChar char="-"/>
            </a:pPr>
            <a:r>
              <a:rPr lang="en-US" dirty="0"/>
              <a:t>Roles: a role defines a setup of API objects that can be accessed in a certain way. Example: a role can allow only list/read access to pods. Another role could also allow to list/read, create &amp; delete pods</a:t>
            </a:r>
          </a:p>
          <a:p>
            <a:pPr marL="285750" lvl="0" indent="-285750">
              <a:buFontTx/>
              <a:buChar char="-"/>
            </a:pPr>
            <a:r>
              <a:rPr lang="en-US" dirty="0"/>
              <a:t>Role Bindings: assign roles to service accounts /technical users</a:t>
            </a:r>
          </a:p>
          <a:p>
            <a:endParaRPr lang="en-US" dirty="0"/>
          </a:p>
          <a:p>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56890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understand k8s basic knowledge of the (physical) cluster components is essential.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83684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 </a:t>
            </a:r>
          </a:p>
          <a:p>
            <a:r>
              <a:rPr lang="en-US" dirty="0"/>
              <a:t>The cluster components also talk to the </a:t>
            </a:r>
            <a:r>
              <a:rPr lang="en-US" dirty="0" err="1"/>
              <a:t>api</a:t>
            </a:r>
            <a:r>
              <a:rPr lang="en-US" dirty="0"/>
              <a:t> server to sync their activities.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Example: </a:t>
            </a:r>
            <a:r>
              <a:rPr lang="en-US" dirty="0" err="1"/>
              <a:t>replicationcontroller</a:t>
            </a:r>
            <a:r>
              <a:rPr lang="en-US" dirty="0"/>
              <a:t>: Will see that the specified number of pods for an replication controller resource is really running.</a:t>
            </a:r>
          </a:p>
        </p:txBody>
      </p:sp>
    </p:spTree>
    <p:extLst>
      <p:ext uri="{BB962C8B-B14F-4D97-AF65-F5344CB8AC3E}">
        <p14:creationId xmlns:p14="http://schemas.microsoft.com/office/powerpoint/2010/main" val="3094605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For </a:t>
            </a:r>
            <a:r>
              <a:rPr lang="en-US" dirty="0" err="1"/>
              <a:t>kube</a:t>
            </a:r>
            <a:r>
              <a:rPr lang="en-US" dirty="0"/>
              <a:t>-proxy: https://kubernetes.io/docs/concepts/services-networking/service/#virtual-ips-and-service-proxies</a:t>
            </a:r>
          </a:p>
        </p:txBody>
      </p:sp>
    </p:spTree>
    <p:extLst>
      <p:ext uri="{BB962C8B-B14F-4D97-AF65-F5344CB8AC3E}">
        <p14:creationId xmlns:p14="http://schemas.microsoft.com/office/powerpoint/2010/main" val="388758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01126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B362110C-4DD5-47C8-8FF0-FA1FFDF42CBA}"/>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happens if we run </a:t>
            </a:r>
            <a:r>
              <a:rPr lang="en-US" dirty="0" err="1"/>
              <a:t>nginx</a:t>
            </a:r>
            <a:r>
              <a:rPr lang="en-US" dirty="0"/>
              <a:t>?</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400" dirty="0"/>
              <a:t>/</a:t>
            </a:r>
            <a:r>
              <a:rPr lang="de-DE" sz="2400" dirty="0" err="1"/>
              <a:t>api</a:t>
            </a:r>
            <a:r>
              <a:rPr lang="de-DE" sz="2400" dirty="0"/>
              <a:t>			</a:t>
            </a:r>
            <a:r>
              <a:rPr lang="de-DE" sz="2400" dirty="0">
                <a:solidFill>
                  <a:schemeClr val="tx1">
                    <a:lumMod val="75000"/>
                  </a:schemeClr>
                </a:solidFill>
              </a:rPr>
              <a:t>-- </a:t>
            </a:r>
            <a:r>
              <a:rPr lang="de-DE" sz="2400" dirty="0" err="1">
                <a:solidFill>
                  <a:schemeClr val="tx1">
                    <a:lumMod val="75000"/>
                  </a:schemeClr>
                </a:solidFill>
              </a:rPr>
              <a:t>core</a:t>
            </a:r>
            <a:r>
              <a:rPr lang="de-DE" sz="2400" dirty="0">
                <a:solidFill>
                  <a:schemeClr val="tx1">
                    <a:lumMod val="75000"/>
                  </a:schemeClr>
                </a:solidFill>
              </a:rPr>
              <a:t> </a:t>
            </a:r>
            <a:r>
              <a:rPr lang="de-DE" sz="2400" dirty="0" err="1">
                <a:solidFill>
                  <a:schemeClr val="tx1">
                    <a:lumMod val="75000"/>
                  </a:schemeClr>
                </a:solidFill>
              </a:rPr>
              <a:t>objects</a:t>
            </a:r>
            <a:r>
              <a:rPr lang="de-DE" sz="2400" dirty="0">
                <a:solidFill>
                  <a:schemeClr val="tx1">
                    <a:lumMod val="75000"/>
                  </a:schemeClr>
                </a:solidFill>
              </a:rPr>
              <a:t> like </a:t>
            </a:r>
            <a:r>
              <a:rPr lang="de-DE" sz="2400" dirty="0" err="1">
                <a:solidFill>
                  <a:schemeClr val="tx1">
                    <a:lumMod val="75000"/>
                  </a:schemeClr>
                </a:solidFill>
              </a:rPr>
              <a:t>pods</a:t>
            </a:r>
            <a:r>
              <a:rPr lang="de-DE" sz="2400" dirty="0">
                <a:solidFill>
                  <a:schemeClr val="tx1">
                    <a:lumMod val="75000"/>
                  </a:schemeClr>
                </a:solidFill>
              </a:rPr>
              <a:t> </a:t>
            </a:r>
            <a:r>
              <a:rPr lang="de-DE" sz="2400" dirty="0" err="1">
                <a:solidFill>
                  <a:schemeClr val="tx1">
                    <a:lumMod val="75000"/>
                  </a:schemeClr>
                </a:solidFill>
              </a:rPr>
              <a:t>or</a:t>
            </a:r>
            <a:r>
              <a:rPr lang="de-DE" sz="2400" dirty="0">
                <a:solidFill>
                  <a:schemeClr val="tx1">
                    <a:lumMod val="75000"/>
                  </a:schemeClr>
                </a:solidFill>
              </a:rPr>
              <a:t> </a:t>
            </a:r>
            <a:r>
              <a:rPr lang="de-DE" sz="2400" dirty="0" err="1">
                <a:solidFill>
                  <a:schemeClr val="tx1">
                    <a:lumMod val="75000"/>
                  </a:schemeClr>
                </a:solidFill>
              </a:rPr>
              <a:t>services</a:t>
            </a:r>
            <a:br>
              <a:rPr lang="de-DE" sz="2400" dirty="0"/>
            </a:br>
            <a:r>
              <a:rPr lang="de-DE" sz="2400" dirty="0"/>
              <a:t>/</a:t>
            </a:r>
            <a:r>
              <a:rPr lang="de-DE" sz="2400" dirty="0" err="1"/>
              <a:t>api</a:t>
            </a:r>
            <a:r>
              <a:rPr lang="de-DE" sz="2400" dirty="0"/>
              <a:t>/&lt;</a:t>
            </a:r>
            <a:r>
              <a:rPr lang="de-DE" sz="2400" dirty="0" err="1"/>
              <a:t>apigroup</a:t>
            </a:r>
            <a:r>
              <a:rPr lang="de-DE" sz="2400" dirty="0"/>
              <a:t>&gt; 	</a:t>
            </a:r>
            <a:r>
              <a:rPr lang="de-DE" sz="2400" dirty="0">
                <a:solidFill>
                  <a:schemeClr val="tx1">
                    <a:lumMod val="75000"/>
                  </a:schemeClr>
                </a:solidFill>
              </a:rPr>
              <a:t>-- </a:t>
            </a:r>
            <a:r>
              <a:rPr lang="de-DE" sz="2400" dirty="0" err="1">
                <a:solidFill>
                  <a:schemeClr val="tx1">
                    <a:lumMod val="75000"/>
                  </a:schemeClr>
                </a:solidFill>
              </a:rPr>
              <a:t>added</a:t>
            </a:r>
            <a:r>
              <a:rPr lang="de-DE" sz="2400" dirty="0">
                <a:solidFill>
                  <a:schemeClr val="tx1">
                    <a:lumMod val="75000"/>
                  </a:schemeClr>
                </a:solidFill>
              </a:rPr>
              <a:t> </a:t>
            </a:r>
            <a:r>
              <a:rPr lang="de-DE" sz="2400" dirty="0" err="1">
                <a:solidFill>
                  <a:schemeClr val="tx1">
                    <a:lumMod val="75000"/>
                  </a:schemeClr>
                </a:solidFill>
              </a:rPr>
              <a:t>later</a:t>
            </a:r>
            <a:r>
              <a:rPr lang="de-DE" sz="2400" dirty="0">
                <a:solidFill>
                  <a:schemeClr val="tx1">
                    <a:lumMod val="75000"/>
                  </a:schemeClr>
                </a:solidFill>
              </a:rPr>
              <a:t> </a:t>
            </a:r>
            <a:r>
              <a:rPr lang="de-DE" sz="2400" dirty="0" err="1">
                <a:solidFill>
                  <a:schemeClr val="tx1">
                    <a:lumMod val="75000"/>
                  </a:schemeClr>
                </a:solidFill>
              </a:rPr>
              <a:t>as</a:t>
            </a:r>
            <a:r>
              <a:rPr lang="de-DE" sz="2400" dirty="0">
                <a:solidFill>
                  <a:schemeClr val="tx1">
                    <a:lumMod val="75000"/>
                  </a:schemeClr>
                </a:solidFill>
              </a:rPr>
              <a:t> </a:t>
            </a:r>
            <a:r>
              <a:rPr lang="de-DE" sz="2400" dirty="0" err="1">
                <a:solidFill>
                  <a:schemeClr val="tx1">
                    <a:lumMod val="75000"/>
                  </a:schemeClr>
                </a:solidFill>
              </a:rPr>
              <a:t>the</a:t>
            </a:r>
            <a:r>
              <a:rPr lang="de-DE" sz="2400" dirty="0">
                <a:solidFill>
                  <a:schemeClr val="tx1">
                    <a:lumMod val="75000"/>
                  </a:schemeClr>
                </a:solidFill>
              </a:rPr>
              <a:t> API </a:t>
            </a:r>
            <a:r>
              <a:rPr lang="de-DE" sz="2400" dirty="0" err="1">
                <a:solidFill>
                  <a:schemeClr val="tx1">
                    <a:lumMod val="75000"/>
                  </a:schemeClr>
                </a:solidFill>
              </a:rPr>
              <a:t>grew</a:t>
            </a:r>
            <a:endParaRPr lang="de-DE" sz="2400" dirty="0">
              <a:solidFill>
                <a:schemeClr val="tx1">
                  <a:lumMod val="75000"/>
                </a:schemeClr>
              </a:solidFill>
            </a:endParaRPr>
          </a:p>
          <a:p>
            <a:r>
              <a:rPr lang="de-DE" sz="2400" dirty="0"/>
              <a:t>/ </a:t>
            </a:r>
            <a:r>
              <a:rPr lang="de-DE" sz="2400" dirty="0" err="1"/>
              <a:t>api</a:t>
            </a:r>
            <a:r>
              <a:rPr lang="de-DE" sz="2400" dirty="0"/>
              <a:t> / </a:t>
            </a:r>
            <a:r>
              <a:rPr lang="de-DE" sz="2400" i="1" dirty="0"/>
              <a:t>&lt;</a:t>
            </a:r>
            <a:r>
              <a:rPr lang="de-DE" sz="2400" i="1" dirty="0" err="1"/>
              <a:t>version</a:t>
            </a:r>
            <a:r>
              <a:rPr lang="de-DE" sz="2400" i="1" dirty="0"/>
              <a:t>&gt; </a:t>
            </a:r>
            <a:r>
              <a:rPr lang="de-DE" sz="2400" dirty="0"/>
              <a:t>/ </a:t>
            </a:r>
            <a:r>
              <a:rPr lang="de-DE" sz="2400" dirty="0" err="1"/>
              <a:t>namespaces</a:t>
            </a:r>
            <a:r>
              <a:rPr lang="de-DE" sz="2400" dirty="0"/>
              <a:t> / </a:t>
            </a:r>
            <a:r>
              <a:rPr lang="de-DE" sz="2400" i="1" dirty="0"/>
              <a:t>&lt;</a:t>
            </a:r>
            <a:r>
              <a:rPr lang="de-DE" sz="2400" i="1" dirty="0" err="1"/>
              <a:t>ns</a:t>
            </a:r>
            <a:r>
              <a:rPr lang="de-DE" sz="2400" i="1" dirty="0"/>
              <a:t>&gt; </a:t>
            </a:r>
            <a:r>
              <a:rPr lang="de-DE" sz="2400" dirty="0"/>
              <a:t>/ </a:t>
            </a:r>
            <a:r>
              <a:rPr lang="de-DE" sz="2400" i="1" dirty="0"/>
              <a:t>&lt;</a:t>
            </a:r>
            <a:r>
              <a:rPr lang="de-DE" sz="2400" i="1" dirty="0" err="1"/>
              <a:t>resource</a:t>
            </a:r>
            <a:r>
              <a:rPr lang="de-DE" sz="2400" i="1" dirty="0"/>
              <a:t>-type-name&gt; </a:t>
            </a:r>
            <a:r>
              <a:rPr lang="de-DE" sz="2400" dirty="0"/>
              <a:t>/ </a:t>
            </a:r>
            <a:r>
              <a:rPr lang="de-DE" sz="2400" i="1" dirty="0"/>
              <a:t>&lt;</a:t>
            </a:r>
            <a:r>
              <a:rPr lang="de-DE" sz="2400" i="1" dirty="0" err="1"/>
              <a:t>resource</a:t>
            </a:r>
            <a:r>
              <a:rPr lang="de-DE" sz="2400" i="1" dirty="0"/>
              <a:t>-name&gt;</a:t>
            </a:r>
          </a:p>
          <a:p>
            <a:r>
              <a:rPr lang="de-DE" sz="2400" i="1" dirty="0"/>
              <a:t>				&lt;</a:t>
            </a:r>
            <a:r>
              <a:rPr lang="de-DE" sz="2400" i="1" dirty="0" err="1"/>
              <a:t>ns</a:t>
            </a:r>
            <a:r>
              <a:rPr lang="de-DE" sz="2400" i="1" dirty="0"/>
              <a:t>&gt; / &lt;</a:t>
            </a:r>
            <a:r>
              <a:rPr lang="de-DE" sz="2400" i="1" dirty="0" err="1"/>
              <a:t>resource</a:t>
            </a:r>
            <a:r>
              <a:rPr lang="de-DE" sz="2400" i="1" dirty="0"/>
              <a:t>-type-name&gt; / &lt;</a:t>
            </a:r>
            <a:r>
              <a:rPr lang="de-DE" sz="2400" i="1" dirty="0" err="1"/>
              <a:t>resource</a:t>
            </a:r>
            <a:r>
              <a:rPr lang="de-DE" sz="2400" i="1" dirty="0"/>
              <a:t>-name&gt;</a:t>
            </a:r>
          </a:p>
          <a:p>
            <a:r>
              <a:rPr lang="de-DE" sz="2400" i="1" dirty="0"/>
              <a:t>				&lt;</a:t>
            </a:r>
            <a:r>
              <a:rPr lang="de-DE" sz="2400" i="1" dirty="0" err="1"/>
              <a:t>ns</a:t>
            </a:r>
            <a:r>
              <a:rPr lang="de-DE" sz="2400" i="1" dirty="0"/>
              <a:t>&gt; </a:t>
            </a:r>
            <a:r>
              <a:rPr lang="de-DE" sz="2400" dirty="0"/>
              <a:t>/ </a:t>
            </a:r>
            <a:r>
              <a:rPr lang="de-DE" sz="2400" i="1" dirty="0"/>
              <a:t>&lt;</a:t>
            </a:r>
            <a:r>
              <a:rPr lang="de-DE" sz="2400" i="1" dirty="0" err="1"/>
              <a:t>resource</a:t>
            </a:r>
            <a:r>
              <a:rPr lang="de-DE" sz="2400" i="1" dirty="0"/>
              <a:t>-type-name&gt; </a:t>
            </a:r>
            <a:r>
              <a:rPr lang="de-DE" sz="2400" dirty="0"/>
              <a:t>/ </a:t>
            </a:r>
            <a:r>
              <a:rPr lang="de-DE" sz="2400" i="1" dirty="0"/>
              <a:t>&lt;</a:t>
            </a:r>
            <a:r>
              <a:rPr lang="de-DE" sz="2400" i="1" dirty="0" err="1"/>
              <a:t>resource</a:t>
            </a:r>
            <a:r>
              <a:rPr lang="de-DE" sz="2400" i="1" dirty="0"/>
              <a:t>-name&gt;</a:t>
            </a:r>
            <a:endParaRPr lang="de-DE" sz="2400" dirty="0"/>
          </a:p>
          <a:p>
            <a:endParaRPr lang="de-DE" sz="2400" i="1" dirty="0"/>
          </a:p>
          <a:p>
            <a:endParaRPr lang="de-DE" dirty="0"/>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Structure</a:t>
            </a:r>
            <a:endParaRPr lang="de-DE" dirty="0"/>
          </a:p>
        </p:txBody>
      </p:sp>
    </p:spTree>
    <p:extLst>
      <p:ext uri="{BB962C8B-B14F-4D97-AF65-F5344CB8AC3E}">
        <p14:creationId xmlns:p14="http://schemas.microsoft.com/office/powerpoint/2010/main" val="35548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900" dirty="0"/>
              <a:t>v1alpha1	</a:t>
            </a:r>
            <a:r>
              <a:rPr lang="de-DE" sz="2900" dirty="0">
                <a:solidFill>
                  <a:schemeClr val="tx1">
                    <a:lumMod val="75000"/>
                  </a:schemeClr>
                </a:solidFill>
              </a:rPr>
              <a:t>-- </a:t>
            </a:r>
            <a:r>
              <a:rPr lang="de-DE" sz="2900" dirty="0" err="1">
                <a:solidFill>
                  <a:schemeClr val="tx1">
                    <a:lumMod val="75000"/>
                  </a:schemeClr>
                </a:solidFill>
              </a:rPr>
              <a:t>cluster</a:t>
            </a:r>
            <a:r>
              <a:rPr lang="de-DE" sz="2900" dirty="0">
                <a:solidFill>
                  <a:schemeClr val="tx1">
                    <a:lumMod val="75000"/>
                  </a:schemeClr>
                </a:solidFill>
              </a:rPr>
              <a:t> </a:t>
            </a:r>
            <a:r>
              <a:rPr lang="de-DE" sz="2900" dirty="0" err="1">
                <a:solidFill>
                  <a:schemeClr val="tx1">
                    <a:lumMod val="75000"/>
                  </a:schemeClr>
                </a:solidFill>
              </a:rPr>
              <a:t>may</a:t>
            </a:r>
            <a:r>
              <a:rPr lang="de-DE" sz="2900" dirty="0">
                <a:solidFill>
                  <a:schemeClr val="tx1">
                    <a:lumMod val="75000"/>
                  </a:schemeClr>
                </a:solidFill>
              </a:rPr>
              <a:t> </a:t>
            </a:r>
            <a:r>
              <a:rPr lang="de-DE" sz="2900" dirty="0" err="1">
                <a:solidFill>
                  <a:schemeClr val="tx1">
                    <a:lumMod val="75000"/>
                  </a:schemeClr>
                </a:solidFill>
              </a:rPr>
              <a:t>explode</a:t>
            </a:r>
            <a:r>
              <a:rPr lang="de-DE" sz="2900" dirty="0">
                <a:solidFill>
                  <a:schemeClr val="tx1">
                    <a:lumMod val="75000"/>
                  </a:schemeClr>
                </a:solidFill>
              </a:rPr>
              <a:t>, volatile </a:t>
            </a:r>
            <a:r>
              <a:rPr lang="de-DE" sz="2900" dirty="0" err="1">
                <a:solidFill>
                  <a:schemeClr val="tx1">
                    <a:lumMod val="75000"/>
                  </a:schemeClr>
                </a:solidFill>
              </a:rPr>
              <a:t>api</a:t>
            </a:r>
            <a:r>
              <a:rPr lang="de-DE" sz="2900" dirty="0">
                <a:solidFill>
                  <a:schemeClr val="tx1">
                    <a:lumMod val="75000"/>
                  </a:schemeClr>
                </a:solidFill>
              </a:rPr>
              <a:t> </a:t>
            </a:r>
            <a:r>
              <a:rPr lang="de-DE" sz="2900" dirty="0" err="1">
                <a:solidFill>
                  <a:schemeClr val="tx1">
                    <a:lumMod val="75000"/>
                  </a:schemeClr>
                </a:solidFill>
              </a:rPr>
              <a:t>changes</a:t>
            </a:r>
            <a:r>
              <a:rPr lang="de-DE" sz="2900" dirty="0">
                <a:solidFill>
                  <a:schemeClr val="tx1">
                    <a:lumMod val="75000"/>
                  </a:schemeClr>
                </a:solidFill>
              </a:rPr>
              <a:t> </a:t>
            </a:r>
            <a:r>
              <a:rPr lang="de-DE" sz="2900" dirty="0" err="1">
                <a:solidFill>
                  <a:schemeClr val="tx1">
                    <a:lumMod val="75000"/>
                  </a:schemeClr>
                </a:solidFill>
              </a:rPr>
              <a:t>expected</a:t>
            </a:r>
            <a:br>
              <a:rPr lang="de-DE" sz="2900" dirty="0"/>
            </a:br>
            <a:br>
              <a:rPr lang="de-DE" sz="2900" dirty="0"/>
            </a:br>
            <a:r>
              <a:rPr lang="de-DE" sz="2900" dirty="0"/>
              <a:t>v1beta1	</a:t>
            </a:r>
            <a:r>
              <a:rPr lang="de-DE" sz="2900" dirty="0">
                <a:solidFill>
                  <a:schemeClr val="tx1">
                    <a:lumMod val="75000"/>
                  </a:schemeClr>
                </a:solidFill>
              </a:rPr>
              <a:t>-- </a:t>
            </a:r>
            <a:r>
              <a:rPr lang="de-DE" sz="2900" dirty="0" err="1">
                <a:solidFill>
                  <a:schemeClr val="tx1">
                    <a:lumMod val="75000"/>
                  </a:schemeClr>
                </a:solidFill>
              </a:rPr>
              <a:t>generally</a:t>
            </a:r>
            <a:r>
              <a:rPr lang="de-DE" sz="2900" dirty="0">
                <a:solidFill>
                  <a:schemeClr val="tx1">
                    <a:lumMod val="75000"/>
                  </a:schemeClr>
                </a:solidFill>
              </a:rPr>
              <a:t> </a:t>
            </a:r>
            <a:r>
              <a:rPr lang="de-DE" sz="2900" dirty="0" err="1">
                <a:solidFill>
                  <a:schemeClr val="tx1">
                    <a:lumMod val="75000"/>
                  </a:schemeClr>
                </a:solidFill>
              </a:rPr>
              <a:t>stable</a:t>
            </a:r>
            <a:br>
              <a:rPr lang="de-DE" sz="2900" dirty="0">
                <a:solidFill>
                  <a:schemeClr val="tx1">
                    <a:lumMod val="75000"/>
                  </a:schemeClr>
                </a:solidFill>
              </a:rPr>
            </a:br>
            <a:br>
              <a:rPr lang="de-DE" sz="2900" dirty="0">
                <a:solidFill>
                  <a:schemeClr val="tx1">
                    <a:lumMod val="75000"/>
                  </a:schemeClr>
                </a:solidFill>
              </a:rPr>
            </a:br>
            <a:r>
              <a:rPr lang="de-DE" sz="2900" dirty="0"/>
              <a:t>v1		</a:t>
            </a:r>
            <a:r>
              <a:rPr lang="de-DE" sz="2900" dirty="0">
                <a:solidFill>
                  <a:schemeClr val="tx1">
                    <a:lumMod val="75000"/>
                  </a:schemeClr>
                </a:solidFill>
              </a:rPr>
              <a:t>-- GA (</a:t>
            </a:r>
            <a:r>
              <a:rPr lang="de-DE" sz="2900" dirty="0" err="1">
                <a:solidFill>
                  <a:schemeClr val="tx1">
                    <a:lumMod val="75000"/>
                  </a:schemeClr>
                </a:solidFill>
              </a:rPr>
              <a:t>general</a:t>
            </a:r>
            <a:r>
              <a:rPr lang="de-DE" sz="2900" dirty="0">
                <a:solidFill>
                  <a:schemeClr val="tx1">
                    <a:lumMod val="75000"/>
                  </a:schemeClr>
                </a:solidFill>
              </a:rPr>
              <a:t> </a:t>
            </a:r>
            <a:r>
              <a:rPr lang="de-DE" sz="2900" dirty="0" err="1">
                <a:solidFill>
                  <a:schemeClr val="tx1">
                    <a:lumMod val="75000"/>
                  </a:schemeClr>
                </a:solidFill>
              </a:rPr>
              <a:t>availability</a:t>
            </a:r>
            <a:r>
              <a:rPr lang="de-DE" sz="2900" dirty="0">
                <a:solidFill>
                  <a:schemeClr val="tx1">
                    <a:lumMod val="75000"/>
                  </a:schemeClr>
                </a:solidFill>
              </a:rPr>
              <a:t>)</a:t>
            </a:r>
          </a:p>
          <a:p>
            <a:endParaRPr lang="de-DE" sz="2400" dirty="0">
              <a:solidFill>
                <a:schemeClr val="tx1">
                  <a:lumMod val="75000"/>
                </a:schemeClr>
              </a:solidFill>
            </a:endParaRPr>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Versioning</a:t>
            </a:r>
            <a:endParaRPr lang="de-DE" dirty="0"/>
          </a:p>
        </p:txBody>
      </p:sp>
    </p:spTree>
    <p:extLst>
      <p:ext uri="{BB962C8B-B14F-4D97-AF65-F5344CB8AC3E}">
        <p14:creationId xmlns:p14="http://schemas.microsoft.com/office/powerpoint/2010/main" val="209544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161126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31" name="Rectangle 30"/>
          <p:cNvSpPr/>
          <p:nvPr/>
        </p:nvSpPr>
        <p:spPr bwMode="gray">
          <a:xfrm>
            <a:off x="504000" y="3589128"/>
            <a:ext cx="11246039" cy="1653431"/>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90540"/>
            <a:ext cx="11246039" cy="1653431"/>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DDB6F6-F619-4F12-B174-E27E8966A003}"/>
              </a:ext>
            </a:extLst>
          </p:cNvPr>
          <p:cNvSpPr>
            <a:spLocks noGrp="1"/>
          </p:cNvSpPr>
          <p:nvPr>
            <p:ph type="title"/>
          </p:nvPr>
        </p:nvSpPr>
        <p:spPr/>
        <p:txBody>
          <a:bodyPr/>
          <a:lstStyle/>
          <a:p>
            <a:r>
              <a:rPr lang="en-US" dirty="0"/>
              <a:t>Namespaces within the training cluster</a:t>
            </a:r>
          </a:p>
        </p:txBody>
      </p:sp>
      <p:grpSp>
        <p:nvGrpSpPr>
          <p:cNvPr id="26" name="Group 25">
            <a:extLst>
              <a:ext uri="{FF2B5EF4-FFF2-40B4-BE49-F238E27FC236}">
                <a16:creationId xmlns:a16="http://schemas.microsoft.com/office/drawing/2014/main" id="{2D89BC41-3CE2-4473-8D0F-4A1798FBB7C0}"/>
              </a:ext>
            </a:extLst>
          </p:cNvPr>
          <p:cNvGrpSpPr/>
          <p:nvPr/>
        </p:nvGrpSpPr>
        <p:grpSpPr>
          <a:xfrm>
            <a:off x="877018" y="1268362"/>
            <a:ext cx="4854580" cy="1511816"/>
            <a:chOff x="513224" y="1307690"/>
            <a:chExt cx="4854580" cy="1511816"/>
          </a:xfrm>
        </p:grpSpPr>
        <p:sp>
          <p:nvSpPr>
            <p:cNvPr id="4" name="Rectangle 3">
              <a:extLst>
                <a:ext uri="{FF2B5EF4-FFF2-40B4-BE49-F238E27FC236}">
                  <a16:creationId xmlns:a16="http://schemas.microsoft.com/office/drawing/2014/main" id="{214C8442-982C-4092-A3CB-ABA185A54016}"/>
                </a:ext>
              </a:extLst>
            </p:cNvPr>
            <p:cNvSpPr/>
            <p:nvPr/>
          </p:nvSpPr>
          <p:spPr bwMode="gray">
            <a:xfrm>
              <a:off x="513224" y="1307690"/>
              <a:ext cx="4854580" cy="1511816"/>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a:ea typeface="Arial Unicode MS" pitchFamily="34" charset="-128"/>
                  <a:cs typeface="Arial Unicode MS" pitchFamily="34" charset="-128"/>
                </a:rPr>
                <a:t>Namespace: kube-system</a:t>
              </a:r>
              <a:endParaRPr kumimoji="0" lang="en-US" sz="2400" b="1" i="0" strike="noStrike" kern="0" cap="none" spc="0" normalizeH="0" baseline="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C615211E-CF95-4F16-97DE-3F7FB2BD419F}"/>
                </a:ext>
              </a:extLst>
            </p:cNvPr>
            <p:cNvSpPr/>
            <p:nvPr/>
          </p:nvSpPr>
          <p:spPr bwMode="gray">
            <a:xfrm>
              <a:off x="915794"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a:ea typeface="Arial Unicode MS" pitchFamily="34" charset="-128"/>
                  <a:cs typeface="Arial Unicode MS" pitchFamily="34" charset="-128"/>
                </a:rPr>
                <a:t>DNS</a:t>
              </a:r>
              <a:endParaRPr kumimoji="0" lang="en-US" sz="1600" b="1" i="0" u="none" strike="noStrike" kern="0" cap="none" spc="0" normalizeH="0" baseline="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19A99A67-3C0E-4CAC-83B2-321B8BC04CC3}"/>
                </a:ext>
              </a:extLst>
            </p:cNvPr>
            <p:cNvSpPr/>
            <p:nvPr/>
          </p:nvSpPr>
          <p:spPr bwMode="gray">
            <a:xfrm>
              <a:off x="2336217"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Proxy</a:t>
              </a:r>
            </a:p>
          </p:txBody>
        </p:sp>
        <p:sp>
          <p:nvSpPr>
            <p:cNvPr id="7" name="Rectangle 6">
              <a:extLst>
                <a:ext uri="{FF2B5EF4-FFF2-40B4-BE49-F238E27FC236}">
                  <a16:creationId xmlns:a16="http://schemas.microsoft.com/office/drawing/2014/main" id="{C98FB8D3-99EB-414B-B671-D31C210C67F9}"/>
                </a:ext>
              </a:extLst>
            </p:cNvPr>
            <p:cNvSpPr/>
            <p:nvPr/>
          </p:nvSpPr>
          <p:spPr bwMode="gray">
            <a:xfrm>
              <a:off x="3756640"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Addons</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grpSp>
      <p:grpSp>
        <p:nvGrpSpPr>
          <p:cNvPr id="27" name="Group 26">
            <a:extLst>
              <a:ext uri="{FF2B5EF4-FFF2-40B4-BE49-F238E27FC236}">
                <a16:creationId xmlns:a16="http://schemas.microsoft.com/office/drawing/2014/main" id="{9AD6FDF6-0A99-415A-B245-C0C3354E20B7}"/>
              </a:ext>
            </a:extLst>
          </p:cNvPr>
          <p:cNvGrpSpPr/>
          <p:nvPr/>
        </p:nvGrpSpPr>
        <p:grpSpPr>
          <a:xfrm>
            <a:off x="867795" y="3117929"/>
            <a:ext cx="4854580" cy="1511816"/>
            <a:chOff x="504001" y="3157257"/>
            <a:chExt cx="4854580" cy="1511816"/>
          </a:xfrm>
        </p:grpSpPr>
        <p:sp>
          <p:nvSpPr>
            <p:cNvPr id="12" name="Rectangle 11">
              <a:extLst>
                <a:ext uri="{FF2B5EF4-FFF2-40B4-BE49-F238E27FC236}">
                  <a16:creationId xmlns:a16="http://schemas.microsoft.com/office/drawing/2014/main" id="{046ECA79-747B-4C07-B12A-81BF24494448}"/>
                </a:ext>
              </a:extLst>
            </p:cNvPr>
            <p:cNvSpPr/>
            <p:nvPr/>
          </p:nvSpPr>
          <p:spPr bwMode="gray">
            <a:xfrm>
              <a:off x="504001" y="3157257"/>
              <a:ext cx="4854580" cy="1511816"/>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a:ea typeface="Arial Unicode MS" pitchFamily="34" charset="-128"/>
                  <a:cs typeface="Arial Unicode MS" pitchFamily="34" charset="-128"/>
                </a:rPr>
                <a:t>Namespace: default</a:t>
              </a:r>
              <a:endParaRPr kumimoji="0" lang="en-US" sz="2400" b="1" i="0" strike="noStrike" kern="0" cap="none" spc="0" normalizeH="0" baseline="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45D07B47-8595-4A6F-9CB0-81A05CD9BA20}"/>
                </a:ext>
              </a:extLst>
            </p:cNvPr>
            <p:cNvSpPr/>
            <p:nvPr/>
          </p:nvSpPr>
          <p:spPr bwMode="gray">
            <a:xfrm>
              <a:off x="906571"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Demo-1</a:t>
              </a:r>
            </a:p>
          </p:txBody>
        </p:sp>
        <p:sp>
          <p:nvSpPr>
            <p:cNvPr id="14" name="Rectangle 13">
              <a:extLst>
                <a:ext uri="{FF2B5EF4-FFF2-40B4-BE49-F238E27FC236}">
                  <a16:creationId xmlns:a16="http://schemas.microsoft.com/office/drawing/2014/main" id="{E2C024BD-E75C-44D4-ACE7-22D9E0749965}"/>
                </a:ext>
              </a:extLst>
            </p:cNvPr>
            <p:cNvSpPr/>
            <p:nvPr/>
          </p:nvSpPr>
          <p:spPr bwMode="gray">
            <a:xfrm>
              <a:off x="2326994"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Demo-2</a:t>
              </a:r>
            </a:p>
          </p:txBody>
        </p:sp>
        <p:sp>
          <p:nvSpPr>
            <p:cNvPr id="15" name="Rectangle 14">
              <a:extLst>
                <a:ext uri="{FF2B5EF4-FFF2-40B4-BE49-F238E27FC236}">
                  <a16:creationId xmlns:a16="http://schemas.microsoft.com/office/drawing/2014/main" id="{585DEF37-A4A9-4B9A-B68D-726CADD89ED0}"/>
                </a:ext>
              </a:extLst>
            </p:cNvPr>
            <p:cNvSpPr/>
            <p:nvPr/>
          </p:nvSpPr>
          <p:spPr bwMode="gray">
            <a:xfrm>
              <a:off x="3747417"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Demo-3</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grpSp>
      <p:grpSp>
        <p:nvGrpSpPr>
          <p:cNvPr id="28" name="Group 27">
            <a:extLst>
              <a:ext uri="{FF2B5EF4-FFF2-40B4-BE49-F238E27FC236}">
                <a16:creationId xmlns:a16="http://schemas.microsoft.com/office/drawing/2014/main" id="{21A9DF6F-0C9F-4BF4-BE99-CA60EBEC19AB}"/>
              </a:ext>
            </a:extLst>
          </p:cNvPr>
          <p:cNvGrpSpPr/>
          <p:nvPr/>
        </p:nvGrpSpPr>
        <p:grpSpPr>
          <a:xfrm>
            <a:off x="867795" y="4967496"/>
            <a:ext cx="4854580" cy="1511816"/>
            <a:chOff x="504001" y="5006824"/>
            <a:chExt cx="4854580" cy="1511816"/>
          </a:xfrm>
        </p:grpSpPr>
        <p:sp>
          <p:nvSpPr>
            <p:cNvPr id="22" name="Rectangle 21">
              <a:extLst>
                <a:ext uri="{FF2B5EF4-FFF2-40B4-BE49-F238E27FC236}">
                  <a16:creationId xmlns:a16="http://schemas.microsoft.com/office/drawing/2014/main" id="{18261F3B-6FC2-4B0B-8E20-EC982C081D66}"/>
                </a:ext>
              </a:extLst>
            </p:cNvPr>
            <p:cNvSpPr/>
            <p:nvPr/>
          </p:nvSpPr>
          <p:spPr bwMode="gray">
            <a:xfrm>
              <a:off x="504001" y="5006824"/>
              <a:ext cx="4854580" cy="1511816"/>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defTabSz="914400"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Namespace: part-6b4305ca</a:t>
              </a:r>
              <a:endParaRPr kumimoji="0" lang="en-US" sz="2400" b="1" i="0" strike="noStrike" kern="0" cap="none" spc="0" normalizeH="0" baseline="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7D166FF2-214E-43A1-97D6-779B07BFFCF1}"/>
                </a:ext>
              </a:extLst>
            </p:cNvPr>
            <p:cNvSpPr/>
            <p:nvPr/>
          </p:nvSpPr>
          <p:spPr bwMode="gray">
            <a:xfrm>
              <a:off x="906571"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a:ln>
                    <a:noFill/>
                  </a:ln>
                  <a:effectLst/>
                  <a:uLnTx/>
                  <a:uFillTx/>
                  <a:ea typeface="Arial Unicode MS" pitchFamily="34" charset="-128"/>
                  <a:cs typeface="Arial Unicode MS" pitchFamily="34" charset="-128"/>
                </a:rPr>
                <a:t>workload</a:t>
              </a:r>
            </a:p>
          </p:txBody>
        </p:sp>
        <p:sp>
          <p:nvSpPr>
            <p:cNvPr id="24" name="Rectangle 23">
              <a:extLst>
                <a:ext uri="{FF2B5EF4-FFF2-40B4-BE49-F238E27FC236}">
                  <a16:creationId xmlns:a16="http://schemas.microsoft.com/office/drawing/2014/main" id="{CFF415CC-EA12-4616-ABAA-C32DD8A4FD9C}"/>
                </a:ext>
              </a:extLst>
            </p:cNvPr>
            <p:cNvSpPr/>
            <p:nvPr/>
          </p:nvSpPr>
          <p:spPr bwMode="gray">
            <a:xfrm>
              <a:off x="2326994"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a:ln>
                    <a:noFill/>
                  </a:ln>
                  <a:effectLst/>
                  <a:uLnTx/>
                  <a:uFillTx/>
                  <a:ea typeface="Arial Unicode MS" pitchFamily="34" charset="-128"/>
                  <a:cs typeface="Arial Unicode MS" pitchFamily="34" charset="-128"/>
                </a:rPr>
                <a:t>workload</a:t>
              </a:r>
            </a:p>
          </p:txBody>
        </p:sp>
        <p:sp>
          <p:nvSpPr>
            <p:cNvPr id="25" name="Rectangle 24">
              <a:extLst>
                <a:ext uri="{FF2B5EF4-FFF2-40B4-BE49-F238E27FC236}">
                  <a16:creationId xmlns:a16="http://schemas.microsoft.com/office/drawing/2014/main" id="{62537236-910A-4593-B7A0-16CC9CF60445}"/>
                </a:ext>
              </a:extLst>
            </p:cNvPr>
            <p:cNvSpPr/>
            <p:nvPr/>
          </p:nvSpPr>
          <p:spPr bwMode="gray">
            <a:xfrm>
              <a:off x="3747417"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a:ea typeface="Arial Unicode MS" pitchFamily="34" charset="-128"/>
                  <a:cs typeface="Arial Unicode MS" pitchFamily="34" charset="-128"/>
                </a:rPr>
                <a:t>workload</a:t>
              </a:r>
              <a:endParaRPr kumimoji="0" lang="en-US" sz="1600" b="1" i="0" u="none" strike="noStrike" kern="0" cap="none" spc="0" normalizeH="0" baseline="0">
                <a:ln>
                  <a:noFill/>
                </a:ln>
                <a:effectLst/>
                <a:uLnTx/>
                <a:uFillTx/>
                <a:ea typeface="Arial Unicode MS" pitchFamily="34" charset="-128"/>
                <a:cs typeface="Arial Unicode MS" pitchFamily="34" charset="-128"/>
              </a:endParaRPr>
            </a:p>
          </p:txBody>
        </p:sp>
      </p:grpSp>
      <p:sp>
        <p:nvSpPr>
          <p:cNvPr id="29" name="Speech Bubble: Rectangle 28">
            <a:extLst>
              <a:ext uri="{FF2B5EF4-FFF2-40B4-BE49-F238E27FC236}">
                <a16:creationId xmlns:a16="http://schemas.microsoft.com/office/drawing/2014/main" id="{6C29D8AD-F864-46E5-A7D1-421B29F4CAB8}"/>
              </a:ext>
            </a:extLst>
          </p:cNvPr>
          <p:cNvSpPr/>
          <p:nvPr/>
        </p:nvSpPr>
        <p:spPr bwMode="gray">
          <a:xfrm>
            <a:off x="6248401" y="1423474"/>
            <a:ext cx="5442076" cy="1041116"/>
          </a:xfrm>
          <a:prstGeom prst="wedgeRectCallout">
            <a:avLst>
              <a:gd name="adj1" fmla="val -67277"/>
              <a:gd name="adj2" fmla="val -18124"/>
            </a:avLst>
          </a:prstGeom>
          <a:solidFill>
            <a:schemeClr val="bg1"/>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Hosts cluster-wide components &amp; administrative workloads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Speech Bubble: Rectangle 29">
            <a:extLst>
              <a:ext uri="{FF2B5EF4-FFF2-40B4-BE49-F238E27FC236}">
                <a16:creationId xmlns:a16="http://schemas.microsoft.com/office/drawing/2014/main" id="{A9B079EB-E00B-4FBD-BF98-0219002848EF}"/>
              </a:ext>
            </a:extLst>
          </p:cNvPr>
          <p:cNvSpPr/>
          <p:nvPr/>
        </p:nvSpPr>
        <p:spPr bwMode="gray">
          <a:xfrm>
            <a:off x="6248401" y="3273041"/>
            <a:ext cx="5442076" cy="1041116"/>
          </a:xfrm>
          <a:prstGeom prst="wedgeRectCallout">
            <a:avLst>
              <a:gd name="adj1" fmla="val -67277"/>
              <a:gd name="adj2" fmla="val -18124"/>
            </a:avLst>
          </a:prstGeom>
          <a:solidFill>
            <a:schemeClr val="bg1"/>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Hosts any workload and is the default target for all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commands, if no namespace is specified </a:t>
            </a:r>
          </a:p>
        </p:txBody>
      </p:sp>
      <p:sp>
        <p:nvSpPr>
          <p:cNvPr id="31" name="Speech Bubble: Rectangle 30">
            <a:extLst>
              <a:ext uri="{FF2B5EF4-FFF2-40B4-BE49-F238E27FC236}">
                <a16:creationId xmlns:a16="http://schemas.microsoft.com/office/drawing/2014/main" id="{A3F59E37-8DF2-404D-91F1-104A4C0C1460}"/>
              </a:ext>
            </a:extLst>
          </p:cNvPr>
          <p:cNvSpPr/>
          <p:nvPr/>
        </p:nvSpPr>
        <p:spPr bwMode="gray">
          <a:xfrm>
            <a:off x="6248401" y="5122608"/>
            <a:ext cx="5442076" cy="1041116"/>
          </a:xfrm>
          <a:prstGeom prst="wedgeRectCallout">
            <a:avLst>
              <a:gd name="adj1" fmla="val -67277"/>
              <a:gd name="adj2" fmla="val -18124"/>
            </a:avLst>
          </a:prstGeom>
          <a:solidFill>
            <a:schemeClr val="bg1"/>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Environment of participants to run all exercises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25795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5" name="Picture 4">
            <a:extLst>
              <a:ext uri="{FF2B5EF4-FFF2-40B4-BE49-F238E27FC236}">
                <a16:creationId xmlns:a16="http://schemas.microsoft.com/office/drawing/2014/main" id="{4AB17704-E39D-46CB-BEE7-FFC756CAC527}"/>
              </a:ext>
            </a:extLst>
          </p:cNvPr>
          <p:cNvPicPr>
            <a:picLocks noChangeAspect="1"/>
          </p:cNvPicPr>
          <p:nvPr/>
        </p:nvPicPr>
        <p:blipFill>
          <a:blip r:embed="rId2"/>
          <a:stretch>
            <a:fillRect/>
          </a:stretch>
        </p:blipFill>
        <p:spPr>
          <a:xfrm>
            <a:off x="7622655" y="680850"/>
            <a:ext cx="3380968" cy="5673150"/>
          </a:xfrm>
          <a:prstGeom prst="rect">
            <a:avLst/>
          </a:prstGeom>
          <a:ln>
            <a:solidFill>
              <a:schemeClr val="tx1"/>
            </a:solidFill>
          </a:ln>
        </p:spPr>
      </p:pic>
    </p:spTree>
    <p:extLst>
      <p:ext uri="{BB962C8B-B14F-4D97-AF65-F5344CB8AC3E}">
        <p14:creationId xmlns:p14="http://schemas.microsoft.com/office/powerpoint/2010/main" val="1213574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a:ea typeface="Arial Unicode MS" pitchFamily="34" charset="-128"/>
                <a:cs typeface="Arial Unicode MS" pitchFamily="34" charset="-128"/>
              </a:rPr>
              <a:t>Nodes</a:t>
            </a:r>
            <a:endParaRPr lang="de-DE" sz="1400" b="1" kern="0" dirty="0">
              <a:ea typeface="Arial Unicode MS" pitchFamily="34" charset="-128"/>
              <a:cs typeface="Arial Unicode MS" pitchFamily="34" charset="-128"/>
            </a:endParaRP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p:cNvCxnSpPr>
            <a:cxnSpLocks/>
            <a:endCxn id="22" idx="3"/>
          </p:cNvCxnSpPr>
          <p:nvPr/>
        </p:nvCxnSpPr>
        <p:spPr>
          <a:xfrm flipH="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95D1CED9-14BE-466A-944F-C9B60E3B7FEC}"/>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819952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2040-D814-4C48-8BDD-E2BDD7BB58F8}"/>
              </a:ext>
            </a:extLst>
          </p:cNvPr>
          <p:cNvSpPr>
            <a:spLocks noGrp="1"/>
          </p:cNvSpPr>
          <p:nvPr>
            <p:ph type="ctrTitle"/>
          </p:nvPr>
        </p:nvSpPr>
        <p:spPr>
          <a:xfrm>
            <a:off x="504987" y="1551357"/>
            <a:ext cx="11185200" cy="677108"/>
          </a:xfrm>
        </p:spPr>
        <p:txBody>
          <a:bodyPr/>
          <a:lstStyle/>
          <a:p>
            <a:pPr algn="ctr"/>
            <a:r>
              <a:rPr lang="en-US" dirty="0"/>
              <a:t>K8s from application point of view</a:t>
            </a:r>
          </a:p>
        </p:txBody>
      </p:sp>
      <p:pic>
        <p:nvPicPr>
          <p:cNvPr id="3" name="Picture 2">
            <a:extLst>
              <a:ext uri="{FF2B5EF4-FFF2-40B4-BE49-F238E27FC236}">
                <a16:creationId xmlns:a16="http://schemas.microsoft.com/office/drawing/2014/main" id="{A6E1FDAE-762B-44B5-8E07-45431B300399}"/>
              </a:ext>
            </a:extLst>
          </p:cNvPr>
          <p:cNvPicPr>
            <a:picLocks noChangeAspect="1"/>
          </p:cNvPicPr>
          <p:nvPr/>
        </p:nvPicPr>
        <p:blipFill>
          <a:blip r:embed="rId3"/>
          <a:stretch>
            <a:fillRect/>
          </a:stretch>
        </p:blipFill>
        <p:spPr>
          <a:xfrm>
            <a:off x="4259082" y="2228465"/>
            <a:ext cx="3677010" cy="3677010"/>
          </a:xfrm>
          <a:prstGeom prst="rect">
            <a:avLst/>
          </a:prstGeom>
        </p:spPr>
      </p:pic>
    </p:spTree>
    <p:extLst>
      <p:ext uri="{BB962C8B-B14F-4D97-AF65-F5344CB8AC3E}">
        <p14:creationId xmlns:p14="http://schemas.microsoft.com/office/powerpoint/2010/main" val="2488021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01</a:t>
            </a:r>
          </a:p>
        </p:txBody>
      </p:sp>
      <p:pic>
        <p:nvPicPr>
          <p:cNvPr id="4" name="Picture 3">
            <a:extLst>
              <a:ext uri="{FF2B5EF4-FFF2-40B4-BE49-F238E27FC236}">
                <a16:creationId xmlns:a16="http://schemas.microsoft.com/office/drawing/2014/main" id="{007708F0-FA7C-4914-AEF1-2FD5F947DD7C}"/>
              </a:ext>
            </a:extLst>
          </p:cNvPr>
          <p:cNvPicPr>
            <a:picLocks noChangeAspect="1"/>
          </p:cNvPicPr>
          <p:nvPr/>
        </p:nvPicPr>
        <p:blipFill>
          <a:blip r:embed="rId3"/>
          <a:stretch>
            <a:fillRect/>
          </a:stretch>
        </p:blipFill>
        <p:spPr>
          <a:xfrm>
            <a:off x="4011439" y="1343200"/>
            <a:ext cx="4171599" cy="4171599"/>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F675C24-6AA6-4252-AB0D-63557DC000C5}"/>
              </a:ext>
            </a:extLst>
          </p:cNvPr>
          <p:cNvSpPr/>
          <p:nvPr/>
        </p:nvSpPr>
        <p:spPr bwMode="gray">
          <a:xfrm>
            <a:off x="5681297" y="3393827"/>
            <a:ext cx="1648656" cy="1258726"/>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3" name="Title 2">
            <a:extLst>
              <a:ext uri="{FF2B5EF4-FFF2-40B4-BE49-F238E27FC236}">
                <a16:creationId xmlns:a16="http://schemas.microsoft.com/office/drawing/2014/main" id="{6BF5CF30-4312-4197-8DD2-116B13EB4099}"/>
              </a:ext>
            </a:extLst>
          </p:cNvPr>
          <p:cNvSpPr>
            <a:spLocks noGrp="1"/>
          </p:cNvSpPr>
          <p:nvPr>
            <p:ph type="title"/>
          </p:nvPr>
        </p:nvSpPr>
        <p:spPr>
          <a:xfrm>
            <a:off x="504001" y="504000"/>
            <a:ext cx="11186476" cy="738664"/>
          </a:xfrm>
        </p:spPr>
        <p:txBody>
          <a:bodyPr/>
          <a:lstStyle/>
          <a:p>
            <a:r>
              <a:rPr lang="en-US" dirty="0"/>
              <a:t>(incomplete) Kubernetes Concepts Map</a:t>
            </a:r>
            <a:br>
              <a:rPr lang="en-US" dirty="0"/>
            </a:br>
            <a:endParaRPr lang="en-US" dirty="0"/>
          </a:p>
        </p:txBody>
      </p:sp>
      <p:sp>
        <p:nvSpPr>
          <p:cNvPr id="5" name="Rectangle: Rounded Corners 4">
            <a:extLst>
              <a:ext uri="{FF2B5EF4-FFF2-40B4-BE49-F238E27FC236}">
                <a16:creationId xmlns:a16="http://schemas.microsoft.com/office/drawing/2014/main" id="{C4F07E9F-E655-4AD7-A436-4C7BF5902D16}"/>
              </a:ext>
            </a:extLst>
          </p:cNvPr>
          <p:cNvSpPr/>
          <p:nvPr/>
        </p:nvSpPr>
        <p:spPr bwMode="gray">
          <a:xfrm>
            <a:off x="5860405" y="3900861"/>
            <a:ext cx="1318846" cy="565639"/>
          </a:xfrm>
          <a:prstGeom prst="roundRect">
            <a:avLst/>
          </a:prstGeom>
          <a:solidFill>
            <a:schemeClr val="accent5">
              <a:lumMod val="40000"/>
              <a:lumOff val="60000"/>
            </a:schemeClr>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Container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a:ln>
                  <a:noFill/>
                </a:ln>
                <a:effectLst/>
                <a:uLnTx/>
                <a:uFillTx/>
                <a:ea typeface="Arial Unicode MS" pitchFamily="34" charset="-128"/>
                <a:cs typeface="Arial Unicode MS" pitchFamily="34" charset="-128"/>
              </a:rPr>
              <a:t>(your code)</a:t>
            </a:r>
          </a:p>
        </p:txBody>
      </p:sp>
      <p:cxnSp>
        <p:nvCxnSpPr>
          <p:cNvPr id="4" name="Connector: Elbow 3">
            <a:extLst>
              <a:ext uri="{FF2B5EF4-FFF2-40B4-BE49-F238E27FC236}">
                <a16:creationId xmlns:a16="http://schemas.microsoft.com/office/drawing/2014/main" id="{56C7156A-7B2E-414B-94E1-4179D55DBE39}"/>
              </a:ext>
            </a:extLst>
          </p:cNvPr>
          <p:cNvCxnSpPr>
            <a:cxnSpLocks/>
            <a:stCxn id="11" idx="2"/>
          </p:cNvCxnSpPr>
          <p:nvPr/>
        </p:nvCxnSpPr>
        <p:spPr>
          <a:xfrm rot="16200000" flipH="1">
            <a:off x="3940139" y="2006265"/>
            <a:ext cx="940814" cy="2413696"/>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5CB6BD5-DA26-46A6-815D-DC8790BED9E7}"/>
              </a:ext>
            </a:extLst>
          </p:cNvPr>
          <p:cNvCxnSpPr>
            <a:cxnSpLocks/>
            <a:stCxn id="14" idx="2"/>
            <a:endCxn id="8" idx="0"/>
          </p:cNvCxnSpPr>
          <p:nvPr/>
        </p:nvCxnSpPr>
        <p:spPr>
          <a:xfrm rot="16200000" flipH="1">
            <a:off x="6094748" y="2982950"/>
            <a:ext cx="639402" cy="18235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504B454-54FB-467C-A461-76D43D7E3E82}"/>
              </a:ext>
            </a:extLst>
          </p:cNvPr>
          <p:cNvCxnSpPr>
            <a:cxnSpLocks/>
            <a:stCxn id="12" idx="2"/>
          </p:cNvCxnSpPr>
          <p:nvPr/>
        </p:nvCxnSpPr>
        <p:spPr>
          <a:xfrm rot="16200000" flipH="1">
            <a:off x="4732096" y="2798143"/>
            <a:ext cx="940736" cy="829859"/>
          </a:xfrm>
          <a:prstGeom prst="bentConnector3">
            <a:avLst>
              <a:gd name="adj1" fmla="val 100239"/>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70989806-32E3-4EEA-A5CE-63FB8653B19E}"/>
              </a:ext>
            </a:extLst>
          </p:cNvPr>
          <p:cNvCxnSpPr>
            <a:cxnSpLocks/>
            <a:stCxn id="10" idx="2"/>
          </p:cNvCxnSpPr>
          <p:nvPr/>
        </p:nvCxnSpPr>
        <p:spPr>
          <a:xfrm rot="16200000" flipH="1">
            <a:off x="3137067" y="1197415"/>
            <a:ext cx="940734" cy="403131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C16ACAB-D4E0-447F-B2C2-49F623895A09}"/>
              </a:ext>
            </a:extLst>
          </p:cNvPr>
          <p:cNvCxnSpPr>
            <a:cxnSpLocks/>
            <a:stCxn id="8" idx="2"/>
            <a:endCxn id="32" idx="0"/>
          </p:cNvCxnSpPr>
          <p:nvPr/>
        </p:nvCxnSpPr>
        <p:spPr>
          <a:xfrm rot="16200000" flipH="1">
            <a:off x="6253517" y="4904661"/>
            <a:ext cx="507033" cy="2816"/>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039B19C8-A4F6-472C-9160-E6983D1A630F}"/>
              </a:ext>
            </a:extLst>
          </p:cNvPr>
          <p:cNvGrpSpPr/>
          <p:nvPr/>
        </p:nvGrpSpPr>
        <p:grpSpPr>
          <a:xfrm>
            <a:off x="809915" y="1187937"/>
            <a:ext cx="6346839" cy="1713034"/>
            <a:chOff x="2359926" y="1522534"/>
            <a:chExt cx="6346839" cy="1713034"/>
          </a:xfrm>
        </p:grpSpPr>
        <p:sp>
          <p:nvSpPr>
            <p:cNvPr id="10" name="Rectangle: Rounded Corners 9">
              <a:extLst>
                <a:ext uri="{FF2B5EF4-FFF2-40B4-BE49-F238E27FC236}">
                  <a16:creationId xmlns:a16="http://schemas.microsoft.com/office/drawing/2014/main" id="{F1B14316-48F2-4BE8-8E82-BCD907F26C80}"/>
                </a:ext>
              </a:extLst>
            </p:cNvPr>
            <p:cNvSpPr/>
            <p:nvPr/>
          </p:nvSpPr>
          <p:spPr bwMode="gray">
            <a:xfrm>
              <a:off x="2482363" y="251166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Daemon</a:t>
              </a:r>
              <a:r>
                <a:rPr lang="en-US" sz="1400" kern="0" dirty="0">
                  <a:ea typeface="Arial Unicode MS" pitchFamily="34" charset="-128"/>
                  <a:cs typeface="Arial Unicode MS" pitchFamily="34" charset="-128"/>
                </a:rPr>
                <a:t>Set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Rounded Corners 10">
              <a:extLst>
                <a:ext uri="{FF2B5EF4-FFF2-40B4-BE49-F238E27FC236}">
                  <a16:creationId xmlns:a16="http://schemas.microsoft.com/office/drawing/2014/main" id="{A5F93575-8C80-4A84-8621-89579DBAFC49}"/>
                </a:ext>
              </a:extLst>
            </p:cNvPr>
            <p:cNvSpPr/>
            <p:nvPr/>
          </p:nvSpPr>
          <p:spPr bwMode="gray">
            <a:xfrm>
              <a:off x="4094286" y="2511664"/>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ReplicaSet</a:t>
              </a:r>
            </a:p>
          </p:txBody>
        </p:sp>
        <p:sp>
          <p:nvSpPr>
            <p:cNvPr id="12" name="Rectangle: Rounded Corners 11">
              <a:extLst>
                <a:ext uri="{FF2B5EF4-FFF2-40B4-BE49-F238E27FC236}">
                  <a16:creationId xmlns:a16="http://schemas.microsoft.com/office/drawing/2014/main" id="{1190C6BF-8BEC-45E9-9F5E-D389A7A8D97D}"/>
                </a:ext>
              </a:extLst>
            </p:cNvPr>
            <p:cNvSpPr/>
            <p:nvPr/>
          </p:nvSpPr>
          <p:spPr bwMode="gray">
            <a:xfrm>
              <a:off x="5681297" y="2511663"/>
              <a:ext cx="1312497"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StatefulSet</a:t>
              </a:r>
            </a:p>
          </p:txBody>
        </p:sp>
        <p:sp>
          <p:nvSpPr>
            <p:cNvPr id="13" name="Rectangle: Rounded Corners 12">
              <a:extLst>
                <a:ext uri="{FF2B5EF4-FFF2-40B4-BE49-F238E27FC236}">
                  <a16:creationId xmlns:a16="http://schemas.microsoft.com/office/drawing/2014/main" id="{F054A698-E283-45D0-9DBC-B0DEB07BB77B}"/>
                </a:ext>
              </a:extLst>
            </p:cNvPr>
            <p:cNvSpPr/>
            <p:nvPr/>
          </p:nvSpPr>
          <p:spPr bwMode="gray">
            <a:xfrm>
              <a:off x="4094287" y="1652939"/>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Deployment</a:t>
              </a:r>
            </a:p>
          </p:txBody>
        </p:sp>
        <p:sp>
          <p:nvSpPr>
            <p:cNvPr id="14" name="Rectangle: Rounded Corners 13">
              <a:extLst>
                <a:ext uri="{FF2B5EF4-FFF2-40B4-BE49-F238E27FC236}">
                  <a16:creationId xmlns:a16="http://schemas.microsoft.com/office/drawing/2014/main" id="{F901D275-53F0-473D-8647-B5403AAD2628}"/>
                </a:ext>
              </a:extLst>
            </p:cNvPr>
            <p:cNvSpPr/>
            <p:nvPr/>
          </p:nvSpPr>
          <p:spPr bwMode="gray">
            <a:xfrm>
              <a:off x="7213862" y="2523383"/>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15" name="Rectangle: Rounded Corners 14">
              <a:extLst>
                <a:ext uri="{FF2B5EF4-FFF2-40B4-BE49-F238E27FC236}">
                  <a16:creationId xmlns:a16="http://schemas.microsoft.com/office/drawing/2014/main" id="{90497154-E19F-4FBF-B9C5-44FB8B37AC50}"/>
                </a:ext>
              </a:extLst>
            </p:cNvPr>
            <p:cNvSpPr/>
            <p:nvPr/>
          </p:nvSpPr>
          <p:spPr bwMode="gray">
            <a:xfrm>
              <a:off x="7218484" y="1652938"/>
              <a:ext cx="1314224"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Connector: Elbow 20">
              <a:extLst>
                <a:ext uri="{FF2B5EF4-FFF2-40B4-BE49-F238E27FC236}">
                  <a16:creationId xmlns:a16="http://schemas.microsoft.com/office/drawing/2014/main" id="{BD2D0A0B-967B-4A2D-9C80-2C02B1B9A037}"/>
                </a:ext>
              </a:extLst>
            </p:cNvPr>
            <p:cNvCxnSpPr>
              <a:cxnSpLocks/>
              <a:stCxn id="13" idx="2"/>
              <a:endCxn id="11" idx="0"/>
            </p:cNvCxnSpPr>
            <p:nvPr/>
          </p:nvCxnSpPr>
          <p:spPr>
            <a:xfrm rot="5400000">
              <a:off x="4607167" y="2365121"/>
              <a:ext cx="293086" cy="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6B56E7C-8874-441E-AB5B-2CA3CCAD5526}"/>
                </a:ext>
              </a:extLst>
            </p:cNvPr>
            <p:cNvCxnSpPr>
              <a:cxnSpLocks/>
              <a:stCxn id="15" idx="2"/>
              <a:endCxn id="14" idx="0"/>
            </p:cNvCxnSpPr>
            <p:nvPr/>
          </p:nvCxnSpPr>
          <p:spPr>
            <a:xfrm rot="5400000">
              <a:off x="7722038" y="2369825"/>
              <a:ext cx="304806" cy="231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AB61B0A-087F-4F8C-8930-B0A58420936D}"/>
                </a:ext>
              </a:extLst>
            </p:cNvPr>
            <p:cNvSpPr/>
            <p:nvPr/>
          </p:nvSpPr>
          <p:spPr bwMode="gray">
            <a:xfrm>
              <a:off x="2359926" y="1522534"/>
              <a:ext cx="6346839"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7DB4ECE1-B1FF-45F0-BDCF-EEF13C0395F9}"/>
                </a:ext>
              </a:extLst>
            </p:cNvPr>
            <p:cNvSpPr txBox="1"/>
            <p:nvPr/>
          </p:nvSpPr>
          <p:spPr>
            <a:xfrm>
              <a:off x="2499782" y="1605151"/>
              <a:ext cx="1284006" cy="430887"/>
            </a:xfrm>
            <a:prstGeom prst="rect">
              <a:avLst/>
            </a:prstGeom>
            <a:solidFill>
              <a:schemeClr val="bg1">
                <a:alpha val="58000"/>
              </a:schemeClr>
            </a:solidFill>
          </p:spPr>
          <p:txBody>
            <a:bodyPr wrap="none" lIns="0" tIns="0" rIns="0" bIns="0" rtlCol="0">
              <a:spAutoFit/>
            </a:bodyPr>
            <a:lstStyle/>
            <a:p>
              <a:pPr fontAlgn="base">
                <a:spcBef>
                  <a:spcPct val="50000"/>
                </a:spcBef>
                <a:spcAft>
                  <a:spcPct val="0"/>
                </a:spcAft>
                <a:buClr>
                  <a:srgbClr val="F0AB00"/>
                </a:buClr>
                <a:buSzPct val="80000"/>
              </a:pPr>
              <a:r>
                <a:rPr lang="en-US" sz="1400" kern="0" dirty="0">
                  <a:latin typeface="Arial Rounded MT Bold" panose="020F0704030504030204" pitchFamily="34" charset="0"/>
                  <a:ea typeface="Arial Unicode MS" pitchFamily="34" charset="-128"/>
                  <a:cs typeface="Arial Unicode MS" pitchFamily="34" charset="-128"/>
                </a:rPr>
                <a:t>a resource for </a:t>
              </a:r>
              <a:br>
                <a:rPr lang="en-US" sz="1400" kern="0" dirty="0">
                  <a:latin typeface="Arial Rounded MT Bold" panose="020F0704030504030204" pitchFamily="34" charset="0"/>
                  <a:ea typeface="Arial Unicode MS" pitchFamily="34" charset="-128"/>
                  <a:cs typeface="Arial Unicode MS" pitchFamily="34" charset="-128"/>
                </a:rPr>
              </a:br>
              <a:r>
                <a:rPr lang="en-US" sz="1400" kern="0" dirty="0">
                  <a:latin typeface="Arial Rounded MT Bold" panose="020F0704030504030204" pitchFamily="34" charset="0"/>
                  <a:ea typeface="Arial Unicode MS" pitchFamily="34" charset="-128"/>
                  <a:cs typeface="Arial Unicode MS" pitchFamily="34" charset="-128"/>
                </a:rPr>
                <a:t>every purpose</a:t>
              </a:r>
            </a:p>
          </p:txBody>
        </p:sp>
      </p:grpSp>
      <p:grpSp>
        <p:nvGrpSpPr>
          <p:cNvPr id="83" name="Group 82">
            <a:extLst>
              <a:ext uri="{FF2B5EF4-FFF2-40B4-BE49-F238E27FC236}">
                <a16:creationId xmlns:a16="http://schemas.microsoft.com/office/drawing/2014/main" id="{754BF503-8176-447F-B803-5E2F460FCF7E}"/>
              </a:ext>
            </a:extLst>
          </p:cNvPr>
          <p:cNvGrpSpPr/>
          <p:nvPr/>
        </p:nvGrpSpPr>
        <p:grpSpPr>
          <a:xfrm>
            <a:off x="4096785" y="4897297"/>
            <a:ext cx="5036988" cy="1696934"/>
            <a:chOff x="3933826" y="4897297"/>
            <a:chExt cx="5036988" cy="1696934"/>
          </a:xfrm>
        </p:grpSpPr>
        <p:sp>
          <p:nvSpPr>
            <p:cNvPr id="17" name="Rectangle: Rounded Corners 16">
              <a:extLst>
                <a:ext uri="{FF2B5EF4-FFF2-40B4-BE49-F238E27FC236}">
                  <a16:creationId xmlns:a16="http://schemas.microsoft.com/office/drawing/2014/main" id="{06E5FC6B-176C-4286-9988-551AA1CD1131}"/>
                </a:ext>
              </a:extLst>
            </p:cNvPr>
            <p:cNvSpPr/>
            <p:nvPr/>
          </p:nvSpPr>
          <p:spPr bwMode="gray">
            <a:xfrm>
              <a:off x="5681297" y="5218237"/>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Rectangle: Rounded Corners 17">
              <a:extLst>
                <a:ext uri="{FF2B5EF4-FFF2-40B4-BE49-F238E27FC236}">
                  <a16:creationId xmlns:a16="http://schemas.microsoft.com/office/drawing/2014/main" id="{515D0D19-C98C-4464-AA29-34A29FD81DDE}"/>
                </a:ext>
              </a:extLst>
            </p:cNvPr>
            <p:cNvSpPr/>
            <p:nvPr/>
          </p:nvSpPr>
          <p:spPr bwMode="gray">
            <a:xfrm>
              <a:off x="4201214"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ConfigMap</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B2BA1BE5-A23E-4904-B5C9-3108D1C2DBC3}"/>
                </a:ext>
              </a:extLst>
            </p:cNvPr>
            <p:cNvSpPr/>
            <p:nvPr/>
          </p:nvSpPr>
          <p:spPr bwMode="gray">
            <a:xfrm>
              <a:off x="5678125" y="5942136"/>
              <a:ext cx="1315670"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Persistent</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VolumeClaim</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Rounded Corners 19">
              <a:extLst>
                <a:ext uri="{FF2B5EF4-FFF2-40B4-BE49-F238E27FC236}">
                  <a16:creationId xmlns:a16="http://schemas.microsoft.com/office/drawing/2014/main" id="{BF28B790-D3D9-49BA-97B5-0204FDADBC2C}"/>
                </a:ext>
              </a:extLst>
            </p:cNvPr>
            <p:cNvSpPr/>
            <p:nvPr/>
          </p:nvSpPr>
          <p:spPr bwMode="gray">
            <a:xfrm>
              <a:off x="7161380"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Secret</a:t>
              </a:r>
            </a:p>
          </p:txBody>
        </p:sp>
        <p:cxnSp>
          <p:nvCxnSpPr>
            <p:cNvPr id="45" name="Connector: Elbow 44">
              <a:extLst>
                <a:ext uri="{FF2B5EF4-FFF2-40B4-BE49-F238E27FC236}">
                  <a16:creationId xmlns:a16="http://schemas.microsoft.com/office/drawing/2014/main" id="{4F5314D6-2CB3-4D8B-80E7-67314E037186}"/>
                </a:ext>
              </a:extLst>
            </p:cNvPr>
            <p:cNvCxnSpPr>
              <a:cxnSpLocks/>
              <a:stCxn id="17" idx="2"/>
              <a:endCxn id="19" idx="0"/>
            </p:cNvCxnSpPr>
            <p:nvPr/>
          </p:nvCxnSpPr>
          <p:spPr>
            <a:xfrm rot="5400000">
              <a:off x="6259210" y="5860626"/>
              <a:ext cx="158260" cy="476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EE2D1619-1B53-4DA7-8570-4A300C9FD246}"/>
                </a:ext>
              </a:extLst>
            </p:cNvPr>
            <p:cNvCxnSpPr>
              <a:stCxn id="17" idx="1"/>
              <a:endCxn id="18" idx="0"/>
            </p:cNvCxnSpPr>
            <p:nvPr/>
          </p:nvCxnSpPr>
          <p:spPr>
            <a:xfrm rot="10800000" flipV="1">
              <a:off x="4860637"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D12991A-8110-444F-9894-471E87879FCF}"/>
                </a:ext>
              </a:extLst>
            </p:cNvPr>
            <p:cNvCxnSpPr>
              <a:stCxn id="17" idx="3"/>
              <a:endCxn id="20" idx="0"/>
            </p:cNvCxnSpPr>
            <p:nvPr/>
          </p:nvCxnSpPr>
          <p:spPr>
            <a:xfrm>
              <a:off x="7000143"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AA9A5A1-A19A-4DD7-9193-A0E3FB21EB2C}"/>
                </a:ext>
              </a:extLst>
            </p:cNvPr>
            <p:cNvSpPr/>
            <p:nvPr/>
          </p:nvSpPr>
          <p:spPr bwMode="gray">
            <a:xfrm>
              <a:off x="3933826" y="5159586"/>
              <a:ext cx="4823312" cy="143464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8E6776E6-95DF-4326-B02F-33B680F021F4}"/>
                </a:ext>
              </a:extLst>
            </p:cNvPr>
            <p:cNvSpPr txBox="1"/>
            <p:nvPr/>
          </p:nvSpPr>
          <p:spPr>
            <a:xfrm>
              <a:off x="7403077" y="4897297"/>
              <a:ext cx="156773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data / persistence</a:t>
              </a:r>
            </a:p>
          </p:txBody>
        </p:sp>
      </p:grpSp>
      <p:cxnSp>
        <p:nvCxnSpPr>
          <p:cNvPr id="22" name="Straight Arrow Connector 21">
            <a:extLst>
              <a:ext uri="{FF2B5EF4-FFF2-40B4-BE49-F238E27FC236}">
                <a16:creationId xmlns:a16="http://schemas.microsoft.com/office/drawing/2014/main" id="{91467FA9-E653-4522-9AAB-5547771E9A87}"/>
              </a:ext>
            </a:extLst>
          </p:cNvPr>
          <p:cNvCxnSpPr/>
          <p:nvPr/>
        </p:nvCxnSpPr>
        <p:spPr>
          <a:xfrm>
            <a:off x="1219197" y="6203934"/>
            <a:ext cx="409278"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A418264-CAD2-49CB-98A8-CF0AACEA9BAC}"/>
              </a:ext>
            </a:extLst>
          </p:cNvPr>
          <p:cNvSpPr txBox="1"/>
          <p:nvPr/>
        </p:nvSpPr>
        <p:spPr>
          <a:xfrm>
            <a:off x="1702675" y="6088324"/>
            <a:ext cx="115416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uses / controls</a:t>
            </a:r>
          </a:p>
        </p:txBody>
      </p:sp>
      <p:grpSp>
        <p:nvGrpSpPr>
          <p:cNvPr id="70" name="Group 69">
            <a:extLst>
              <a:ext uri="{FF2B5EF4-FFF2-40B4-BE49-F238E27FC236}">
                <a16:creationId xmlns:a16="http://schemas.microsoft.com/office/drawing/2014/main" id="{6241E011-BDC1-436F-8D54-2D210AA1E7A1}"/>
              </a:ext>
            </a:extLst>
          </p:cNvPr>
          <p:cNvGrpSpPr/>
          <p:nvPr/>
        </p:nvGrpSpPr>
        <p:grpSpPr>
          <a:xfrm>
            <a:off x="232297" y="3780910"/>
            <a:ext cx="5016059" cy="1007820"/>
            <a:chOff x="232297" y="3961974"/>
            <a:chExt cx="5016059" cy="1007820"/>
          </a:xfrm>
        </p:grpSpPr>
        <p:sp>
          <p:nvSpPr>
            <p:cNvPr id="9" name="Rectangle: Rounded Corners 8">
              <a:extLst>
                <a:ext uri="{FF2B5EF4-FFF2-40B4-BE49-F238E27FC236}">
                  <a16:creationId xmlns:a16="http://schemas.microsoft.com/office/drawing/2014/main" id="{DA7E3FC4-DFE9-40CA-8325-2A441C81D0E5}"/>
                </a:ext>
              </a:extLst>
            </p:cNvPr>
            <p:cNvSpPr/>
            <p:nvPr/>
          </p:nvSpPr>
          <p:spPr bwMode="gray">
            <a:xfrm>
              <a:off x="2176959" y="432431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16" name="Rectangle: Rounded Corners 15">
              <a:extLst>
                <a:ext uri="{FF2B5EF4-FFF2-40B4-BE49-F238E27FC236}">
                  <a16:creationId xmlns:a16="http://schemas.microsoft.com/office/drawing/2014/main" id="{B90585D6-702C-4C90-9EE2-09A6D605BB70}"/>
                </a:ext>
              </a:extLst>
            </p:cNvPr>
            <p:cNvSpPr/>
            <p:nvPr/>
          </p:nvSpPr>
          <p:spPr bwMode="gray">
            <a:xfrm>
              <a:off x="592878" y="432136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Ingress</a:t>
              </a:r>
            </a:p>
          </p:txBody>
        </p:sp>
        <p:cxnSp>
          <p:nvCxnSpPr>
            <p:cNvPr id="41" name="Connector: Elbow 40">
              <a:extLst>
                <a:ext uri="{FF2B5EF4-FFF2-40B4-BE49-F238E27FC236}">
                  <a16:creationId xmlns:a16="http://schemas.microsoft.com/office/drawing/2014/main" id="{791C0033-2639-4E44-821F-BAD88A6DBE14}"/>
                </a:ext>
              </a:extLst>
            </p:cNvPr>
            <p:cNvCxnSpPr>
              <a:stCxn id="16" idx="3"/>
              <a:endCxn id="9" idx="1"/>
            </p:cNvCxnSpPr>
            <p:nvPr/>
          </p:nvCxnSpPr>
          <p:spPr>
            <a:xfrm>
              <a:off x="1911724" y="4604186"/>
              <a:ext cx="265235" cy="295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53B5E50-BB99-4496-81D7-55AF178A0418}"/>
                </a:ext>
              </a:extLst>
            </p:cNvPr>
            <p:cNvSpPr/>
            <p:nvPr/>
          </p:nvSpPr>
          <p:spPr bwMode="gray">
            <a:xfrm>
              <a:off x="232297" y="4213699"/>
              <a:ext cx="5016059" cy="7560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C09E1CC-6970-4FD9-8AC4-50A4089FFEEA}"/>
                </a:ext>
              </a:extLst>
            </p:cNvPr>
            <p:cNvSpPr txBox="1"/>
            <p:nvPr/>
          </p:nvSpPr>
          <p:spPr>
            <a:xfrm>
              <a:off x="251975" y="3961974"/>
              <a:ext cx="98584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networking</a:t>
              </a:r>
            </a:p>
          </p:txBody>
        </p:sp>
        <p:sp>
          <p:nvSpPr>
            <p:cNvPr id="40" name="Rectangle: Rounded Corners 39">
              <a:extLst>
                <a:ext uri="{FF2B5EF4-FFF2-40B4-BE49-F238E27FC236}">
                  <a16:creationId xmlns:a16="http://schemas.microsoft.com/office/drawing/2014/main" id="{98A8C26E-40CA-4772-8BB9-FD28401DDE3F}"/>
                </a:ext>
              </a:extLst>
            </p:cNvPr>
            <p:cNvSpPr/>
            <p:nvPr/>
          </p:nvSpPr>
          <p:spPr bwMode="gray">
            <a:xfrm>
              <a:off x="3794741" y="430892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Endpoint</a:t>
              </a:r>
            </a:p>
          </p:txBody>
        </p:sp>
        <p:cxnSp>
          <p:nvCxnSpPr>
            <p:cNvPr id="42" name="Connector: Elbow 41">
              <a:extLst>
                <a:ext uri="{FF2B5EF4-FFF2-40B4-BE49-F238E27FC236}">
                  <a16:creationId xmlns:a16="http://schemas.microsoft.com/office/drawing/2014/main" id="{3D05F7E3-44FD-4374-B594-3B5F41B3EAB7}"/>
                </a:ext>
              </a:extLst>
            </p:cNvPr>
            <p:cNvCxnSpPr>
              <a:cxnSpLocks/>
            </p:cNvCxnSpPr>
            <p:nvPr/>
          </p:nvCxnSpPr>
          <p:spPr>
            <a:xfrm flipV="1">
              <a:off x="3516117" y="4607482"/>
              <a:ext cx="287709" cy="244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7C256BE9-28E9-4B20-80F9-D5E01D341A0A}"/>
              </a:ext>
            </a:extLst>
          </p:cNvPr>
          <p:cNvGrpSpPr/>
          <p:nvPr/>
        </p:nvGrpSpPr>
        <p:grpSpPr>
          <a:xfrm>
            <a:off x="9949397" y="3634241"/>
            <a:ext cx="1864463" cy="2497555"/>
            <a:chOff x="9689922" y="3838318"/>
            <a:chExt cx="1864463" cy="2497555"/>
          </a:xfrm>
        </p:grpSpPr>
        <p:sp>
          <p:nvSpPr>
            <p:cNvPr id="50" name="Rectangle: Rounded Corners 49">
              <a:extLst>
                <a:ext uri="{FF2B5EF4-FFF2-40B4-BE49-F238E27FC236}">
                  <a16:creationId xmlns:a16="http://schemas.microsoft.com/office/drawing/2014/main" id="{89716035-5C71-4201-8F38-8885D0D09134}"/>
                </a:ext>
              </a:extLst>
            </p:cNvPr>
            <p:cNvSpPr/>
            <p:nvPr/>
          </p:nvSpPr>
          <p:spPr bwMode="gray">
            <a:xfrm>
              <a:off x="9869137" y="432049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ServiceAccount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3" name="Rectangle: Rounded Corners 52">
              <a:extLst>
                <a:ext uri="{FF2B5EF4-FFF2-40B4-BE49-F238E27FC236}">
                  <a16:creationId xmlns:a16="http://schemas.microsoft.com/office/drawing/2014/main" id="{434BB0BF-EC3D-49A3-B944-062FBA6CC931}"/>
                </a:ext>
              </a:extLst>
            </p:cNvPr>
            <p:cNvSpPr/>
            <p:nvPr/>
          </p:nvSpPr>
          <p:spPr bwMode="gray">
            <a:xfrm>
              <a:off x="9869137" y="4980205"/>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(Cluster) Role</a:t>
              </a:r>
            </a:p>
          </p:txBody>
        </p:sp>
        <p:sp>
          <p:nvSpPr>
            <p:cNvPr id="55" name="Rectangle: Rounded Corners 54">
              <a:extLst>
                <a:ext uri="{FF2B5EF4-FFF2-40B4-BE49-F238E27FC236}">
                  <a16:creationId xmlns:a16="http://schemas.microsoft.com/office/drawing/2014/main" id="{ABE6BDAE-48B0-4669-9800-A1142ED5A919}"/>
                </a:ext>
              </a:extLst>
            </p:cNvPr>
            <p:cNvSpPr/>
            <p:nvPr/>
          </p:nvSpPr>
          <p:spPr bwMode="gray">
            <a:xfrm>
              <a:off x="9869136" y="5673929"/>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(Cluster) </a:t>
              </a:r>
              <a:r>
                <a:rPr lang="en-US" sz="1400" kern="0" dirty="0" err="1">
                  <a:ea typeface="Arial Unicode MS" pitchFamily="34" charset="-128"/>
                  <a:cs typeface="Arial Unicode MS" pitchFamily="34" charset="-128"/>
                </a:rPr>
                <a:t>Rolebinding</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DDDD1B24-7E65-4919-B719-8B1E14477D9A}"/>
                </a:ext>
              </a:extLst>
            </p:cNvPr>
            <p:cNvSpPr/>
            <p:nvPr/>
          </p:nvSpPr>
          <p:spPr bwMode="gray">
            <a:xfrm>
              <a:off x="9693015" y="4155825"/>
              <a:ext cx="1861370" cy="2180048"/>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TextBox 56">
              <a:extLst>
                <a:ext uri="{FF2B5EF4-FFF2-40B4-BE49-F238E27FC236}">
                  <a16:creationId xmlns:a16="http://schemas.microsoft.com/office/drawing/2014/main" id="{E76634EA-56A7-4020-96F6-7F2C09220939}"/>
                </a:ext>
              </a:extLst>
            </p:cNvPr>
            <p:cNvSpPr txBox="1"/>
            <p:nvPr/>
          </p:nvSpPr>
          <p:spPr>
            <a:xfrm>
              <a:off x="9689922" y="3838318"/>
              <a:ext cx="335028"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IAM</a:t>
              </a:r>
            </a:p>
          </p:txBody>
        </p:sp>
      </p:grpSp>
      <p:cxnSp>
        <p:nvCxnSpPr>
          <p:cNvPr id="39" name="Connector: Elbow 38">
            <a:extLst>
              <a:ext uri="{FF2B5EF4-FFF2-40B4-BE49-F238E27FC236}">
                <a16:creationId xmlns:a16="http://schemas.microsoft.com/office/drawing/2014/main" id="{70B66DCA-4DAF-4079-89EC-6FB7BEE2F6DC}"/>
              </a:ext>
            </a:extLst>
          </p:cNvPr>
          <p:cNvCxnSpPr>
            <a:cxnSpLocks/>
            <a:stCxn id="40" idx="3"/>
          </p:cNvCxnSpPr>
          <p:nvPr/>
        </p:nvCxnSpPr>
        <p:spPr>
          <a:xfrm flipV="1">
            <a:off x="5113587" y="4410681"/>
            <a:ext cx="509506" cy="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BF92EF2B-58BD-4690-9E02-C5D71D5AFB0D}"/>
              </a:ext>
            </a:extLst>
          </p:cNvPr>
          <p:cNvGrpSpPr/>
          <p:nvPr/>
        </p:nvGrpSpPr>
        <p:grpSpPr>
          <a:xfrm>
            <a:off x="9949397" y="612892"/>
            <a:ext cx="1861370" cy="2701211"/>
            <a:chOff x="9718013" y="975143"/>
            <a:chExt cx="1861370" cy="2701211"/>
          </a:xfrm>
        </p:grpSpPr>
        <p:sp>
          <p:nvSpPr>
            <p:cNvPr id="46" name="Rectangle: Rounded Corners 45">
              <a:extLst>
                <a:ext uri="{FF2B5EF4-FFF2-40B4-BE49-F238E27FC236}">
                  <a16:creationId xmlns:a16="http://schemas.microsoft.com/office/drawing/2014/main" id="{C98965CC-D284-42CE-9C7E-D80736C3C187}"/>
                </a:ext>
              </a:extLst>
            </p:cNvPr>
            <p:cNvSpPr/>
            <p:nvPr/>
          </p:nvSpPr>
          <p:spPr bwMode="gray">
            <a:xfrm>
              <a:off x="9885126" y="1621821"/>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Rectangle: Rounded Corners 47">
              <a:extLst>
                <a:ext uri="{FF2B5EF4-FFF2-40B4-BE49-F238E27FC236}">
                  <a16:creationId xmlns:a16="http://schemas.microsoft.com/office/drawing/2014/main" id="{EB7FB4D8-D7CD-4A4A-B243-5CCBE4A05763}"/>
                </a:ext>
              </a:extLst>
            </p:cNvPr>
            <p:cNvSpPr/>
            <p:nvPr/>
          </p:nvSpPr>
          <p:spPr bwMode="gray">
            <a:xfrm>
              <a:off x="9885125" y="2313626"/>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454336AE-DAEB-4AE7-B821-DE7C2BE0F156}"/>
                </a:ext>
              </a:extLst>
            </p:cNvPr>
            <p:cNvSpPr/>
            <p:nvPr/>
          </p:nvSpPr>
          <p:spPr bwMode="gray">
            <a:xfrm>
              <a:off x="9718013" y="1496307"/>
              <a:ext cx="1861370" cy="2180047"/>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TextBox 51">
              <a:extLst>
                <a:ext uri="{FF2B5EF4-FFF2-40B4-BE49-F238E27FC236}">
                  <a16:creationId xmlns:a16="http://schemas.microsoft.com/office/drawing/2014/main" id="{7F0AAD1C-E33C-4D96-924F-1FAEEA73F905}"/>
                </a:ext>
              </a:extLst>
            </p:cNvPr>
            <p:cNvSpPr txBox="1"/>
            <p:nvPr/>
          </p:nvSpPr>
          <p:spPr>
            <a:xfrm>
              <a:off x="9718013" y="975143"/>
              <a:ext cx="1325532" cy="430887"/>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Resource management</a:t>
              </a:r>
            </a:p>
          </p:txBody>
        </p:sp>
        <p:sp>
          <p:nvSpPr>
            <p:cNvPr id="85" name="Rectangle: Rounded Corners 84">
              <a:extLst>
                <a:ext uri="{FF2B5EF4-FFF2-40B4-BE49-F238E27FC236}">
                  <a16:creationId xmlns:a16="http://schemas.microsoft.com/office/drawing/2014/main" id="{5698307F-5ACB-4A59-B395-A8E9638F0B0C}"/>
                </a:ext>
              </a:extLst>
            </p:cNvPr>
            <p:cNvSpPr/>
            <p:nvPr/>
          </p:nvSpPr>
          <p:spPr bwMode="gray">
            <a:xfrm>
              <a:off x="9882129" y="300543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Node</a:t>
              </a:r>
            </a:p>
          </p:txBody>
        </p:sp>
      </p:grpSp>
      <p:grpSp>
        <p:nvGrpSpPr>
          <p:cNvPr id="93" name="Group 92">
            <a:extLst>
              <a:ext uri="{FF2B5EF4-FFF2-40B4-BE49-F238E27FC236}">
                <a16:creationId xmlns:a16="http://schemas.microsoft.com/office/drawing/2014/main" id="{D153A88A-61E2-47F6-8E43-CC46D97B93A8}"/>
              </a:ext>
            </a:extLst>
          </p:cNvPr>
          <p:cNvGrpSpPr/>
          <p:nvPr/>
        </p:nvGrpSpPr>
        <p:grpSpPr>
          <a:xfrm>
            <a:off x="7671414" y="1242664"/>
            <a:ext cx="1783886" cy="1803056"/>
            <a:chOff x="7663052" y="2353148"/>
            <a:chExt cx="1783886" cy="1803056"/>
          </a:xfrm>
        </p:grpSpPr>
        <p:sp>
          <p:nvSpPr>
            <p:cNvPr id="88" name="Rectangle: Rounded Corners 87">
              <a:extLst>
                <a:ext uri="{FF2B5EF4-FFF2-40B4-BE49-F238E27FC236}">
                  <a16:creationId xmlns:a16="http://schemas.microsoft.com/office/drawing/2014/main" id="{404FAC13-EA89-46EE-AE15-76064499FBD1}"/>
                </a:ext>
              </a:extLst>
            </p:cNvPr>
            <p:cNvSpPr/>
            <p:nvPr/>
          </p:nvSpPr>
          <p:spPr bwMode="gray">
            <a:xfrm>
              <a:off x="7791781" y="2806923"/>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 Policy</a:t>
              </a:r>
            </a:p>
          </p:txBody>
        </p:sp>
        <p:sp>
          <p:nvSpPr>
            <p:cNvPr id="89" name="Rectangle: Rounded Corners 88">
              <a:extLst>
                <a:ext uri="{FF2B5EF4-FFF2-40B4-BE49-F238E27FC236}">
                  <a16:creationId xmlns:a16="http://schemas.microsoft.com/office/drawing/2014/main" id="{024EF551-7E3C-457C-9DD1-9186A6095C5F}"/>
                </a:ext>
              </a:extLst>
            </p:cNvPr>
            <p:cNvSpPr/>
            <p:nvPr/>
          </p:nvSpPr>
          <p:spPr bwMode="gray">
            <a:xfrm>
              <a:off x="7791780" y="3498728"/>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Network Policy</a:t>
              </a:r>
            </a:p>
          </p:txBody>
        </p:sp>
        <p:sp>
          <p:nvSpPr>
            <p:cNvPr id="90" name="Rectangle 89">
              <a:extLst>
                <a:ext uri="{FF2B5EF4-FFF2-40B4-BE49-F238E27FC236}">
                  <a16:creationId xmlns:a16="http://schemas.microsoft.com/office/drawing/2014/main" id="{817C759A-ECE5-4D39-B56C-30F4487DF4DB}"/>
                </a:ext>
              </a:extLst>
            </p:cNvPr>
            <p:cNvSpPr/>
            <p:nvPr/>
          </p:nvSpPr>
          <p:spPr bwMode="gray">
            <a:xfrm>
              <a:off x="7663052" y="2681409"/>
              <a:ext cx="1783886" cy="14747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TextBox 90">
              <a:extLst>
                <a:ext uri="{FF2B5EF4-FFF2-40B4-BE49-F238E27FC236}">
                  <a16:creationId xmlns:a16="http://schemas.microsoft.com/office/drawing/2014/main" id="{58882A00-C448-4198-BC22-4E3D2B3032AC}"/>
                </a:ext>
              </a:extLst>
            </p:cNvPr>
            <p:cNvSpPr txBox="1"/>
            <p:nvPr/>
          </p:nvSpPr>
          <p:spPr>
            <a:xfrm>
              <a:off x="7663052" y="2353148"/>
              <a:ext cx="1325532" cy="215444"/>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Policies</a:t>
              </a:r>
            </a:p>
          </p:txBody>
        </p:sp>
      </p:grpSp>
      <p:cxnSp>
        <p:nvCxnSpPr>
          <p:cNvPr id="103" name="Connector: Elbow 102">
            <a:extLst>
              <a:ext uri="{FF2B5EF4-FFF2-40B4-BE49-F238E27FC236}">
                <a16:creationId xmlns:a16="http://schemas.microsoft.com/office/drawing/2014/main" id="{4EF96AF3-727E-4DB6-8AE7-0CBD354AE6E0}"/>
              </a:ext>
            </a:extLst>
          </p:cNvPr>
          <p:cNvCxnSpPr>
            <a:stCxn id="90" idx="2"/>
            <a:endCxn id="8" idx="3"/>
          </p:cNvCxnSpPr>
          <p:nvPr/>
        </p:nvCxnSpPr>
        <p:spPr>
          <a:xfrm rot="5400000">
            <a:off x="7457920" y="2917753"/>
            <a:ext cx="977470" cy="1233404"/>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2040-D814-4C48-8BDD-E2BDD7BB58F8}"/>
              </a:ext>
            </a:extLst>
          </p:cNvPr>
          <p:cNvSpPr>
            <a:spLocks noGrp="1"/>
          </p:cNvSpPr>
          <p:nvPr>
            <p:ph type="ctrTitle"/>
          </p:nvPr>
        </p:nvSpPr>
        <p:spPr>
          <a:xfrm>
            <a:off x="504987" y="1551357"/>
            <a:ext cx="11185200" cy="677108"/>
          </a:xfrm>
        </p:spPr>
        <p:txBody>
          <a:bodyPr/>
          <a:lstStyle/>
          <a:p>
            <a:pPr algn="ctr"/>
            <a:r>
              <a:rPr lang="en-US" dirty="0"/>
              <a:t>K8s from administrative point of view</a:t>
            </a:r>
          </a:p>
        </p:txBody>
      </p:sp>
      <p:pic>
        <p:nvPicPr>
          <p:cNvPr id="3" name="Picture 2">
            <a:extLst>
              <a:ext uri="{FF2B5EF4-FFF2-40B4-BE49-F238E27FC236}">
                <a16:creationId xmlns:a16="http://schemas.microsoft.com/office/drawing/2014/main" id="{674D8C43-632A-4ACD-ABBA-576C0600B9C5}"/>
              </a:ext>
            </a:extLst>
          </p:cNvPr>
          <p:cNvPicPr>
            <a:picLocks noChangeAspect="1"/>
          </p:cNvPicPr>
          <p:nvPr/>
        </p:nvPicPr>
        <p:blipFill>
          <a:blip r:embed="rId3"/>
          <a:stretch>
            <a:fillRect/>
          </a:stretch>
        </p:blipFill>
        <p:spPr>
          <a:xfrm>
            <a:off x="4191761" y="2355536"/>
            <a:ext cx="3811652" cy="3811652"/>
          </a:xfrm>
          <a:prstGeom prst="rect">
            <a:avLst/>
          </a:prstGeom>
        </p:spPr>
      </p:pic>
    </p:spTree>
    <p:extLst>
      <p:ext uri="{BB962C8B-B14F-4D97-AF65-F5344CB8AC3E}">
        <p14:creationId xmlns:p14="http://schemas.microsoft.com/office/powerpoint/2010/main" val="65660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449184" y="1832717"/>
            <a:ext cx="4142483"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208073" y="2053590"/>
            <a:ext cx="4142483"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0" y="2377440"/>
            <a:ext cx="5545429"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255655"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88723"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067344"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2400303"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5" name="Straight Arrow Connector 24"/>
          <p:cNvCxnSpPr>
            <a:cxnSpLocks/>
          </p:cNvCxnSpPr>
          <p:nvPr/>
        </p:nvCxnSpPr>
        <p:spPr>
          <a:xfrm>
            <a:off x="3592226" y="3589020"/>
            <a:ext cx="503368" cy="577637"/>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a:endCxn id="36" idx="0"/>
          </p:cNvCxnSpPr>
          <p:nvPr/>
        </p:nvCxnSpPr>
        <p:spPr>
          <a:xfrm flipH="1">
            <a:off x="9979317" y="1319842"/>
            <a:ext cx="14544" cy="1468870"/>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a:off x="9979317" y="3223052"/>
            <a:ext cx="0" cy="617468"/>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122657" y="3223052"/>
            <a:ext cx="1856660" cy="617468"/>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32" idx="2"/>
            <a:endCxn id="34" idx="0"/>
          </p:cNvCxnSpPr>
          <p:nvPr/>
        </p:nvCxnSpPr>
        <p:spPr>
          <a:xfrm>
            <a:off x="8103349" y="3216814"/>
            <a:ext cx="19308" cy="62370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103349" y="3216814"/>
            <a:ext cx="1875968" cy="62370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cxnSpLocks/>
            <a:stCxn id="32" idx="1"/>
          </p:cNvCxnSpPr>
          <p:nvPr/>
        </p:nvCxnSpPr>
        <p:spPr>
          <a:xfrm flipH="1">
            <a:off x="3544584" y="2999644"/>
            <a:ext cx="3939924" cy="20958"/>
          </a:xfrm>
          <a:prstGeom prst="straightConnector1">
            <a:avLst/>
          </a:prstGeom>
          <a:ln w="57150">
            <a:solidFill>
              <a:schemeClr val="accent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 name="Rectangle: Rounded Corners 1">
            <a:extLst>
              <a:ext uri="{FF2B5EF4-FFF2-40B4-BE49-F238E27FC236}">
                <a16:creationId xmlns:a16="http://schemas.microsoft.com/office/drawing/2014/main" id="{2A37C6D0-F857-43F3-9FFE-BF75EF04DD52}"/>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4" name="Rectangle 3"/>
          <p:cNvSpPr/>
          <p:nvPr/>
        </p:nvSpPr>
        <p:spPr bwMode="gray">
          <a:xfrm>
            <a:off x="1147891" y="2981732"/>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Rounded Corners 44">
            <a:extLst>
              <a:ext uri="{FF2B5EF4-FFF2-40B4-BE49-F238E27FC236}">
                <a16:creationId xmlns:a16="http://schemas.microsoft.com/office/drawing/2014/main" id="{6A1B9FB8-E0C7-4972-AB85-18F2C06E6708}"/>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Tree>
    <p:extLst>
      <p:ext uri="{BB962C8B-B14F-4D97-AF65-F5344CB8AC3E}">
        <p14:creationId xmlns:p14="http://schemas.microsoft.com/office/powerpoint/2010/main" val="360274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and inspect the cluster state.</a:t>
            </a:r>
          </a:p>
          <a:p>
            <a:pPr lvl="1"/>
            <a:r>
              <a:rPr lang="en-US" dirty="0"/>
              <a:t>Receives RESTful requests and persists changes in </a:t>
            </a:r>
            <a:r>
              <a:rPr lang="en-US" dirty="0" err="1"/>
              <a:t>etcd</a:t>
            </a:r>
            <a:r>
              <a:rPr lang="en-US" dirty="0"/>
              <a:t>.</a:t>
            </a:r>
          </a:p>
          <a:p>
            <a:r>
              <a:rPr lang="en-US" dirty="0"/>
              <a:t>Controller-Manager</a:t>
            </a:r>
          </a:p>
          <a:p>
            <a:pPr lvl="1"/>
            <a:r>
              <a:rPr lang="en-US" dirty="0"/>
              <a:t>Manages controllers.  Various controllers are working to align the spec of a resource with its state.</a:t>
            </a:r>
          </a:p>
          <a:p>
            <a:r>
              <a:rPr lang="en-US" dirty="0"/>
              <a:t>Scheduler</a:t>
            </a:r>
          </a:p>
          <a:p>
            <a:pPr lvl="1"/>
            <a:r>
              <a:rPr lang="en-US" dirty="0"/>
              <a:t>Binds pods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39"/>
            <a:ext cx="8428985" cy="5181143"/>
          </a:xfrm>
        </p:spPr>
        <p:txBody>
          <a:bodyPr/>
          <a:lstStyle/>
          <a:p>
            <a:r>
              <a:rPr lang="en-US" dirty="0" err="1"/>
              <a:t>kubelet</a:t>
            </a:r>
            <a:endParaRPr lang="en-US" dirty="0"/>
          </a:p>
          <a:p>
            <a:pPr lvl="1"/>
            <a:r>
              <a:rPr lang="en-US" dirty="0"/>
              <a:t>Runs on every node in a  cluster</a:t>
            </a:r>
          </a:p>
          <a:p>
            <a:pPr lvl="1"/>
            <a:r>
              <a:rPr lang="en-US" dirty="0"/>
              <a:t>Manages the containers running on the worker node</a:t>
            </a:r>
          </a:p>
          <a:p>
            <a:pPr lvl="1"/>
            <a:r>
              <a:rPr lang="en-US" dirty="0"/>
              <a:t>Talks to API Server to see if new pods are bound to worker node</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Implements virtual IPs for services in the cluster network.</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the kubelet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Command line client for Kubernetes. Talks via REST to the API Server.</a:t>
            </a:r>
          </a:p>
          <a:p>
            <a:pPr lvl="1"/>
            <a:r>
              <a:rPr lang="en-US" dirty="0"/>
              <a:t>Cluster administration tasks</a:t>
            </a:r>
          </a:p>
          <a:p>
            <a:pPr lvl="1"/>
            <a:r>
              <a:rPr lang="en-US" dirty="0"/>
              <a:t>User tasks like creating, deleting and modifying of resources</a:t>
            </a:r>
          </a:p>
          <a:p>
            <a:pPr lvl="1"/>
            <a:r>
              <a:rPr lang="en-US" dirty="0"/>
              <a:t>Run `kubectl` or `kubectl &lt;command&gt; --help` to get detailed information</a:t>
            </a:r>
            <a:br>
              <a:rPr lang="en-US" dirty="0"/>
            </a:br>
            <a:endParaRPr lang="en-US" dirty="0"/>
          </a:p>
          <a:p>
            <a:pPr marL="0" lvl="1" indent="0">
              <a:buNone/>
            </a:pPr>
            <a:r>
              <a:rPr lang="en-US" dirty="0"/>
              <a:t>The rest </a:t>
            </a:r>
            <a:r>
              <a:rPr lang="en-US" dirty="0" err="1"/>
              <a:t>api</a:t>
            </a:r>
            <a:r>
              <a:rPr lang="en-US" dirty="0"/>
              <a:t> can also be used directly with tools like curl.</a:t>
            </a:r>
          </a:p>
          <a:p>
            <a:pPr marL="0" lvl="1" indent="0">
              <a:buNone/>
            </a:pPr>
            <a:endParaRPr lang="en-US" dirty="0"/>
          </a:p>
          <a:p>
            <a:pPr marL="0" lvl="1" indent="0">
              <a:buNone/>
            </a:pPr>
            <a:r>
              <a:rPr lang="en-US" dirty="0"/>
              <a:t>There are official client libraries for the REST API at least for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9" grpId="0" animBg="1"/>
      <p:bldP spid="50"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1953</Words>
  <Application>Microsoft Office PowerPoint</Application>
  <PresentationFormat>Custom</PresentationFormat>
  <Paragraphs>333</Paragraphs>
  <Slides>21</Slides>
  <Notes>18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Rounded MT Bold</vt:lpstr>
      <vt:lpstr>Arial Unicode MS</vt:lpstr>
      <vt:lpstr>Courier New</vt:lpstr>
      <vt:lpstr>Symbol</vt:lpstr>
      <vt:lpstr>Wingdings</vt:lpstr>
      <vt:lpstr>Wingdings</vt:lpstr>
      <vt:lpstr>SAP_2017_16x9_black</vt:lpstr>
      <vt:lpstr>PowerPoint Presentation</vt:lpstr>
      <vt:lpstr>K8s from application point of view</vt:lpstr>
      <vt:lpstr>(incomplete) Kubernetes Concepts Map </vt:lpstr>
      <vt:lpstr>K8s from administrative point of view</vt:lpstr>
      <vt:lpstr>Architecture overview</vt:lpstr>
      <vt:lpstr>Core Components - master</vt:lpstr>
      <vt:lpstr>Core Components - worker</vt:lpstr>
      <vt:lpstr>Core Components - clients</vt:lpstr>
      <vt:lpstr>What happens if we run nginx?</vt:lpstr>
      <vt:lpstr>What happens if we run nginx?</vt:lpstr>
      <vt:lpstr>API Structure</vt:lpstr>
      <vt:lpstr>API Versioning</vt:lpstr>
      <vt:lpstr>Namespaces</vt:lpstr>
      <vt:lpstr>Namespaces</vt:lpstr>
      <vt:lpstr>Namespaces within the training cluster</vt:lpstr>
      <vt:lpstr>YAML</vt:lpstr>
      <vt:lpstr>Infrastructure for this training</vt:lpstr>
      <vt:lpstr>Demo</vt:lpstr>
      <vt:lpstr>What YOU will do during this training…</vt:lpstr>
      <vt:lpstr>Exercise 01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466</cp:revision>
  <dcterms:created xsi:type="dcterms:W3CDTF">2015-10-14T11:21:43Z</dcterms:created>
  <dcterms:modified xsi:type="dcterms:W3CDTF">2018-12-14T13:09:34Z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