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16"/>
  </p:notesMasterIdLst>
  <p:handoutMasterIdLst>
    <p:handoutMasterId r:id="rId17"/>
  </p:handoutMasterIdLst>
  <p:sldIdLst>
    <p:sldId id="433" r:id="rId2"/>
    <p:sldId id="449" r:id="rId3"/>
    <p:sldId id="437" r:id="rId4"/>
    <p:sldId id="441" r:id="rId5"/>
    <p:sldId id="447" r:id="rId6"/>
    <p:sldId id="452" r:id="rId7"/>
    <p:sldId id="445" r:id="rId8"/>
    <p:sldId id="450" r:id="rId9"/>
    <p:sldId id="451" r:id="rId10"/>
    <p:sldId id="438" r:id="rId11"/>
    <p:sldId id="446" r:id="rId12"/>
    <p:sldId id="443" r:id="rId13"/>
    <p:sldId id="444" r:id="rId14"/>
    <p:sldId id="265" r:id="rId15"/>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F46A7"/>
    <a:srgbClr val="970A82"/>
    <a:srgbClr val="FF3399"/>
    <a:srgbClr val="FF0000"/>
    <a:srgbClr val="FFFFFF"/>
    <a:srgbClr val="FEE3A1"/>
    <a:srgbClr val="FFF1D0"/>
    <a:srgbClr val="FFF8E7"/>
    <a:srgbClr val="FECE59"/>
    <a:srgbClr val="003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40" autoAdjust="0"/>
    <p:restoredTop sz="81846" autoAdjust="0"/>
  </p:normalViewPr>
  <p:slideViewPr>
    <p:cSldViewPr snapToGrid="0" showGuides="1">
      <p:cViewPr varScale="1">
        <p:scale>
          <a:sx n="107" d="100"/>
          <a:sy n="107" d="100"/>
        </p:scale>
        <p:origin x="1134" y="102"/>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150" d="100"/>
        <a:sy n="150" d="100"/>
      </p:scale>
      <p:origin x="0" y="0"/>
    </p:cViewPr>
  </p:notesTextViewPr>
  <p:sorterViewPr>
    <p:cViewPr varScale="1">
      <p:scale>
        <a:sx n="1" d="1"/>
        <a:sy n="1" d="1"/>
      </p:scale>
      <p:origin x="0" y="0"/>
    </p:cViewPr>
  </p:sorterViewPr>
  <p:notesViewPr>
    <p:cSldViewPr snapToGrid="0" showGuides="1">
      <p:cViewPr varScale="1">
        <p:scale>
          <a:sx n="99" d="100"/>
          <a:sy n="99" d="100"/>
        </p:scale>
        <p:origin x="3570"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Tree>
    <p:extLst>
      <p:ext uri="{BB962C8B-B14F-4D97-AF65-F5344CB8AC3E}">
        <p14:creationId xmlns:p14="http://schemas.microsoft.com/office/powerpoint/2010/main" val="7106996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10</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39687055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 http &amp; exec</a:t>
            </a:r>
            <a:r>
              <a:rPr lang="en-US" baseline="0" dirty="0"/>
              <a:t> liveness pods (see </a:t>
            </a:r>
            <a:r>
              <a:rPr lang="en-US" baseline="0" dirty="0" err="1"/>
              <a:t>pod_exec_liveness</a:t>
            </a:r>
            <a:r>
              <a:rPr lang="en-US" baseline="0" dirty="0"/>
              <a:t> &amp; </a:t>
            </a:r>
            <a:r>
              <a:rPr lang="en-US" baseline="0" dirty="0" err="1"/>
              <a:t>pod_http_liveness</a:t>
            </a:r>
            <a:r>
              <a:rPr lang="en-US" baseline="0" dirty="0"/>
              <a:t> </a:t>
            </a:r>
            <a:r>
              <a:rPr lang="en-US" baseline="0" dirty="0" err="1"/>
              <a:t>yaml</a:t>
            </a:r>
            <a:r>
              <a:rPr lang="en-US" baseline="0" dirty="0"/>
              <a:t> files in the solutions folder)</a:t>
            </a:r>
            <a:endParaRPr lang="en-US" dirty="0"/>
          </a:p>
          <a:p>
            <a:r>
              <a:rPr lang="en-US" dirty="0"/>
              <a:t>Consequence of failed probe:</a:t>
            </a:r>
          </a:p>
          <a:p>
            <a:pPr marL="285750" indent="-285750">
              <a:buFontTx/>
              <a:buChar char="-"/>
            </a:pPr>
            <a:r>
              <a:rPr lang="en-US" dirty="0"/>
              <a:t>liveness: kill the container and restart it depending on the restart policy.</a:t>
            </a:r>
          </a:p>
          <a:p>
            <a:pPr marL="285750" indent="-285750">
              <a:buFontTx/>
              <a:buChar char="-"/>
            </a:pPr>
            <a:r>
              <a:rPr lang="en-US" dirty="0"/>
              <a:t>Readiness: mark pod</a:t>
            </a:r>
            <a:r>
              <a:rPr lang="en-US" baseline="0" dirty="0"/>
              <a:t> as not ready and don’t route service traffic to it</a:t>
            </a:r>
            <a:endParaRPr lang="en-US" dirty="0"/>
          </a:p>
          <a:p>
            <a:r>
              <a:rPr lang="en-US" dirty="0"/>
              <a:t>Other options</a:t>
            </a:r>
            <a:r>
              <a:rPr lang="en-US" baseline="0" dirty="0"/>
              <a:t> for probes: </a:t>
            </a:r>
          </a:p>
          <a:p>
            <a:pPr marL="285750" indent="-285750">
              <a:buFontTx/>
              <a:buChar char="-"/>
            </a:pPr>
            <a:r>
              <a:rPr lang="en-US" baseline="0" dirty="0"/>
              <a:t>TCP: can a connection be opened successfully?</a:t>
            </a:r>
          </a:p>
          <a:p>
            <a:pPr marL="285750" indent="-285750">
              <a:buFontTx/>
              <a:buChar char="-"/>
            </a:pPr>
            <a:r>
              <a:rPr lang="en-US" baseline="0" dirty="0"/>
              <a:t>EXEC: run a command and evaluate return/exit code</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11</a:t>
            </a:fld>
            <a:endParaRPr lang="de-DE" dirty="0"/>
          </a:p>
        </p:txBody>
      </p:sp>
    </p:spTree>
    <p:extLst>
      <p:ext uri="{BB962C8B-B14F-4D97-AF65-F5344CB8AC3E}">
        <p14:creationId xmlns:p14="http://schemas.microsoft.com/office/powerpoint/2010/main" val="39506721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Tx/>
              <a:buChar char="-"/>
            </a:pPr>
            <a:r>
              <a:rPr lang="en-US" dirty="0"/>
              <a:t>Start with the “</a:t>
            </a:r>
            <a:r>
              <a:rPr lang="en-US" dirty="0" err="1"/>
              <a:t>kubectl</a:t>
            </a:r>
            <a:r>
              <a:rPr lang="en-US" dirty="0"/>
              <a:t> explain pod” and “</a:t>
            </a:r>
            <a:r>
              <a:rPr lang="en-US" dirty="0" err="1"/>
              <a:t>kubectl</a:t>
            </a:r>
            <a:r>
              <a:rPr lang="en-US" dirty="0"/>
              <a:t> explain </a:t>
            </a:r>
            <a:r>
              <a:rPr lang="en-US" dirty="0" err="1"/>
              <a:t>pod.spec</a:t>
            </a:r>
            <a:r>
              <a:rPr lang="en-US" dirty="0"/>
              <a:t>”</a:t>
            </a:r>
          </a:p>
          <a:p>
            <a:pPr marL="342900" indent="-342900">
              <a:buFontTx/>
              <a:buChar char="-"/>
            </a:pPr>
            <a:r>
              <a:rPr lang="en-US" dirty="0"/>
              <a:t>Show how to get an overview as well as detailed info about a resource type.</a:t>
            </a:r>
          </a:p>
          <a:p>
            <a:pPr marL="342900" indent="-342900">
              <a:buFontTx/>
              <a:buChar char="-"/>
            </a:pPr>
            <a:r>
              <a:rPr lang="en-US" dirty="0"/>
              <a:t>Create a pod: ~/</a:t>
            </a:r>
            <a:r>
              <a:rPr lang="en-US" dirty="0" err="1"/>
              <a:t>kubernetes</a:t>
            </a:r>
            <a:r>
              <a:rPr lang="en-US" dirty="0"/>
              <a:t>/demo/02_pod_exec_liveness.yaml</a:t>
            </a:r>
          </a:p>
          <a:p>
            <a:pPr marL="522900" lvl="1" indent="-342900">
              <a:buFontTx/>
              <a:buChar char="-"/>
            </a:pPr>
            <a:r>
              <a:rPr lang="en-US" dirty="0"/>
              <a:t>Discuss the probe and how it should fail</a:t>
            </a:r>
          </a:p>
          <a:p>
            <a:pPr marL="522900" lvl="1" indent="-342900">
              <a:buFontTx/>
              <a:buChar char="-"/>
            </a:pPr>
            <a:r>
              <a:rPr lang="en-US" dirty="0"/>
              <a:t>Show how it fails &amp; get restarted</a:t>
            </a:r>
          </a:p>
          <a:p>
            <a:pPr marL="522900" lvl="1" indent="-342900">
              <a:buFontTx/>
              <a:buChar char="-"/>
            </a:pPr>
            <a:r>
              <a:rPr lang="en-US" dirty="0"/>
              <a:t>Point out the failure threshold</a:t>
            </a:r>
          </a:p>
          <a:p>
            <a:pPr marL="342900" indent="-342900">
              <a:buFontTx/>
              <a:buChar char="-"/>
            </a:pPr>
            <a:r>
              <a:rPr lang="en-US" dirty="0"/>
              <a:t>Create a 2</a:t>
            </a:r>
            <a:r>
              <a:rPr lang="en-US" baseline="30000" dirty="0"/>
              <a:t>nd</a:t>
            </a:r>
            <a:r>
              <a:rPr lang="en-US" dirty="0"/>
              <a:t> pod, this time with a web server: ~/</a:t>
            </a:r>
            <a:r>
              <a:rPr lang="en-US" dirty="0" err="1"/>
              <a:t>kubernetes</a:t>
            </a:r>
            <a:r>
              <a:rPr lang="en-US" dirty="0"/>
              <a:t>/demo/02_pod_http_liveness.yaml</a:t>
            </a:r>
          </a:p>
          <a:p>
            <a:pPr marL="522900" lvl="1" indent="-342900">
              <a:buFontTx/>
              <a:buChar char="-"/>
            </a:pPr>
            <a:r>
              <a:rPr lang="en-US" dirty="0"/>
              <a:t>Explain the http probe and how it should fill up the logs</a:t>
            </a:r>
          </a:p>
          <a:p>
            <a:pPr marL="522900" marR="0" lvl="1" indent="-342900" algn="l" defTabSz="1088776" rtl="0" eaLnBrk="1" fontAlgn="auto" latinLnBrk="0" hangingPunct="1">
              <a:lnSpc>
                <a:spcPct val="100000"/>
              </a:lnSpc>
              <a:spcBef>
                <a:spcPts val="0"/>
              </a:spcBef>
              <a:spcAft>
                <a:spcPts val="0"/>
              </a:spcAft>
              <a:buClr>
                <a:schemeClr val="accent1"/>
              </a:buClr>
              <a:buSzPct val="100000"/>
              <a:buFontTx/>
              <a:buChar char="-"/>
              <a:tabLst/>
              <a:defRPr/>
            </a:pPr>
            <a:r>
              <a:rPr lang="en-US" dirty="0"/>
              <a:t>Show logs of the container (will be the access log) and discuss the effect of the liveness probe</a:t>
            </a:r>
          </a:p>
          <a:p>
            <a:pPr marL="342900" indent="-342900">
              <a:buFontTx/>
              <a:buChar char="-"/>
            </a:pPr>
            <a:r>
              <a:rPr lang="en-US" dirty="0"/>
              <a:t>Access </a:t>
            </a:r>
            <a:r>
              <a:rPr lang="en-US" dirty="0" err="1"/>
              <a:t>nginx</a:t>
            </a:r>
            <a:r>
              <a:rPr lang="en-US" dirty="0"/>
              <a:t>:</a:t>
            </a:r>
          </a:p>
          <a:p>
            <a:pPr marL="522864" lvl="1" indent="-342900">
              <a:buFontTx/>
              <a:buChar char="-"/>
            </a:pPr>
            <a:r>
              <a:rPr lang="en-US" dirty="0"/>
              <a:t>Run  </a:t>
            </a:r>
            <a:r>
              <a:rPr lang="en-US" dirty="0" err="1"/>
              <a:t>kubectl</a:t>
            </a:r>
            <a:r>
              <a:rPr lang="en-US" dirty="0"/>
              <a:t> port-forward pod/</a:t>
            </a:r>
            <a:r>
              <a:rPr lang="en-US" dirty="0" err="1"/>
              <a:t>nginx</a:t>
            </a:r>
            <a:r>
              <a:rPr lang="en-US" dirty="0"/>
              <a:t>-liveness-pod 8080:80</a:t>
            </a:r>
          </a:p>
          <a:p>
            <a:pPr marL="522864" lvl="1" indent="-342900">
              <a:buFontTx/>
              <a:buChar char="-"/>
            </a:pPr>
            <a:r>
              <a:rPr lang="en-US" dirty="0"/>
              <a:t>Open a browser and connect to 127.0.0.1:8080</a:t>
            </a:r>
          </a:p>
          <a:p>
            <a:pPr marL="522864" lvl="1" indent="-342900">
              <a:buFontTx/>
              <a:buChar char="-"/>
            </a:pPr>
            <a:r>
              <a:rPr lang="en-US" dirty="0"/>
              <a:t>Port-forward is a nice command to test access to something that you don’t want to expose (yet). However it is not recommended for any production like setup as the traffic is routed via the cluster’s API server</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12</a:t>
            </a:fld>
            <a:endParaRPr lang="de-DE" dirty="0"/>
          </a:p>
        </p:txBody>
      </p:sp>
    </p:spTree>
    <p:extLst>
      <p:ext uri="{BB962C8B-B14F-4D97-AF65-F5344CB8AC3E}">
        <p14:creationId xmlns:p14="http://schemas.microsoft.com/office/powerpoint/2010/main" val="23272139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13</a:t>
            </a:fld>
            <a:endParaRPr lang="de-DE" dirty="0"/>
          </a:p>
        </p:txBody>
      </p:sp>
    </p:spTree>
    <p:extLst>
      <p:ext uri="{BB962C8B-B14F-4D97-AF65-F5344CB8AC3E}">
        <p14:creationId xmlns:p14="http://schemas.microsoft.com/office/powerpoint/2010/main" val="24807457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14</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1"/>
            <a:r>
              <a:rPr lang="en-US" dirty="0"/>
              <a:t>A </a:t>
            </a:r>
            <a:r>
              <a:rPr lang="en-US" i="1" dirty="0"/>
              <a:t>pod</a:t>
            </a:r>
            <a:r>
              <a:rPr lang="en-US" dirty="0"/>
              <a:t> (as in a pod of whales or pea pod) is a group of one or more containers (such as Docker containers), with shared storage/network, and a specification for how to run the containers</a:t>
            </a:r>
          </a:p>
          <a:p>
            <a:pPr lvl="1"/>
            <a:r>
              <a:rPr lang="en-US" dirty="0"/>
              <a:t>Containers of a pod share localhost network interface</a:t>
            </a:r>
          </a:p>
          <a:p>
            <a:pPr lvl="1"/>
            <a:r>
              <a:rPr lang="en-US" dirty="0"/>
              <a:t>A pod can provision ephemeral storage or attach persistent storage</a:t>
            </a:r>
          </a:p>
          <a:p>
            <a:pPr lvl="1"/>
            <a:r>
              <a:rPr lang="en-US" dirty="0"/>
              <a:t>Pods are started by </a:t>
            </a:r>
            <a:r>
              <a:rPr lang="en-US" dirty="0" err="1"/>
              <a:t>kubelet</a:t>
            </a:r>
            <a:r>
              <a:rPr lang="en-US" dirty="0"/>
              <a:t> but can die any time without necessarily being re-scheduled</a:t>
            </a:r>
          </a:p>
          <a:p>
            <a:pPr lvl="1"/>
            <a:r>
              <a:rPr lang="en-US" dirty="0"/>
              <a:t>Pods can be probed by </a:t>
            </a:r>
            <a:r>
              <a:rPr lang="en-US" dirty="0" err="1"/>
              <a:t>kubelet</a:t>
            </a:r>
            <a:r>
              <a:rPr lang="en-US" dirty="0"/>
              <a:t> (liveness &amp; readiness probe)</a:t>
            </a:r>
          </a:p>
          <a:p>
            <a:pPr lvl="1"/>
            <a:r>
              <a:rPr lang="en-US" dirty="0"/>
              <a:t>Most important pod phases / status:</a:t>
            </a:r>
          </a:p>
          <a:p>
            <a:pPr lvl="2"/>
            <a:r>
              <a:rPr lang="en-US" dirty="0"/>
              <a:t>Pending</a:t>
            </a:r>
          </a:p>
          <a:p>
            <a:pPr lvl="2"/>
            <a:r>
              <a:rPr lang="en-US" dirty="0"/>
              <a:t>Running</a:t>
            </a:r>
          </a:p>
          <a:p>
            <a:pPr lvl="2"/>
            <a:r>
              <a:rPr lang="en-US" dirty="0"/>
              <a:t>Succeeded</a:t>
            </a:r>
          </a:p>
          <a:p>
            <a:pPr lvl="2"/>
            <a:r>
              <a:rPr lang="en-US" dirty="0"/>
              <a:t>Failed</a:t>
            </a:r>
          </a:p>
          <a:p>
            <a:pPr lvl="2"/>
            <a:r>
              <a:rPr lang="en-US" dirty="0"/>
              <a:t>Unknown</a:t>
            </a:r>
          </a:p>
          <a:p>
            <a:endParaRPr lang="en-US" dirty="0"/>
          </a:p>
          <a:p>
            <a:r>
              <a:rPr lang="en-US"/>
              <a:t>Usually </a:t>
            </a:r>
            <a:r>
              <a:rPr lang="en-US" dirty="0"/>
              <a:t>there is 1..1 relation between pod and container on a pod. Only if you have tightly coupled applications it makes sense to run multiple containers in one pod. </a:t>
            </a:r>
          </a:p>
          <a:p>
            <a:r>
              <a:rPr lang="en-US" dirty="0"/>
              <a:t>Example 1: Having a Jenkins and a logging database in one pod may perform better than in separate pod. However this needs to be evaluated case by case.</a:t>
            </a:r>
          </a:p>
          <a:p>
            <a:r>
              <a:rPr lang="en-US" dirty="0"/>
              <a:t>Example 2: Having a side car container for maintenance</a:t>
            </a:r>
          </a:p>
        </p:txBody>
      </p:sp>
      <p:sp>
        <p:nvSpPr>
          <p:cNvPr id="4" name="Slide Number Placeholder 3"/>
          <p:cNvSpPr>
            <a:spLocks noGrp="1"/>
          </p:cNvSpPr>
          <p:nvPr>
            <p:ph type="sldNum" sz="quarter" idx="10"/>
          </p:nvPr>
        </p:nvSpPr>
        <p:spPr/>
        <p:txBody>
          <a:bodyPr/>
          <a:lstStyle/>
          <a:p>
            <a:fld id="{7D8C2C35-2B8A-446E-BEC0-FD36716C29AC}" type="slidenum">
              <a:rPr lang="de-DE" smtClean="0"/>
              <a:pPr/>
              <a:t>2</a:t>
            </a:fld>
            <a:endParaRPr lang="de-DE" dirty="0"/>
          </a:p>
        </p:txBody>
      </p:sp>
    </p:spTree>
    <p:extLst>
      <p:ext uri="{BB962C8B-B14F-4D97-AF65-F5344CB8AC3E}">
        <p14:creationId xmlns:p14="http://schemas.microsoft.com/office/powerpoint/2010/main" val="943312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3</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8875846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Recap: Pods can be considered as logical hosts and host 1..n containers.</a:t>
            </a:r>
          </a:p>
          <a:p>
            <a:endParaRPr lang="en-US" dirty="0"/>
          </a:p>
          <a:p>
            <a:r>
              <a:rPr lang="en-US" dirty="0"/>
              <a:t>Since every pod has its own IP address, it is possible to expose the same port on every pod (e.g. port 80 for a web server). Only within one pod you cannot expose the same port twice (so you cannot run 2 web server container in one pod and expose both on port 80).</a:t>
            </a:r>
          </a:p>
          <a:p>
            <a:endParaRPr lang="en-US" dirty="0"/>
          </a:p>
          <a:p>
            <a:r>
              <a:rPr lang="en-US" dirty="0"/>
              <a:t>Pods provide ephemeral (=non-persisted) storage. However pods are not meant to live forever. When they die, all the data inside is gone too. Use other resources to create persistent storage for your applications.</a:t>
            </a:r>
          </a:p>
        </p:txBody>
      </p:sp>
      <p:sp>
        <p:nvSpPr>
          <p:cNvPr id="4" name="Slide Number Placeholder 3"/>
          <p:cNvSpPr>
            <a:spLocks noGrp="1"/>
          </p:cNvSpPr>
          <p:nvPr>
            <p:ph type="sldNum" sz="quarter" idx="10"/>
          </p:nvPr>
        </p:nvSpPr>
        <p:spPr/>
        <p:txBody>
          <a:bodyPr/>
          <a:lstStyle/>
          <a:p>
            <a:fld id="{7D8C2C35-2B8A-446E-BEC0-FD36716C29AC}" type="slidenum">
              <a:rPr lang="de-DE" smtClean="0"/>
              <a:pPr/>
              <a:t>4</a:t>
            </a:fld>
            <a:endParaRPr lang="de-DE" dirty="0"/>
          </a:p>
        </p:txBody>
      </p:sp>
    </p:spTree>
    <p:extLst>
      <p:ext uri="{BB962C8B-B14F-4D97-AF65-F5344CB8AC3E}">
        <p14:creationId xmlns:p14="http://schemas.microsoft.com/office/powerpoint/2010/main" val="4630493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dirty="0"/>
              <a:t>We said that a pod may consist of more than one container. But when should you use such a feature? The so called ‘sidecar’ pattern gives a few ideas:</a:t>
            </a:r>
          </a:p>
          <a:p>
            <a:pPr marL="285750" indent="-285750">
              <a:buFontTx/>
              <a:buChar char="-"/>
            </a:pPr>
            <a:r>
              <a:rPr lang="en-US" dirty="0"/>
              <a:t>In general there is always one ‘main’ container, often also referred to as the application container. This primary container hosts the core logic of your application. In our example this is a </a:t>
            </a:r>
            <a:r>
              <a:rPr lang="en-US" dirty="0" err="1"/>
              <a:t>ngnix</a:t>
            </a:r>
            <a:r>
              <a:rPr lang="en-US" dirty="0"/>
              <a:t> webserver</a:t>
            </a:r>
          </a:p>
          <a:p>
            <a:pPr marL="285750" indent="-285750">
              <a:buFontTx/>
              <a:buChar char="-"/>
            </a:pPr>
            <a:r>
              <a:rPr lang="en-US" dirty="0"/>
              <a:t>The 2</a:t>
            </a:r>
            <a:r>
              <a:rPr lang="en-US" baseline="30000" dirty="0"/>
              <a:t>nd</a:t>
            </a:r>
            <a:r>
              <a:rPr lang="en-US" dirty="0"/>
              <a:t> (sidecar) container provides augmentation to improve the application container. To do so, both container need to share certain resources like disk space or network.</a:t>
            </a:r>
          </a:p>
          <a:p>
            <a:pPr marL="0" indent="0">
              <a:buFontTx/>
              <a:buNone/>
            </a:pPr>
            <a:endParaRPr lang="en-US" dirty="0"/>
          </a:p>
          <a:p>
            <a:pPr marL="0" indent="0">
              <a:buFontTx/>
              <a:buNone/>
            </a:pPr>
            <a:r>
              <a:rPr lang="en-US" dirty="0"/>
              <a:t>Think of the following setup: You have a webserver serving on port 80 (plain http). To add https you would need to touch your application. Alternatively you could add a proxy container that augments your webserver with https. Simply let your primary container serve port 80 only to localhost and capture that traffic in your proxy container, which then provides https.</a:t>
            </a:r>
          </a:p>
          <a:p>
            <a:pPr marL="0" indent="0">
              <a:buFontTx/>
              <a:buNone/>
            </a:pPr>
            <a:endParaRPr lang="en-US" dirty="0"/>
          </a:p>
          <a:p>
            <a:pPr marL="0" indent="0">
              <a:buFontTx/>
              <a:buNone/>
            </a:pPr>
            <a:r>
              <a:rPr lang="en-US" dirty="0"/>
              <a:t>Another example would be a configuration update mechanism realized with a helper container. A </a:t>
            </a:r>
            <a:r>
              <a:rPr lang="en-US" dirty="0" err="1"/>
              <a:t>nginx</a:t>
            </a:r>
            <a:r>
              <a:rPr lang="en-US" dirty="0"/>
              <a:t> webserver reads its configuration from a file. If this file is updated, a restart would be required. Think of a helper container, which takes notice of the configuration change and restarts the </a:t>
            </a:r>
            <a:r>
              <a:rPr lang="en-US" dirty="0" err="1"/>
              <a:t>nginx</a:t>
            </a:r>
            <a:r>
              <a:rPr lang="en-US" dirty="0"/>
              <a:t> in order to make it re-load the configuration. This is possible, since both container share the same volume (disks) and also the process namespace (if configured properly).</a:t>
            </a:r>
          </a:p>
          <a:p>
            <a:pPr marL="285750" indent="-285750">
              <a:buFontTx/>
              <a:buChar char="-"/>
            </a:pP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5</a:t>
            </a:fld>
            <a:endParaRPr lang="de-DE" dirty="0"/>
          </a:p>
        </p:txBody>
      </p:sp>
    </p:spTree>
    <p:extLst>
      <p:ext uri="{BB962C8B-B14F-4D97-AF65-F5344CB8AC3E}">
        <p14:creationId xmlns:p14="http://schemas.microsoft.com/office/powerpoint/2010/main" val="29557533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a:t>Why don’t we just put all container / pieces belonging to an application stack into ONE single pod? The run nicely co-located on the same host and we don’t have latency issues, they can share a network, IPC and so on…</a:t>
            </a:r>
          </a:p>
          <a:p>
            <a:endParaRPr lang="en-US" dirty="0"/>
          </a:p>
          <a:p>
            <a:r>
              <a:rPr lang="en-US" dirty="0"/>
              <a:t>This is probably a bad idea for following reasons:</a:t>
            </a:r>
          </a:p>
          <a:p>
            <a:pPr marL="285750" indent="-285750">
              <a:buFontTx/>
              <a:buChar char="-"/>
            </a:pPr>
            <a:r>
              <a:rPr lang="en-US" dirty="0"/>
              <a:t>Does it scale? Not so well – you can only scale on pod level, so you would need to replicate the complete set. Scaling of individual components is not possible at all</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a:t>Usually the startup </a:t>
            </a:r>
            <a:r>
              <a:rPr lang="en-US" dirty="0"/>
              <a:t>time of these constructs is poor.</a:t>
            </a:r>
          </a:p>
          <a:p>
            <a:pPr marL="285750" indent="-285750">
              <a:buFontTx/>
              <a:buChar char="-"/>
            </a:pPr>
            <a:r>
              <a:rPr lang="en-US" dirty="0"/>
              <a:t>Is it easy to schedule? Of course not – in the past an application stack consumed one to several VMs. Nodes in your cluster have to be of adequate size (</a:t>
            </a:r>
            <a:r>
              <a:rPr lang="en-US" dirty="0" err="1"/>
              <a:t>xxl</a:t>
            </a:r>
            <a:r>
              <a:rPr lang="en-US" dirty="0"/>
              <a:t>?) and there should be a sufficient amount of nodes for scaling / re-deployment. Potentially also impacts resource utilization.</a:t>
            </a:r>
          </a:p>
          <a:p>
            <a:pPr marL="285750" indent="-285750">
              <a:buFontTx/>
              <a:buChar char="-"/>
            </a:pPr>
            <a:r>
              <a:rPr lang="en-US" dirty="0"/>
              <a:t>Any changes to a single container definition will affect all others. For example, if the image used for the “front-end” is changed, the complete pod gets rescheduled.</a:t>
            </a:r>
          </a:p>
          <a:p>
            <a:pPr marL="285750" indent="-285750">
              <a:buFontTx/>
              <a:buChar char="-"/>
            </a:pPr>
            <a:endParaRPr lang="en-US" dirty="0"/>
          </a:p>
          <a:p>
            <a:pPr marL="0" indent="0">
              <a:buFontTx/>
              <a:buNone/>
            </a:pPr>
            <a:endParaRPr lang="en-US" dirty="0"/>
          </a:p>
          <a:p>
            <a:pPr marL="0" indent="0">
              <a:buFontTx/>
              <a:buNone/>
            </a:pPr>
            <a:r>
              <a:rPr lang="en-US" dirty="0"/>
              <a:t>Conclusion: as a rule of thumb: one pod – one purpose (+ sidecar, adapter, augmentation)</a:t>
            </a:r>
          </a:p>
        </p:txBody>
      </p:sp>
      <p:sp>
        <p:nvSpPr>
          <p:cNvPr id="4" name="Slide Number Placeholder 3"/>
          <p:cNvSpPr>
            <a:spLocks noGrp="1"/>
          </p:cNvSpPr>
          <p:nvPr>
            <p:ph type="sldNum" sz="quarter" idx="10"/>
          </p:nvPr>
        </p:nvSpPr>
        <p:spPr/>
        <p:txBody>
          <a:bodyPr/>
          <a:lstStyle/>
          <a:p>
            <a:fld id="{7D8C2C35-2B8A-446E-BEC0-FD36716C29AC}" type="slidenum">
              <a:rPr lang="de-DE" smtClean="0"/>
              <a:pPr/>
              <a:t>6</a:t>
            </a:fld>
            <a:endParaRPr lang="de-DE" dirty="0"/>
          </a:p>
        </p:txBody>
      </p:sp>
    </p:spTree>
    <p:extLst>
      <p:ext uri="{BB962C8B-B14F-4D97-AF65-F5344CB8AC3E}">
        <p14:creationId xmlns:p14="http://schemas.microsoft.com/office/powerpoint/2010/main" val="32962504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a:t>
            </a:r>
            <a:r>
              <a:rPr lang="en-US" baseline="0" dirty="0"/>
              <a:t> for a resource with different structure: </a:t>
            </a:r>
            <a:r>
              <a:rPr lang="en-US" baseline="0" dirty="0" err="1"/>
              <a:t>configMap</a:t>
            </a:r>
            <a:endParaRPr lang="en-US" baseline="0" dirty="0"/>
          </a:p>
          <a:p>
            <a:r>
              <a:rPr lang="en-US" dirty="0" err="1"/>
              <a:t>configMaps</a:t>
            </a:r>
            <a:r>
              <a:rPr lang="en-US" dirty="0"/>
              <a:t> have no spec, but a data sections.</a:t>
            </a:r>
          </a:p>
          <a:p>
            <a:endParaRPr lang="en-US" dirty="0"/>
          </a:p>
          <a:p>
            <a:r>
              <a:rPr lang="en-US" dirty="0"/>
              <a:t>When looking at the </a:t>
            </a:r>
            <a:r>
              <a:rPr lang="en-US" dirty="0" err="1"/>
              <a:t>api</a:t>
            </a:r>
            <a:r>
              <a:rPr lang="en-US" dirty="0"/>
              <a:t> reference, you can see this basic structure too. Simply navigate to a resource, like pod, and see with fields and object there are. Usually fields have either a list or string/integer as values. Objects link to their object definition.</a:t>
            </a:r>
          </a:p>
        </p:txBody>
      </p:sp>
      <p:sp>
        <p:nvSpPr>
          <p:cNvPr id="4" name="Slide Number Placeholder 3"/>
          <p:cNvSpPr>
            <a:spLocks noGrp="1"/>
          </p:cNvSpPr>
          <p:nvPr>
            <p:ph type="sldNum" sz="quarter" idx="10"/>
          </p:nvPr>
        </p:nvSpPr>
        <p:spPr/>
        <p:txBody>
          <a:bodyPr/>
          <a:lstStyle/>
          <a:p>
            <a:fld id="{7D8C2C35-2B8A-446E-BEC0-FD36716C29AC}" type="slidenum">
              <a:rPr lang="de-DE" smtClean="0"/>
              <a:pPr/>
              <a:t>7</a:t>
            </a:fld>
            <a:endParaRPr lang="de-DE" dirty="0"/>
          </a:p>
        </p:txBody>
      </p:sp>
    </p:spTree>
    <p:extLst>
      <p:ext uri="{BB962C8B-B14F-4D97-AF65-F5344CB8AC3E}">
        <p14:creationId xmlns:p14="http://schemas.microsoft.com/office/powerpoint/2010/main" val="10527919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want to know more about the structure of any </a:t>
            </a:r>
            <a:r>
              <a:rPr lang="en-US" dirty="0" err="1"/>
              <a:t>kubernetes</a:t>
            </a:r>
            <a:r>
              <a:rPr lang="en-US" dirty="0"/>
              <a:t> resource, you can go to the official API documentation on https://kubernetes.io/docs/reference/#api-reference or use “</a:t>
            </a:r>
            <a:r>
              <a:rPr lang="en-US" dirty="0" err="1"/>
              <a:t>kubectl</a:t>
            </a:r>
            <a:r>
              <a:rPr lang="en-US" dirty="0"/>
              <a:t> explain &lt;resource&gt;” command.</a:t>
            </a:r>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8</a:t>
            </a:fld>
            <a:endParaRPr lang="de-DE" dirty="0"/>
          </a:p>
        </p:txBody>
      </p:sp>
    </p:spTree>
    <p:extLst>
      <p:ext uri="{BB962C8B-B14F-4D97-AF65-F5344CB8AC3E}">
        <p14:creationId xmlns:p14="http://schemas.microsoft.com/office/powerpoint/2010/main" val="12760594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kubectl</a:t>
            </a:r>
            <a:r>
              <a:rPr lang="en-US" dirty="0"/>
              <a:t> explain &lt;resource&gt; is the command line access to the </a:t>
            </a:r>
            <a:r>
              <a:rPr lang="en-US" dirty="0" err="1"/>
              <a:t>api</a:t>
            </a:r>
            <a:r>
              <a:rPr lang="en-US" dirty="0"/>
              <a:t> documentation. It gives the same information as the online documentation. </a:t>
            </a:r>
          </a:p>
          <a:p>
            <a:endParaRPr lang="en-US" dirty="0"/>
          </a:p>
          <a:p>
            <a:r>
              <a:rPr lang="en-US" dirty="0"/>
              <a:t>You can get more details on specific objects or fields by appending them with .&lt;field&gt; </a:t>
            </a:r>
            <a:r>
              <a:rPr lang="en-US" dirty="0">
                <a:sym typeface="Wingdings" panose="05000000000000000000" pitchFamily="2" charset="2"/>
              </a:rPr>
              <a:t> e.g. </a:t>
            </a:r>
            <a:r>
              <a:rPr lang="en-US" dirty="0"/>
              <a:t>“.spec” or “.</a:t>
            </a:r>
            <a:r>
              <a:rPr lang="en-US" dirty="0" err="1"/>
              <a:t>apiVersion</a:t>
            </a:r>
            <a:r>
              <a:rPr lang="en-US" dirty="0"/>
              <a:t>” </a:t>
            </a:r>
          </a:p>
        </p:txBody>
      </p:sp>
      <p:sp>
        <p:nvSpPr>
          <p:cNvPr id="4" name="Slide Number Placeholder 3"/>
          <p:cNvSpPr>
            <a:spLocks noGrp="1"/>
          </p:cNvSpPr>
          <p:nvPr>
            <p:ph type="sldNum" sz="quarter" idx="10"/>
          </p:nvPr>
        </p:nvSpPr>
        <p:spPr/>
        <p:txBody>
          <a:bodyPr/>
          <a:lstStyle/>
          <a:p>
            <a:fld id="{7D8C2C35-2B8A-446E-BEC0-FD36716C29AC}" type="slidenum">
              <a:rPr lang="de-DE" smtClean="0"/>
              <a:pPr/>
              <a:t>9</a:t>
            </a:fld>
            <a:endParaRPr lang="de-DE" dirty="0"/>
          </a:p>
        </p:txBody>
      </p:sp>
    </p:spTree>
    <p:extLst>
      <p:ext uri="{BB962C8B-B14F-4D97-AF65-F5344CB8AC3E}">
        <p14:creationId xmlns:p14="http://schemas.microsoft.com/office/powerpoint/2010/main" val="62426027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3018874800"/>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pic>
        <p:nvPicPr>
          <p:cNvPr id="10"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de-DE" sz="11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1200"/>
              </a:spcBef>
            </a:pPr>
            <a:r>
              <a:rPr lang="de-DE" sz="11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1200"/>
              </a:spcBef>
            </a:pPr>
            <a:r>
              <a:rPr lang="de-DE" sz="11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ihre Konzernunternehmen übernehmen keinerlei Haftung oder Gewährleistung für Fehler oder Unvollständigkeiten in dieser Publikation.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1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1200"/>
              </a:spcBef>
            </a:pPr>
            <a:r>
              <a:rPr lang="de-DE" sz="11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(oder von einem SAP-Konzernunternehmen) in Deutschland und verschiedenen anderen Ländern weltweit. Alle anderen Namen von Produkten und Dienstleistungen sind Marken der jeweiligen Firmen.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Zusätzliche Informationen zur Marke und Vermerke finden Sie auf der Seite </a:t>
            </a:r>
            <a:r>
              <a:rPr lang="de-DE" sz="1100" kern="1200" noProof="0" dirty="0">
                <a:solidFill>
                  <a:schemeClr val="tx1"/>
                </a:solidFill>
                <a:effectLst/>
                <a:latin typeface="Arial"/>
                <a:ea typeface="+mn-ea"/>
                <a:cs typeface="+mn-cs"/>
                <a:hlinkClick r:id="rId2"/>
              </a:rPr>
              <a:t>http://www.sap.com/corporate-de/legal/copyright/index.epx</a:t>
            </a:r>
            <a:endParaRPr lang="de-DE"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a:t>
            </a:r>
            <a:r>
              <a:rPr lang="de-DE" sz="2400" b="0" noProof="0" dirty="0"/>
              <a:t>2017 SAP SE oder ein SAP-Konzernunternehmen. Alle Rechte vorbehalten.</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de-DE" dirty="0"/>
          </a:p>
        </p:txBody>
      </p:sp>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1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1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hyperlink" Target="https://kubernetes.io/docs/api-reference/v1.8/#pod-v1-core"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hyperlink" Target="https://kubernetes.io/docs/reference/#api-reference" TargetMode="External"/><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p:txBody>
          <a:bodyPr/>
          <a:lstStyle/>
          <a:p>
            <a:r>
              <a:rPr lang="en-US" dirty="0"/>
              <a:t>Kubernetes</a:t>
            </a:r>
            <a:br>
              <a:rPr lang="en-US" dirty="0"/>
            </a:br>
            <a:r>
              <a:rPr lang="en-US" dirty="0">
                <a:solidFill>
                  <a:schemeClr val="accent1"/>
                </a:solidFill>
              </a:rPr>
              <a:t>Pods</a:t>
            </a:r>
          </a:p>
        </p:txBody>
      </p:sp>
      <p:pic>
        <p:nvPicPr>
          <p:cNvPr id="4" name="Picture 3" descr="cid:image003.png@01D31CC6.A08B1C50">
            <a:extLst>
              <a:ext uri="{FF2B5EF4-FFF2-40B4-BE49-F238E27FC236}">
                <a16:creationId xmlns:a16="http://schemas.microsoft.com/office/drawing/2014/main" id="{CE860390-F50F-48A8-AA1A-AE0217946F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0713" y="5721975"/>
            <a:ext cx="1414463" cy="113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Illustration" descr="Example of an illustration" title="Illustration for title slide">
            <a:extLst>
              <a:ext uri="{FF2B5EF4-FFF2-40B4-BE49-F238E27FC236}">
                <a16:creationId xmlns:a16="http://schemas.microsoft.com/office/drawing/2014/main" id="{399AA081-BB76-4286-A5B7-336A9EA8E5A8}"/>
              </a:ext>
            </a:extLst>
          </p:cNvPr>
          <p:cNvPicPr>
            <a:picLocks noGrp="1" noChangeAspect="1"/>
          </p:cNvPicPr>
          <p:nvPr>
            <p:ph type="pic" sz="quarter" idx="12"/>
          </p:nvPr>
        </p:nvPicPr>
        <p:blipFill>
          <a:blip r:embed="rId4"/>
          <a:srcRect t="3112" b="3112"/>
          <a:stretch>
            <a:fillRect/>
          </a:stretch>
        </p:blipFill>
        <p:spPr bwMode="gray">
          <a:xfrm>
            <a:off x="1" y="26895"/>
            <a:ext cx="12195174" cy="3430006"/>
          </a:xfrm>
        </p:spPr>
      </p:pic>
    </p:spTree>
    <p:extLst>
      <p:ext uri="{BB962C8B-B14F-4D97-AF65-F5344CB8AC3E}">
        <p14:creationId xmlns:p14="http://schemas.microsoft.com/office/powerpoint/2010/main" val="1819205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9D7852D-3E9A-4481-9551-022DC8097204}"/>
              </a:ext>
            </a:extLst>
          </p:cNvPr>
          <p:cNvPicPr>
            <a:picLocks noChangeAspect="1"/>
          </p:cNvPicPr>
          <p:nvPr/>
        </p:nvPicPr>
        <p:blipFill>
          <a:blip r:embed="rId3"/>
          <a:stretch>
            <a:fillRect/>
          </a:stretch>
        </p:blipFill>
        <p:spPr>
          <a:xfrm>
            <a:off x="504001" y="982571"/>
            <a:ext cx="3695238" cy="5371429"/>
          </a:xfrm>
          <a:prstGeom prst="rect">
            <a:avLst/>
          </a:prstGeom>
          <a:ln>
            <a:solidFill>
              <a:schemeClr val="tx1"/>
            </a:solidFill>
          </a:ln>
        </p:spPr>
      </p:pic>
      <p:sp>
        <p:nvSpPr>
          <p:cNvPr id="2" name="Title 1"/>
          <p:cNvSpPr>
            <a:spLocks noGrp="1"/>
          </p:cNvSpPr>
          <p:nvPr>
            <p:ph type="title"/>
          </p:nvPr>
        </p:nvSpPr>
        <p:spPr/>
        <p:txBody>
          <a:bodyPr/>
          <a:lstStyle/>
          <a:p>
            <a:r>
              <a:rPr lang="en-US" dirty="0"/>
              <a:t>Pod definition - </a:t>
            </a:r>
            <a:r>
              <a:rPr lang="en-US" b="0" dirty="0">
                <a:hlinkClick r:id="rId4"/>
              </a:rPr>
              <a:t>https://kubernetes.io/docs/api-reference/v1.8/#pod-v1-core</a:t>
            </a:r>
            <a:r>
              <a:rPr lang="en-US" b="0" dirty="0"/>
              <a:t>  </a:t>
            </a:r>
          </a:p>
        </p:txBody>
      </p:sp>
      <p:sp>
        <p:nvSpPr>
          <p:cNvPr id="15" name="Speech Bubble: Rectangle 14"/>
          <p:cNvSpPr/>
          <p:nvPr/>
        </p:nvSpPr>
        <p:spPr bwMode="gray">
          <a:xfrm>
            <a:off x="5490755" y="1116542"/>
            <a:ext cx="5442076" cy="572921"/>
          </a:xfrm>
          <a:prstGeom prst="wedgeRectCallout">
            <a:avLst>
              <a:gd name="adj1" fmla="val -91535"/>
              <a:gd name="adj2" fmla="val -12354"/>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Resources of “</a:t>
            </a:r>
            <a:r>
              <a:rPr lang="en-US" sz="1800" kern="0" dirty="0" err="1">
                <a:ea typeface="Arial Unicode MS" pitchFamily="34" charset="-128"/>
                <a:cs typeface="Arial Unicode MS" pitchFamily="34" charset="-128"/>
              </a:rPr>
              <a:t>kind:pod</a:t>
            </a:r>
            <a:r>
              <a:rPr lang="en-US" sz="1800" kern="0" dirty="0">
                <a:ea typeface="Arial Unicode MS" pitchFamily="34" charset="-128"/>
                <a:cs typeface="Arial Unicode MS" pitchFamily="34" charset="-128"/>
              </a:rPr>
              <a:t>” belong to “</a:t>
            </a:r>
            <a:r>
              <a:rPr lang="en-US" sz="1800" kern="0" dirty="0" err="1">
                <a:ea typeface="Arial Unicode MS" pitchFamily="34" charset="-128"/>
                <a:cs typeface="Arial Unicode MS" pitchFamily="34" charset="-128"/>
              </a:rPr>
              <a:t>apiVersion</a:t>
            </a:r>
            <a:r>
              <a:rPr lang="en-US" sz="1800" kern="0" dirty="0">
                <a:ea typeface="Arial Unicode MS" pitchFamily="34" charset="-128"/>
                <a:cs typeface="Arial Unicode MS" pitchFamily="34" charset="-128"/>
              </a:rPr>
              <a:t>: v1”</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6" name="Speech Bubble: Rectangle 15"/>
          <p:cNvSpPr/>
          <p:nvPr/>
        </p:nvSpPr>
        <p:spPr bwMode="gray">
          <a:xfrm>
            <a:off x="5490755" y="1905960"/>
            <a:ext cx="5442076" cy="645064"/>
          </a:xfrm>
          <a:prstGeom prst="wedgeRectCallout">
            <a:avLst>
              <a:gd name="adj1" fmla="val -77429"/>
              <a:gd name="adj2" fmla="val -2338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Within “metadata” the pod’s name is specified</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 name="Speech Bubble: Rectangle 16"/>
          <p:cNvSpPr/>
          <p:nvPr/>
        </p:nvSpPr>
        <p:spPr bwMode="gray">
          <a:xfrm>
            <a:off x="5490755" y="2872296"/>
            <a:ext cx="5442076" cy="1337396"/>
          </a:xfrm>
          <a:prstGeom prst="wedgeRectCallout">
            <a:avLst>
              <a:gd name="adj1" fmla="val -84859"/>
              <a:gd name="adj2" fmla="val -3404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The pod’s “spec” provides all the necessary details, like the image to use, to actually start a container</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8" name="Speech Bubble: Rectangle 7"/>
          <p:cNvSpPr/>
          <p:nvPr/>
        </p:nvSpPr>
        <p:spPr bwMode="gray">
          <a:xfrm>
            <a:off x="5490755" y="4697372"/>
            <a:ext cx="5442076" cy="1337396"/>
          </a:xfrm>
          <a:prstGeom prst="wedgeRectCallout">
            <a:avLst>
              <a:gd name="adj1" fmla="val -86609"/>
              <a:gd name="adj2" fmla="val -26211"/>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The </a:t>
            </a:r>
            <a:r>
              <a:rPr lang="en-US" sz="1800" kern="0" noProof="0" dirty="0" err="1">
                <a:ea typeface="Arial Unicode MS" pitchFamily="34" charset="-128"/>
                <a:cs typeface="Arial Unicode MS" pitchFamily="34" charset="-128"/>
              </a:rPr>
              <a:t>livenessProbe</a:t>
            </a:r>
            <a:r>
              <a:rPr lang="en-US" sz="1800" kern="0" noProof="0" dirty="0">
                <a:ea typeface="Arial Unicode MS" pitchFamily="34" charset="-128"/>
                <a:cs typeface="Arial Unicode MS" pitchFamily="34" charset="-128"/>
              </a:rPr>
              <a:t> defines a check, to determine, if the pod is in a healthy state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22666417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Liveness &amp; Readiness Probes</a:t>
            </a:r>
          </a:p>
        </p:txBody>
      </p:sp>
      <p:sp>
        <p:nvSpPr>
          <p:cNvPr id="4" name="Rectangle 3"/>
          <p:cNvSpPr/>
          <p:nvPr/>
        </p:nvSpPr>
        <p:spPr bwMode="gray">
          <a:xfrm>
            <a:off x="4886151" y="4398607"/>
            <a:ext cx="2422872" cy="1775537"/>
          </a:xfrm>
          <a:prstGeom prst="rect">
            <a:avLst/>
          </a:prstGeom>
          <a:solidFill>
            <a:schemeClr val="tx2">
              <a:lumMod val="90000"/>
            </a:schemeClr>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de-DE" sz="2400" b="1" kern="0" noProof="0" dirty="0" err="1">
                <a:solidFill>
                  <a:sysClr val="windowText" lastClr="000000"/>
                </a:solidFill>
                <a:ea typeface="Arial Unicode MS" pitchFamily="34" charset="-128"/>
                <a:cs typeface="Arial Unicode MS" pitchFamily="34" charset="-128"/>
              </a:rPr>
              <a:t>nginx-pod</a:t>
            </a:r>
            <a:endParaRPr kumimoji="0" lang="de-DE" sz="2800" b="1" i="0" u="none" strike="noStrike" kern="0" cap="none" spc="0" normalizeH="0" baseline="0" noProof="0" dirty="0">
              <a:ln>
                <a:noFill/>
              </a:ln>
              <a:solidFill>
                <a:sysClr val="windowText" lastClr="000000"/>
              </a:solidFill>
              <a:effectLst/>
              <a:uLnTx/>
              <a:uFillTx/>
              <a:ea typeface="Arial Unicode MS" pitchFamily="34" charset="-128"/>
              <a:cs typeface="Arial Unicode MS" pitchFamily="34" charset="-128"/>
            </a:endParaRPr>
          </a:p>
        </p:txBody>
      </p:sp>
      <p:sp>
        <p:nvSpPr>
          <p:cNvPr id="5" name="Speech Bubble: Rectangle 4"/>
          <p:cNvSpPr/>
          <p:nvPr/>
        </p:nvSpPr>
        <p:spPr bwMode="gray">
          <a:xfrm>
            <a:off x="2979846" y="3486151"/>
            <a:ext cx="1746423" cy="912456"/>
          </a:xfrm>
          <a:prstGeom prst="wedgeRectCallout">
            <a:avLst>
              <a:gd name="adj1" fmla="val 46475"/>
              <a:gd name="adj2" fmla="val 98925"/>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HTTP 200 ‘OK’</a:t>
            </a:r>
          </a:p>
        </p:txBody>
      </p:sp>
      <p:sp>
        <p:nvSpPr>
          <p:cNvPr id="7" name="Speech Bubble: Rectangle 6"/>
          <p:cNvSpPr/>
          <p:nvPr/>
        </p:nvSpPr>
        <p:spPr bwMode="gray">
          <a:xfrm>
            <a:off x="7489997" y="3518946"/>
            <a:ext cx="1746423" cy="912456"/>
          </a:xfrm>
          <a:prstGeom prst="wedgeRectCallout">
            <a:avLst>
              <a:gd name="adj1" fmla="val -48425"/>
              <a:gd name="adj2" fmla="val 98925"/>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i</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ndex.html</a:t>
            </a:r>
          </a:p>
        </p:txBody>
      </p:sp>
      <p:sp>
        <p:nvSpPr>
          <p:cNvPr id="8" name="Rectangle 7"/>
          <p:cNvSpPr/>
          <p:nvPr/>
        </p:nvSpPr>
        <p:spPr bwMode="gray">
          <a:xfrm>
            <a:off x="739647" y="1215772"/>
            <a:ext cx="3127502" cy="1775537"/>
          </a:xfrm>
          <a:prstGeom prst="rect">
            <a:avLst/>
          </a:prstGeom>
          <a:solidFill>
            <a:schemeClr val="tx2">
              <a:lumMod val="90000"/>
            </a:schemeClr>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2800" b="1" kern="0" dirty="0">
                <a:solidFill>
                  <a:sysClr val="windowText" lastClr="000000"/>
                </a:solidFill>
                <a:ea typeface="Arial Unicode MS" pitchFamily="34" charset="-128"/>
                <a:cs typeface="Arial Unicode MS" pitchFamily="34" charset="-128"/>
              </a:rPr>
              <a:t>Respond with HTTP 200, if you are alive!</a:t>
            </a:r>
            <a:endParaRPr kumimoji="0" lang="en-US" sz="2800" b="1" i="0" u="none" strike="noStrike" kern="0" cap="none" spc="0" normalizeH="0" baseline="0" dirty="0">
              <a:ln>
                <a:noFill/>
              </a:ln>
              <a:solidFill>
                <a:sysClr val="windowText" lastClr="000000"/>
              </a:solidFill>
              <a:effectLst/>
              <a:uLnTx/>
              <a:uFillTx/>
              <a:ea typeface="Arial Unicode MS" pitchFamily="34" charset="-128"/>
              <a:cs typeface="Arial Unicode MS" pitchFamily="34" charset="-128"/>
            </a:endParaRPr>
          </a:p>
        </p:txBody>
      </p:sp>
      <p:sp>
        <p:nvSpPr>
          <p:cNvPr id="9" name="Rectangle 8"/>
          <p:cNvSpPr/>
          <p:nvPr/>
        </p:nvSpPr>
        <p:spPr bwMode="gray">
          <a:xfrm>
            <a:off x="8363209" y="1215771"/>
            <a:ext cx="3127502" cy="1775537"/>
          </a:xfrm>
          <a:prstGeom prst="rect">
            <a:avLst/>
          </a:prstGeom>
          <a:solidFill>
            <a:schemeClr val="tx2">
              <a:lumMod val="90000"/>
            </a:schemeClr>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2800" b="1" kern="0" dirty="0">
                <a:solidFill>
                  <a:sysClr val="windowText" lastClr="000000"/>
                </a:solidFill>
                <a:ea typeface="Arial Unicode MS" pitchFamily="34" charset="-128"/>
                <a:cs typeface="Arial Unicode MS" pitchFamily="34" charset="-128"/>
              </a:rPr>
              <a:t>Send back the index.html, if you are ready!</a:t>
            </a:r>
            <a:endParaRPr kumimoji="0" lang="en-US" sz="2800" b="1" i="0" u="none" strike="noStrike" kern="0" cap="none" spc="0" normalizeH="0" baseline="0" dirty="0">
              <a:ln>
                <a:noFill/>
              </a:ln>
              <a:solidFill>
                <a:sysClr val="windowText" lastClr="000000"/>
              </a:solidFill>
              <a:effectLst/>
              <a:uLnTx/>
              <a:uFillTx/>
              <a:ea typeface="Arial Unicode MS" pitchFamily="34" charset="-128"/>
              <a:cs typeface="Arial Unicode MS" pitchFamily="34" charset="-128"/>
            </a:endParaRPr>
          </a:p>
        </p:txBody>
      </p:sp>
      <p:cxnSp>
        <p:nvCxnSpPr>
          <p:cNvPr id="14" name="Connector: Elbow 13"/>
          <p:cNvCxnSpPr>
            <a:cxnSpLocks/>
            <a:stCxn id="8" idx="2"/>
            <a:endCxn id="10" idx="1"/>
          </p:cNvCxnSpPr>
          <p:nvPr/>
        </p:nvCxnSpPr>
        <p:spPr>
          <a:xfrm rot="16200000" flipH="1">
            <a:off x="2534887" y="2759819"/>
            <a:ext cx="2517244" cy="2980223"/>
          </a:xfrm>
          <a:prstGeom prst="bentConnector2">
            <a:avLst/>
          </a:prstGeom>
          <a:ln w="76200">
            <a:solidFill>
              <a:schemeClr val="bg1">
                <a:lumMod val="5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p:cNvCxnSpPr>
            <a:cxnSpLocks/>
            <a:stCxn id="9" idx="2"/>
            <a:endCxn id="10" idx="3"/>
          </p:cNvCxnSpPr>
          <p:nvPr/>
        </p:nvCxnSpPr>
        <p:spPr>
          <a:xfrm rot="5400000">
            <a:off x="7160634" y="2742226"/>
            <a:ext cx="2517245" cy="3015408"/>
          </a:xfrm>
          <a:prstGeom prst="bentConnector2">
            <a:avLst/>
          </a:prstGeom>
          <a:ln w="76200">
            <a:solidFill>
              <a:schemeClr val="bg1">
                <a:lumMod val="5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D2B5CB63-03DB-48BE-B0B3-3AD6AE83FA19}"/>
              </a:ext>
            </a:extLst>
          </p:cNvPr>
          <p:cNvSpPr/>
          <p:nvPr/>
        </p:nvSpPr>
        <p:spPr bwMode="gray">
          <a:xfrm>
            <a:off x="5283621" y="4930424"/>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Container:</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app</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8260802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pic>
        <p:nvPicPr>
          <p:cNvPr id="5" name="Picture 4">
            <a:extLst>
              <a:ext uri="{FF2B5EF4-FFF2-40B4-BE49-F238E27FC236}">
                <a16:creationId xmlns:a16="http://schemas.microsoft.com/office/drawing/2014/main" id="{014A22EF-BA19-4A1A-91C9-8DEA1AA3B8DA}"/>
              </a:ext>
            </a:extLst>
          </p:cNvPr>
          <p:cNvPicPr>
            <a:picLocks noChangeAspect="1"/>
          </p:cNvPicPr>
          <p:nvPr/>
        </p:nvPicPr>
        <p:blipFill>
          <a:blip r:embed="rId3"/>
          <a:stretch>
            <a:fillRect/>
          </a:stretch>
        </p:blipFill>
        <p:spPr>
          <a:xfrm>
            <a:off x="3645157" y="976918"/>
            <a:ext cx="4904163" cy="4904163"/>
          </a:xfrm>
          <a:prstGeom prst="rect">
            <a:avLst/>
          </a:prstGeom>
        </p:spPr>
      </p:pic>
    </p:spTree>
    <p:extLst>
      <p:ext uri="{BB962C8B-B14F-4D97-AF65-F5344CB8AC3E}">
        <p14:creationId xmlns:p14="http://schemas.microsoft.com/office/powerpoint/2010/main" val="26311069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What YOU will do in exercise #02</a:t>
            </a:r>
          </a:p>
        </p:txBody>
      </p:sp>
      <p:grpSp>
        <p:nvGrpSpPr>
          <p:cNvPr id="13" name="Group 12"/>
          <p:cNvGrpSpPr/>
          <p:nvPr/>
        </p:nvGrpSpPr>
        <p:grpSpPr>
          <a:xfrm>
            <a:off x="2674620" y="2948940"/>
            <a:ext cx="6187440" cy="1752600"/>
            <a:chOff x="2697480" y="2743200"/>
            <a:chExt cx="6187440" cy="2034540"/>
          </a:xfrm>
        </p:grpSpPr>
        <p:sp>
          <p:nvSpPr>
            <p:cNvPr id="12" name="Rectangle: Rounded Corners 11"/>
            <p:cNvSpPr/>
            <p:nvPr/>
          </p:nvSpPr>
          <p:spPr bwMode="gray">
            <a:xfrm>
              <a:off x="2697480" y="2743200"/>
              <a:ext cx="6187440" cy="203454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Rectangle 3"/>
            <p:cNvSpPr/>
            <p:nvPr/>
          </p:nvSpPr>
          <p:spPr bwMode="gray">
            <a:xfrm>
              <a:off x="2989653" y="3164976"/>
              <a:ext cx="1627931" cy="1156258"/>
            </a:xfrm>
            <a:prstGeom prst="rect">
              <a:avLst/>
            </a:prstGeom>
            <a:solidFill>
              <a:schemeClr val="accent4"/>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p:cNvSpPr/>
            <p:nvPr/>
          </p:nvSpPr>
          <p:spPr bwMode="gray">
            <a:xfrm>
              <a:off x="6855115"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4922384"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grpSp>
        <p:nvGrpSpPr>
          <p:cNvPr id="15" name="Group 14"/>
          <p:cNvGrpSpPr/>
          <p:nvPr/>
        </p:nvGrpSpPr>
        <p:grpSpPr>
          <a:xfrm>
            <a:off x="3482340" y="5176656"/>
            <a:ext cx="4572000" cy="1363980"/>
            <a:chOff x="3421380" y="5067300"/>
            <a:chExt cx="4572000" cy="1363980"/>
          </a:xfrm>
        </p:grpSpPr>
        <p:sp>
          <p:nvSpPr>
            <p:cNvPr id="14" name="Rectangle: Rounded Corners 13"/>
            <p:cNvSpPr/>
            <p:nvPr/>
          </p:nvSpPr>
          <p:spPr bwMode="gray">
            <a:xfrm>
              <a:off x="3421380" y="5067300"/>
              <a:ext cx="4572000" cy="136398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Cylinder 7"/>
            <p:cNvSpPr/>
            <p:nvPr/>
          </p:nvSpPr>
          <p:spPr bwMode="gray">
            <a:xfrm>
              <a:off x="3946888"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content</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9" name="Cylinder 8"/>
            <p:cNvSpPr/>
            <p:nvPr/>
          </p:nvSpPr>
          <p:spPr bwMode="gray">
            <a:xfrm>
              <a:off x="5214379"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config</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Cylinder 9"/>
            <p:cNvSpPr/>
            <p:nvPr/>
          </p:nvSpPr>
          <p:spPr bwMode="gray">
            <a:xfrm>
              <a:off x="6481870"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tls</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certs</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16" name="Arrow: Up-Down 15"/>
          <p:cNvSpPr/>
          <p:nvPr/>
        </p:nvSpPr>
        <p:spPr bwMode="gray">
          <a:xfrm>
            <a:off x="5657231" y="4400550"/>
            <a:ext cx="222219" cy="845820"/>
          </a:xfrm>
          <a:prstGeom prst="up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Cloud 16"/>
          <p:cNvSpPr/>
          <p:nvPr/>
        </p:nvSpPr>
        <p:spPr bwMode="gray">
          <a:xfrm>
            <a:off x="4077319" y="1126276"/>
            <a:ext cx="3382042" cy="914400"/>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Arrow: Up-Down 17"/>
          <p:cNvSpPr/>
          <p:nvPr/>
        </p:nvSpPr>
        <p:spPr bwMode="gray">
          <a:xfrm>
            <a:off x="5657231" y="2071898"/>
            <a:ext cx="222219" cy="845820"/>
          </a:xfrm>
          <a:prstGeom prst="up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9" name="Speech Bubble: Rectangle 18">
            <a:extLst>
              <a:ext uri="{FF2B5EF4-FFF2-40B4-BE49-F238E27FC236}">
                <a16:creationId xmlns:a16="http://schemas.microsoft.com/office/drawing/2014/main" id="{CCD1DA45-BAB6-453A-8217-8A08C07213A9}"/>
              </a:ext>
            </a:extLst>
          </p:cNvPr>
          <p:cNvSpPr/>
          <p:nvPr/>
        </p:nvSpPr>
        <p:spPr bwMode="gray">
          <a:xfrm>
            <a:off x="591671" y="1787021"/>
            <a:ext cx="2535294" cy="915844"/>
          </a:xfrm>
          <a:prstGeom prst="wedgeRectCallout">
            <a:avLst>
              <a:gd name="adj1" fmla="val 52573"/>
              <a:gd name="adj2" fmla="val 12778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Create a single pod</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0855814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What are these pods, everyone keeps talking about?</a:t>
            </a:r>
          </a:p>
        </p:txBody>
      </p:sp>
      <p:pic>
        <p:nvPicPr>
          <p:cNvPr id="1030" name="Picture 6"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4294" y="1832526"/>
            <a:ext cx="5532945" cy="3521477"/>
          </a:xfrm>
          <a:prstGeom prst="rect">
            <a:avLst/>
          </a:prstGeom>
          <a:noFill/>
          <a:extLst>
            <a:ext uri="{909E8E84-426E-40DD-AFC4-6F175D3DCCD1}">
              <a14:hiddenFill xmlns:a14="http://schemas.microsoft.com/office/drawing/2010/main">
                <a:solidFill>
                  <a:srgbClr val="FFFFFF"/>
                </a:solidFill>
              </a14:hiddenFill>
            </a:ext>
          </a:extLst>
        </p:spPr>
      </p:pic>
      <p:sp>
        <p:nvSpPr>
          <p:cNvPr id="12" name="Text Placeholder 2"/>
          <p:cNvSpPr txBox="1">
            <a:spLocks/>
          </p:cNvSpPr>
          <p:nvPr/>
        </p:nvSpPr>
        <p:spPr>
          <a:xfrm>
            <a:off x="6630639" y="1832526"/>
            <a:ext cx="4875561" cy="4313123"/>
          </a:xfrm>
          <a:prstGeom prst="rect">
            <a:avLst/>
          </a:prstGeom>
        </p:spPr>
        <p:txBody>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lvl="1"/>
            <a:r>
              <a:rPr lang="en-US" dirty="0"/>
              <a:t>A pod is a runtime environment for </a:t>
            </a:r>
            <a:r>
              <a:rPr lang="en-US" dirty="0" err="1"/>
              <a:t>docker</a:t>
            </a:r>
            <a:r>
              <a:rPr lang="en-US" dirty="0"/>
              <a:t> containers</a:t>
            </a:r>
          </a:p>
          <a:p>
            <a:pPr lvl="1"/>
            <a:r>
              <a:rPr lang="en-US" dirty="0"/>
              <a:t>One or more (</a:t>
            </a:r>
            <a:r>
              <a:rPr lang="en-US" dirty="0" err="1"/>
              <a:t>docker</a:t>
            </a:r>
            <a:r>
              <a:rPr lang="en-US" dirty="0"/>
              <a:t>) containers can run within a single pod</a:t>
            </a:r>
          </a:p>
          <a:p>
            <a:pPr lvl="1"/>
            <a:r>
              <a:rPr lang="en-US" dirty="0"/>
              <a:t>All containers in a pod share network &amp; storage</a:t>
            </a:r>
          </a:p>
          <a:p>
            <a:pPr lvl="1"/>
            <a:r>
              <a:rPr lang="en-US" dirty="0"/>
              <a:t>A pod can be considered as a portable, logical host</a:t>
            </a:r>
          </a:p>
          <a:p>
            <a:pPr lvl="1"/>
            <a:r>
              <a:rPr lang="en-US" dirty="0"/>
              <a:t>Pods can communicate with each other</a:t>
            </a:r>
          </a:p>
        </p:txBody>
      </p:sp>
    </p:spTree>
    <p:extLst>
      <p:ext uri="{BB962C8B-B14F-4D97-AF65-F5344CB8AC3E}">
        <p14:creationId xmlns:p14="http://schemas.microsoft.com/office/powerpoint/2010/main" val="1869039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04000" y="1124700"/>
            <a:ext cx="9737280" cy="4727460"/>
          </a:xfrm>
        </p:spPr>
        <p:txBody>
          <a:bodyPr/>
          <a:lstStyle/>
          <a:p>
            <a:pPr lvl="1"/>
            <a:r>
              <a:rPr lang="en-US" dirty="0"/>
              <a:t>A </a:t>
            </a:r>
            <a:r>
              <a:rPr lang="en-US" i="1" dirty="0"/>
              <a:t>pod</a:t>
            </a:r>
            <a:r>
              <a:rPr lang="en-US" dirty="0"/>
              <a:t> (as in a pod of whales or pea pod) is a group of one or more containers (such as Docker containers), with shared storage/network, and a specification for how to run the containers</a:t>
            </a:r>
          </a:p>
          <a:p>
            <a:pPr lvl="1"/>
            <a:r>
              <a:rPr lang="en-US" dirty="0"/>
              <a:t>Containers of a pod share localhost network interface</a:t>
            </a:r>
          </a:p>
          <a:p>
            <a:pPr lvl="1"/>
            <a:r>
              <a:rPr lang="en-US" dirty="0"/>
              <a:t>A pod can provision ephemeral storage or attach persistent storage</a:t>
            </a:r>
          </a:p>
          <a:p>
            <a:pPr lvl="1"/>
            <a:r>
              <a:rPr lang="en-US" dirty="0"/>
              <a:t>Pods are started by </a:t>
            </a:r>
            <a:r>
              <a:rPr lang="en-US" dirty="0" err="1"/>
              <a:t>kubelet</a:t>
            </a:r>
            <a:r>
              <a:rPr lang="en-US" dirty="0"/>
              <a:t> but can deleted any time without necessarily being re-scheduled</a:t>
            </a:r>
          </a:p>
          <a:p>
            <a:pPr lvl="1"/>
            <a:r>
              <a:rPr lang="en-US" dirty="0"/>
              <a:t>Container in a pod can be probed by </a:t>
            </a:r>
            <a:r>
              <a:rPr lang="en-US" dirty="0" err="1"/>
              <a:t>kubelet</a:t>
            </a:r>
            <a:r>
              <a:rPr lang="en-US" dirty="0"/>
              <a:t> (liveness &amp; readiness probe)</a:t>
            </a:r>
          </a:p>
          <a:p>
            <a:pPr lvl="1"/>
            <a:r>
              <a:rPr lang="en-US" dirty="0"/>
              <a:t>Most important pod phases / status:</a:t>
            </a:r>
          </a:p>
          <a:p>
            <a:pPr lvl="2"/>
            <a:r>
              <a:rPr lang="en-US" dirty="0"/>
              <a:t>Pending</a:t>
            </a:r>
          </a:p>
          <a:p>
            <a:pPr lvl="2"/>
            <a:r>
              <a:rPr lang="en-US" dirty="0"/>
              <a:t>Running</a:t>
            </a:r>
          </a:p>
          <a:p>
            <a:pPr lvl="2"/>
            <a:r>
              <a:rPr lang="en-US" dirty="0"/>
              <a:t>Succeeded</a:t>
            </a:r>
          </a:p>
          <a:p>
            <a:pPr lvl="2"/>
            <a:r>
              <a:rPr lang="en-US" dirty="0"/>
              <a:t>Failed</a:t>
            </a:r>
          </a:p>
          <a:p>
            <a:pPr lvl="2"/>
            <a:r>
              <a:rPr lang="en-US" dirty="0"/>
              <a:t>Unknown</a:t>
            </a:r>
          </a:p>
          <a:p>
            <a:pPr lvl="1"/>
            <a:endParaRPr lang="en-US" dirty="0"/>
          </a:p>
        </p:txBody>
      </p:sp>
      <p:sp>
        <p:nvSpPr>
          <p:cNvPr id="2" name="Title 1"/>
          <p:cNvSpPr>
            <a:spLocks noGrp="1"/>
          </p:cNvSpPr>
          <p:nvPr>
            <p:ph type="title"/>
          </p:nvPr>
        </p:nvSpPr>
        <p:spPr/>
        <p:txBody>
          <a:bodyPr/>
          <a:lstStyle/>
          <a:p>
            <a:r>
              <a:rPr lang="en-US" dirty="0"/>
              <a:t>Pods</a:t>
            </a:r>
          </a:p>
        </p:txBody>
      </p:sp>
    </p:spTree>
    <p:extLst>
      <p:ext uri="{BB962C8B-B14F-4D97-AF65-F5344CB8AC3E}">
        <p14:creationId xmlns:p14="http://schemas.microsoft.com/office/powerpoint/2010/main" val="20644723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a:t>Pods – logical hosts</a:t>
            </a:r>
          </a:p>
        </p:txBody>
      </p:sp>
      <p:sp>
        <p:nvSpPr>
          <p:cNvPr id="28" name="Rectangle 27"/>
          <p:cNvSpPr/>
          <p:nvPr/>
        </p:nvSpPr>
        <p:spPr bwMode="gray">
          <a:xfrm>
            <a:off x="444438" y="5707380"/>
            <a:ext cx="11246039" cy="66294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err="1">
                <a:ea typeface="Arial Unicode MS" pitchFamily="34" charset="-128"/>
                <a:cs typeface="Arial Unicode MS" pitchFamily="34" charset="-128"/>
              </a:rPr>
              <a:t>Node</a:t>
            </a:r>
            <a:endParaRPr lang="de-DE" sz="2400" b="1" kern="0" dirty="0">
              <a:ea typeface="Arial Unicode MS" pitchFamily="34" charset="-128"/>
              <a:cs typeface="Arial Unicode MS" pitchFamily="34" charset="-128"/>
            </a:endParaRPr>
          </a:p>
        </p:txBody>
      </p:sp>
      <p:sp>
        <p:nvSpPr>
          <p:cNvPr id="42" name="Rectangle 41"/>
          <p:cNvSpPr/>
          <p:nvPr/>
        </p:nvSpPr>
        <p:spPr bwMode="gray">
          <a:xfrm>
            <a:off x="784338" y="1933108"/>
            <a:ext cx="5032722" cy="3141422"/>
          </a:xfrm>
          <a:prstGeom prst="rect">
            <a:avLst/>
          </a:prstGeom>
          <a:solidFill>
            <a:schemeClr val="bg1">
              <a:lumMod val="85000"/>
            </a:schemeClr>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solidFill>
                  <a:sysClr val="windowText" lastClr="000000"/>
                </a:solidFill>
                <a:ea typeface="Arial Unicode MS" pitchFamily="34" charset="-128"/>
                <a:cs typeface="Arial Unicode MS" pitchFamily="34" charset="-128"/>
              </a:rPr>
              <a:t>Pod</a:t>
            </a:r>
            <a:r>
              <a:rPr lang="de-DE" sz="1600" b="1" kern="0" noProof="0" dirty="0">
                <a:solidFill>
                  <a:sysClr val="windowText" lastClr="000000"/>
                </a:solidFill>
                <a:ea typeface="Arial Unicode MS" pitchFamily="34" charset="-128"/>
                <a:cs typeface="Arial Unicode MS" pitchFamily="34" charset="-128"/>
              </a:rPr>
              <a:t>-A</a:t>
            </a:r>
            <a:endParaRPr kumimoji="0" lang="de-DE" sz="1600" b="1" i="0" u="none" strike="noStrike" kern="0" cap="none" spc="0" normalizeH="0" baseline="0" noProof="0" dirty="0">
              <a:ln>
                <a:noFill/>
              </a:ln>
              <a:solidFill>
                <a:sysClr val="windowText" lastClr="000000"/>
              </a:solidFill>
              <a:effectLst/>
              <a:uLnTx/>
              <a:uFillTx/>
              <a:ea typeface="Arial Unicode MS" pitchFamily="34" charset="-128"/>
              <a:cs typeface="Arial Unicode MS" pitchFamily="34" charset="-128"/>
            </a:endParaRPr>
          </a:p>
        </p:txBody>
      </p:sp>
      <p:sp>
        <p:nvSpPr>
          <p:cNvPr id="2" name="Rectangle 1"/>
          <p:cNvSpPr/>
          <p:nvPr/>
        </p:nvSpPr>
        <p:spPr bwMode="gray">
          <a:xfrm>
            <a:off x="612600" y="1811188"/>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10.10.10.1</a:t>
            </a:r>
          </a:p>
        </p:txBody>
      </p:sp>
      <p:sp>
        <p:nvSpPr>
          <p:cNvPr id="3" name="Cylinder 2"/>
          <p:cNvSpPr/>
          <p:nvPr/>
        </p:nvSpPr>
        <p:spPr bwMode="gray">
          <a:xfrm>
            <a:off x="2801588" y="381600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volume</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8" name="Rectangle 17"/>
          <p:cNvSpPr/>
          <p:nvPr/>
        </p:nvSpPr>
        <p:spPr bwMode="gray">
          <a:xfrm>
            <a:off x="6328698" y="1933108"/>
            <a:ext cx="5032722" cy="3141422"/>
          </a:xfrm>
          <a:prstGeom prst="rect">
            <a:avLst/>
          </a:prstGeom>
          <a:solidFill>
            <a:schemeClr val="bg1">
              <a:lumMod val="85000"/>
            </a:schemeClr>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solidFill>
                  <a:sysClr val="windowText" lastClr="000000"/>
                </a:solidFill>
                <a:ea typeface="Arial Unicode MS" pitchFamily="34" charset="-128"/>
                <a:cs typeface="Arial Unicode MS" pitchFamily="34" charset="-128"/>
              </a:rPr>
              <a:t>Pod</a:t>
            </a:r>
            <a:r>
              <a:rPr lang="de-DE" sz="1600" b="1" kern="0" noProof="0" dirty="0">
                <a:solidFill>
                  <a:sysClr val="windowText" lastClr="000000"/>
                </a:solidFill>
                <a:ea typeface="Arial Unicode MS" pitchFamily="34" charset="-128"/>
                <a:cs typeface="Arial Unicode MS" pitchFamily="34" charset="-128"/>
              </a:rPr>
              <a:t>-B</a:t>
            </a:r>
            <a:endParaRPr kumimoji="0" lang="de-DE" sz="1600" b="1" i="0" u="none" strike="noStrike" kern="0" cap="none" spc="0" normalizeH="0" baseline="0" noProof="0" dirty="0">
              <a:ln>
                <a:noFill/>
              </a:ln>
              <a:solidFill>
                <a:sysClr val="windowText" lastClr="000000"/>
              </a:solidFill>
              <a:effectLst/>
              <a:uLnTx/>
              <a:uFillTx/>
              <a:ea typeface="Arial Unicode MS" pitchFamily="34" charset="-128"/>
              <a:cs typeface="Arial Unicode MS" pitchFamily="34" charset="-128"/>
            </a:endParaRPr>
          </a:p>
        </p:txBody>
      </p:sp>
      <p:sp>
        <p:nvSpPr>
          <p:cNvPr id="19" name="Rectangle 18"/>
          <p:cNvSpPr/>
          <p:nvPr/>
        </p:nvSpPr>
        <p:spPr bwMode="gray">
          <a:xfrm>
            <a:off x="6156960" y="1811188"/>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10.10.10.2</a:t>
            </a:r>
          </a:p>
        </p:txBody>
      </p:sp>
      <p:sp>
        <p:nvSpPr>
          <p:cNvPr id="20" name="Rectangle 19"/>
          <p:cNvSpPr/>
          <p:nvPr/>
        </p:nvSpPr>
        <p:spPr bwMode="gray">
          <a:xfrm>
            <a:off x="6718018" y="2525574"/>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C</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ontainer</a:t>
            </a:r>
            <a:r>
              <a:rPr kumimoji="0" lang="de-DE" sz="1800" b="0" i="0" u="none" strike="noStrike" kern="0" cap="none" spc="0" normalizeH="0" baseline="0" noProof="0" dirty="0">
                <a:ln>
                  <a:noFill/>
                </a:ln>
                <a:effectLst/>
                <a:uLnTx/>
                <a:uFillTx/>
                <a:ea typeface="Arial Unicode MS" pitchFamily="34" charset="-128"/>
                <a:cs typeface="Arial Unicode MS" pitchFamily="34" charset="-128"/>
              </a:rPr>
              <a:t>:</a:t>
            </a: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1" name="Cylinder 20"/>
          <p:cNvSpPr/>
          <p:nvPr/>
        </p:nvSpPr>
        <p:spPr bwMode="gray">
          <a:xfrm>
            <a:off x="8345949" y="4006330"/>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volume</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2" name="Rectangle 21"/>
          <p:cNvSpPr/>
          <p:nvPr/>
        </p:nvSpPr>
        <p:spPr bwMode="gray">
          <a:xfrm>
            <a:off x="9344169" y="2525573"/>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C</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ontainer</a:t>
            </a:r>
            <a:r>
              <a:rPr kumimoji="0" lang="de-DE" sz="1800" b="0" i="0" u="none" strike="noStrike" kern="0" cap="none" spc="0" normalizeH="0" baseline="0" noProof="0" dirty="0">
                <a:ln>
                  <a:noFill/>
                </a:ln>
                <a:effectLst/>
                <a:uLnTx/>
                <a:uFillTx/>
                <a:ea typeface="Arial Unicode MS" pitchFamily="34" charset="-128"/>
                <a:cs typeface="Arial Unicode MS" pitchFamily="34" charset="-128"/>
              </a:rPr>
              <a:t>:</a:t>
            </a: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proxy</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3" name="Rectangle 22"/>
          <p:cNvSpPr/>
          <p:nvPr/>
        </p:nvSpPr>
        <p:spPr bwMode="gray">
          <a:xfrm>
            <a:off x="2486733" y="2540136"/>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C</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ontainer</a:t>
            </a:r>
            <a:r>
              <a:rPr lang="de-DE" sz="1800" kern="0" dirty="0">
                <a:ea typeface="Arial Unicode MS" pitchFamily="34" charset="-128"/>
                <a:cs typeface="Arial Unicode MS" pitchFamily="34" charset="-128"/>
              </a:rPr>
              <a:t>:</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5" name="Connector: Elbow 4"/>
          <p:cNvCxnSpPr>
            <a:stCxn id="23" idx="3"/>
            <a:endCxn id="3" idx="4"/>
          </p:cNvCxnSpPr>
          <p:nvPr/>
        </p:nvCxnSpPr>
        <p:spPr>
          <a:xfrm flipH="1">
            <a:off x="3799808" y="3118265"/>
            <a:ext cx="314856" cy="1199862"/>
          </a:xfrm>
          <a:prstGeom prst="bentConnector3">
            <a:avLst>
              <a:gd name="adj1" fmla="val -186352"/>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Connector: Elbow 28"/>
          <p:cNvCxnSpPr>
            <a:stCxn id="20" idx="2"/>
            <a:endCxn id="21" idx="2"/>
          </p:cNvCxnSpPr>
          <p:nvPr/>
        </p:nvCxnSpPr>
        <p:spPr>
          <a:xfrm rot="16200000" flipH="1">
            <a:off x="7525655" y="3688160"/>
            <a:ext cx="826622" cy="813965"/>
          </a:xfrm>
          <a:prstGeom prst="bentConnector2">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Connector: Elbow 31"/>
          <p:cNvCxnSpPr>
            <a:stCxn id="22" idx="2"/>
            <a:endCxn id="21" idx="4"/>
          </p:cNvCxnSpPr>
          <p:nvPr/>
        </p:nvCxnSpPr>
        <p:spPr>
          <a:xfrm rot="5400000">
            <a:off x="9337841" y="3688159"/>
            <a:ext cx="826623" cy="813966"/>
          </a:xfrm>
          <a:prstGeom prst="bentConnector2">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6" name="Connector: Elbow 35"/>
          <p:cNvCxnSpPr>
            <a:stCxn id="22" idx="1"/>
            <a:endCxn id="20" idx="3"/>
          </p:cNvCxnSpPr>
          <p:nvPr/>
        </p:nvCxnSpPr>
        <p:spPr>
          <a:xfrm rot="10800000" flipV="1">
            <a:off x="8345949" y="3103701"/>
            <a:ext cx="998220" cy="1"/>
          </a:xfrm>
          <a:prstGeom prst="bentConnector3">
            <a:avLst>
              <a:gd name="adj1" fmla="val 50000"/>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63377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D8DC7-A4C9-412C-A423-2880AD0B6E76}"/>
              </a:ext>
            </a:extLst>
          </p:cNvPr>
          <p:cNvSpPr>
            <a:spLocks noGrp="1"/>
          </p:cNvSpPr>
          <p:nvPr>
            <p:ph type="title"/>
          </p:nvPr>
        </p:nvSpPr>
        <p:spPr/>
        <p:txBody>
          <a:bodyPr/>
          <a:lstStyle/>
          <a:p>
            <a:r>
              <a:rPr lang="en-US" dirty="0"/>
              <a:t>Sidecar pattern – or when to use multiple container in a pod</a:t>
            </a:r>
          </a:p>
        </p:txBody>
      </p:sp>
      <p:grpSp>
        <p:nvGrpSpPr>
          <p:cNvPr id="11" name="Group 10">
            <a:extLst>
              <a:ext uri="{FF2B5EF4-FFF2-40B4-BE49-F238E27FC236}">
                <a16:creationId xmlns:a16="http://schemas.microsoft.com/office/drawing/2014/main" id="{FB2CD143-0D2F-4657-9000-8B31A4D6BDB6}"/>
              </a:ext>
            </a:extLst>
          </p:cNvPr>
          <p:cNvGrpSpPr/>
          <p:nvPr/>
        </p:nvGrpSpPr>
        <p:grpSpPr>
          <a:xfrm>
            <a:off x="3495009" y="2656763"/>
            <a:ext cx="5204460" cy="3263342"/>
            <a:chOff x="3394095" y="2548608"/>
            <a:chExt cx="5204460" cy="3263342"/>
          </a:xfrm>
        </p:grpSpPr>
        <p:sp>
          <p:nvSpPr>
            <p:cNvPr id="3" name="Rectangle 2">
              <a:extLst>
                <a:ext uri="{FF2B5EF4-FFF2-40B4-BE49-F238E27FC236}">
                  <a16:creationId xmlns:a16="http://schemas.microsoft.com/office/drawing/2014/main" id="{78AAD8F1-386E-40CE-979F-C79845ECC6E3}"/>
                </a:ext>
              </a:extLst>
            </p:cNvPr>
            <p:cNvSpPr/>
            <p:nvPr/>
          </p:nvSpPr>
          <p:spPr bwMode="gray">
            <a:xfrm>
              <a:off x="3565833" y="2670528"/>
              <a:ext cx="5032722" cy="3141422"/>
            </a:xfrm>
            <a:prstGeom prst="rect">
              <a:avLst/>
            </a:prstGeom>
            <a:solidFill>
              <a:schemeClr val="bg1">
                <a:lumMod val="85000"/>
              </a:schemeClr>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1600" b="1" kern="0" dirty="0" err="1">
                  <a:solidFill>
                    <a:sysClr val="windowText" lastClr="000000"/>
                  </a:solidFill>
                  <a:ea typeface="Arial Unicode MS" pitchFamily="34" charset="-128"/>
                </a:rPr>
                <a:t>Pod</a:t>
              </a:r>
              <a:r>
                <a:rPr lang="de-DE" sz="1600" b="1" kern="0" dirty="0">
                  <a:solidFill>
                    <a:sysClr val="windowText" lastClr="000000"/>
                  </a:solidFill>
                  <a:ea typeface="Arial Unicode MS" pitchFamily="34" charset="-128"/>
                </a:rPr>
                <a:t>-B</a:t>
              </a:r>
            </a:p>
          </p:txBody>
        </p:sp>
        <p:sp>
          <p:nvSpPr>
            <p:cNvPr id="4" name="Rectangle 3">
              <a:extLst>
                <a:ext uri="{FF2B5EF4-FFF2-40B4-BE49-F238E27FC236}">
                  <a16:creationId xmlns:a16="http://schemas.microsoft.com/office/drawing/2014/main" id="{4306B961-6B68-43FE-86D9-2321AB2204D3}"/>
                </a:ext>
              </a:extLst>
            </p:cNvPr>
            <p:cNvSpPr/>
            <p:nvPr/>
          </p:nvSpPr>
          <p:spPr bwMode="gray">
            <a:xfrm>
              <a:off x="3394095" y="2548608"/>
              <a:ext cx="1645920" cy="365760"/>
            </a:xfrm>
            <a:prstGeom prst="rect">
              <a:avLst/>
            </a:prstGeom>
            <a:solidFill>
              <a:schemeClr val="bg1">
                <a:lumMod val="85000"/>
              </a:schemeClr>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1600" b="1" kern="0" dirty="0">
                  <a:solidFill>
                    <a:sysClr val="windowText" lastClr="000000"/>
                  </a:solidFill>
                  <a:ea typeface="Arial Unicode MS" pitchFamily="34" charset="-128"/>
                </a:rPr>
                <a:t>IP: 10.10.10.2</a:t>
              </a:r>
            </a:p>
          </p:txBody>
        </p:sp>
        <p:sp>
          <p:nvSpPr>
            <p:cNvPr id="5" name="Rectangle 4">
              <a:extLst>
                <a:ext uri="{FF2B5EF4-FFF2-40B4-BE49-F238E27FC236}">
                  <a16:creationId xmlns:a16="http://schemas.microsoft.com/office/drawing/2014/main" id="{D359A288-FA58-4435-A556-6E47F71703E0}"/>
                </a:ext>
              </a:extLst>
            </p:cNvPr>
            <p:cNvSpPr/>
            <p:nvPr/>
          </p:nvSpPr>
          <p:spPr bwMode="gray">
            <a:xfrm>
              <a:off x="3955153" y="3262994"/>
              <a:ext cx="1627931" cy="1156258"/>
            </a:xfrm>
            <a:prstGeom prst="rect">
              <a:avLst/>
            </a:prstGeom>
            <a:solidFill>
              <a:schemeClr val="bg1"/>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1600" kern="0" dirty="0">
                  <a:solidFill>
                    <a:sysClr val="windowText" lastClr="000000"/>
                  </a:solidFill>
                  <a:ea typeface="Arial Unicode MS" pitchFamily="34" charset="-128"/>
                </a:rPr>
                <a:t>C</a:t>
              </a:r>
              <a:r>
                <a:rPr lang="de-DE" sz="1600" kern="0" dirty="0" err="1">
                  <a:solidFill>
                    <a:sysClr val="windowText" lastClr="000000"/>
                  </a:solidFill>
                  <a:ea typeface="Arial Unicode MS" pitchFamily="34" charset="-128"/>
                </a:rPr>
                <a:t>ontainer</a:t>
              </a:r>
              <a:r>
                <a:rPr lang="de-DE" sz="1600" kern="0" dirty="0">
                  <a:solidFill>
                    <a:sysClr val="windowText" lastClr="000000"/>
                  </a:solidFill>
                  <a:ea typeface="Arial Unicode MS" pitchFamily="34" charset="-128"/>
                </a:rPr>
                <a:t>:</a:t>
              </a:r>
            </a:p>
            <a:p>
              <a:pPr algn="ctr" defTabSz="914400" fontAlgn="base">
                <a:spcBef>
                  <a:spcPct val="50000"/>
                </a:spcBef>
                <a:spcAft>
                  <a:spcPct val="0"/>
                </a:spcAft>
                <a:buClr>
                  <a:srgbClr val="F0AB00"/>
                </a:buClr>
                <a:buSzPct val="80000"/>
              </a:pPr>
              <a:r>
                <a:rPr lang="de-DE" sz="1600" kern="0" dirty="0" err="1">
                  <a:solidFill>
                    <a:sysClr val="windowText" lastClr="000000"/>
                  </a:solidFill>
                  <a:ea typeface="Arial Unicode MS" pitchFamily="34" charset="-128"/>
                </a:rPr>
                <a:t>nginx</a:t>
              </a:r>
              <a:endParaRPr lang="de-DE" sz="1600" kern="0" dirty="0">
                <a:solidFill>
                  <a:sysClr val="windowText" lastClr="000000"/>
                </a:solidFill>
                <a:ea typeface="Arial Unicode MS" pitchFamily="34" charset="-128"/>
              </a:endParaRPr>
            </a:p>
          </p:txBody>
        </p:sp>
        <p:sp>
          <p:nvSpPr>
            <p:cNvPr id="6" name="Cylinder 5">
              <a:extLst>
                <a:ext uri="{FF2B5EF4-FFF2-40B4-BE49-F238E27FC236}">
                  <a16:creationId xmlns:a16="http://schemas.microsoft.com/office/drawing/2014/main" id="{2F8DF86F-FD0C-44AF-BE66-43A5E289EC3C}"/>
                </a:ext>
              </a:extLst>
            </p:cNvPr>
            <p:cNvSpPr/>
            <p:nvPr/>
          </p:nvSpPr>
          <p:spPr bwMode="gray">
            <a:xfrm>
              <a:off x="5583084" y="4743750"/>
              <a:ext cx="998220" cy="1004248"/>
            </a:xfrm>
            <a:prstGeom prst="can">
              <a:avLst/>
            </a:prstGeom>
            <a:solidFill>
              <a:schemeClr val="bg1"/>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1600" kern="0" dirty="0" err="1">
                  <a:solidFill>
                    <a:sysClr val="windowText" lastClr="000000"/>
                  </a:solidFill>
                  <a:ea typeface="Arial Unicode MS" pitchFamily="34" charset="-128"/>
                </a:rPr>
                <a:t>volume</a:t>
              </a:r>
              <a:endParaRPr lang="de-DE" sz="1600" kern="0" dirty="0">
                <a:solidFill>
                  <a:sysClr val="windowText" lastClr="000000"/>
                </a:solidFill>
                <a:ea typeface="Arial Unicode MS" pitchFamily="34" charset="-128"/>
              </a:endParaRPr>
            </a:p>
          </p:txBody>
        </p:sp>
        <p:sp>
          <p:nvSpPr>
            <p:cNvPr id="7" name="Rectangle 6">
              <a:extLst>
                <a:ext uri="{FF2B5EF4-FFF2-40B4-BE49-F238E27FC236}">
                  <a16:creationId xmlns:a16="http://schemas.microsoft.com/office/drawing/2014/main" id="{03072AD4-D880-47B9-994A-3B2C64739E7B}"/>
                </a:ext>
              </a:extLst>
            </p:cNvPr>
            <p:cNvSpPr/>
            <p:nvPr/>
          </p:nvSpPr>
          <p:spPr bwMode="gray">
            <a:xfrm>
              <a:off x="6581304" y="3262993"/>
              <a:ext cx="1627931" cy="1156258"/>
            </a:xfrm>
            <a:prstGeom prst="rect">
              <a:avLst/>
            </a:prstGeom>
            <a:solidFill>
              <a:schemeClr val="bg1"/>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1600" kern="0" dirty="0">
                  <a:solidFill>
                    <a:sysClr val="windowText" lastClr="000000"/>
                  </a:solidFill>
                  <a:ea typeface="Arial Unicode MS" pitchFamily="34" charset="-128"/>
                </a:rPr>
                <a:t>C</a:t>
              </a:r>
              <a:r>
                <a:rPr lang="de-DE" sz="1600" kern="0" dirty="0" err="1">
                  <a:solidFill>
                    <a:sysClr val="windowText" lastClr="000000"/>
                  </a:solidFill>
                  <a:ea typeface="Arial Unicode MS" pitchFamily="34" charset="-128"/>
                </a:rPr>
                <a:t>ontainer</a:t>
              </a:r>
              <a:r>
                <a:rPr lang="de-DE" sz="1600" kern="0" dirty="0">
                  <a:solidFill>
                    <a:sysClr val="windowText" lastClr="000000"/>
                  </a:solidFill>
                  <a:ea typeface="Arial Unicode MS" pitchFamily="34" charset="-128"/>
                </a:rPr>
                <a:t>:</a:t>
              </a:r>
            </a:p>
            <a:p>
              <a:pPr algn="ctr" defTabSz="914400" fontAlgn="base">
                <a:spcBef>
                  <a:spcPct val="50000"/>
                </a:spcBef>
                <a:spcAft>
                  <a:spcPct val="0"/>
                </a:spcAft>
                <a:buClr>
                  <a:srgbClr val="F0AB00"/>
                </a:buClr>
                <a:buSzPct val="80000"/>
              </a:pPr>
              <a:r>
                <a:rPr lang="de-DE" sz="1600" kern="0" dirty="0" err="1">
                  <a:solidFill>
                    <a:sysClr val="windowText" lastClr="000000"/>
                  </a:solidFill>
                  <a:ea typeface="Arial Unicode MS" pitchFamily="34" charset="-128"/>
                </a:rPr>
                <a:t>proxy</a:t>
              </a:r>
              <a:endParaRPr lang="de-DE" sz="1600" kern="0" dirty="0">
                <a:solidFill>
                  <a:sysClr val="windowText" lastClr="000000"/>
                </a:solidFill>
                <a:ea typeface="Arial Unicode MS" pitchFamily="34" charset="-128"/>
              </a:endParaRPr>
            </a:p>
          </p:txBody>
        </p:sp>
        <p:cxnSp>
          <p:nvCxnSpPr>
            <p:cNvPr id="8" name="Connector: Elbow 7">
              <a:extLst>
                <a:ext uri="{FF2B5EF4-FFF2-40B4-BE49-F238E27FC236}">
                  <a16:creationId xmlns:a16="http://schemas.microsoft.com/office/drawing/2014/main" id="{A9F69B7D-24E3-4263-985E-C5D03E2AFBED}"/>
                </a:ext>
              </a:extLst>
            </p:cNvPr>
            <p:cNvCxnSpPr>
              <a:stCxn id="5" idx="2"/>
              <a:endCxn id="6" idx="2"/>
            </p:cNvCxnSpPr>
            <p:nvPr/>
          </p:nvCxnSpPr>
          <p:spPr>
            <a:xfrm rot="16200000" flipH="1">
              <a:off x="4762790" y="4425580"/>
              <a:ext cx="826622" cy="813965"/>
            </a:xfrm>
            <a:prstGeom prst="bentConnector2">
              <a:avLst/>
            </a:prstGeom>
            <a:solidFill>
              <a:schemeClr val="bg1">
                <a:lumMod val="85000"/>
              </a:schemeClr>
            </a:solidFill>
            <a:ln>
              <a:headEnd/>
              <a:tailEnd/>
            </a:ln>
          </p:spPr>
          <p:style>
            <a:lnRef idx="2">
              <a:schemeClr val="accent2">
                <a:shade val="50000"/>
              </a:schemeClr>
            </a:lnRef>
            <a:fillRef idx="1">
              <a:schemeClr val="accent2"/>
            </a:fillRef>
            <a:effectRef idx="0">
              <a:schemeClr val="accent2"/>
            </a:effectRef>
            <a:fontRef idx="minor">
              <a:schemeClr val="lt1"/>
            </a:fontRef>
          </p:style>
        </p:cxnSp>
        <p:cxnSp>
          <p:nvCxnSpPr>
            <p:cNvPr id="9" name="Connector: Elbow 8">
              <a:extLst>
                <a:ext uri="{FF2B5EF4-FFF2-40B4-BE49-F238E27FC236}">
                  <a16:creationId xmlns:a16="http://schemas.microsoft.com/office/drawing/2014/main" id="{4D95C8FA-3BFA-4BA1-A483-C434537E54B9}"/>
                </a:ext>
              </a:extLst>
            </p:cNvPr>
            <p:cNvCxnSpPr>
              <a:stCxn id="7" idx="2"/>
              <a:endCxn id="6" idx="4"/>
            </p:cNvCxnSpPr>
            <p:nvPr/>
          </p:nvCxnSpPr>
          <p:spPr>
            <a:xfrm rot="5400000">
              <a:off x="6574976" y="4425579"/>
              <a:ext cx="826623" cy="813966"/>
            </a:xfrm>
            <a:prstGeom prst="bentConnector2">
              <a:avLst/>
            </a:prstGeom>
            <a:solidFill>
              <a:schemeClr val="bg1">
                <a:lumMod val="85000"/>
              </a:schemeClr>
            </a:solidFill>
            <a:ln>
              <a:headEnd/>
              <a:tailEnd/>
            </a:ln>
          </p:spPr>
          <p:style>
            <a:lnRef idx="2">
              <a:schemeClr val="accent2">
                <a:shade val="50000"/>
              </a:schemeClr>
            </a:lnRef>
            <a:fillRef idx="1">
              <a:schemeClr val="accent2"/>
            </a:fillRef>
            <a:effectRef idx="0">
              <a:schemeClr val="accent2"/>
            </a:effectRef>
            <a:fontRef idx="minor">
              <a:schemeClr val="lt1"/>
            </a:fontRef>
          </p:style>
        </p:cxnSp>
        <p:cxnSp>
          <p:nvCxnSpPr>
            <p:cNvPr id="10" name="Connector: Elbow 9">
              <a:extLst>
                <a:ext uri="{FF2B5EF4-FFF2-40B4-BE49-F238E27FC236}">
                  <a16:creationId xmlns:a16="http://schemas.microsoft.com/office/drawing/2014/main" id="{0FF28FED-1367-412F-8C10-8037765AB121}"/>
                </a:ext>
              </a:extLst>
            </p:cNvPr>
            <p:cNvCxnSpPr>
              <a:stCxn id="7" idx="1"/>
              <a:endCxn id="5" idx="3"/>
            </p:cNvCxnSpPr>
            <p:nvPr/>
          </p:nvCxnSpPr>
          <p:spPr>
            <a:xfrm rot="10800000" flipV="1">
              <a:off x="5583084" y="3841121"/>
              <a:ext cx="998220" cy="1"/>
            </a:xfrm>
            <a:prstGeom prst="bentConnector3">
              <a:avLst>
                <a:gd name="adj1" fmla="val 50000"/>
              </a:avLst>
            </a:prstGeom>
            <a:solidFill>
              <a:schemeClr val="bg1">
                <a:lumMod val="85000"/>
              </a:schemeClr>
            </a:solidFill>
            <a:ln>
              <a:headEnd/>
              <a:tailEnd/>
            </a:ln>
          </p:spPr>
          <p:style>
            <a:lnRef idx="2">
              <a:schemeClr val="accent2">
                <a:shade val="50000"/>
              </a:schemeClr>
            </a:lnRef>
            <a:fillRef idx="1">
              <a:schemeClr val="accent2"/>
            </a:fillRef>
            <a:effectRef idx="0">
              <a:schemeClr val="accent2"/>
            </a:effectRef>
            <a:fontRef idx="minor">
              <a:schemeClr val="lt1"/>
            </a:fontRef>
          </p:style>
        </p:cxnSp>
      </p:grpSp>
      <p:sp>
        <p:nvSpPr>
          <p:cNvPr id="12" name="Speech Bubble: Rectangle 11">
            <a:extLst>
              <a:ext uri="{FF2B5EF4-FFF2-40B4-BE49-F238E27FC236}">
                <a16:creationId xmlns:a16="http://schemas.microsoft.com/office/drawing/2014/main" id="{CEC408BF-E469-4FEB-B3B1-E9272ECCBFBD}"/>
              </a:ext>
            </a:extLst>
          </p:cNvPr>
          <p:cNvSpPr/>
          <p:nvPr/>
        </p:nvSpPr>
        <p:spPr bwMode="gray">
          <a:xfrm>
            <a:off x="8310149" y="1616445"/>
            <a:ext cx="3008446" cy="915844"/>
          </a:xfrm>
          <a:prstGeom prst="wedgeRectCallout">
            <a:avLst>
              <a:gd name="adj1" fmla="val -56757"/>
              <a:gd name="adj2" fmla="val 11970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Helper container</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3" name="Speech Bubble: Rectangle 12">
            <a:extLst>
              <a:ext uri="{FF2B5EF4-FFF2-40B4-BE49-F238E27FC236}">
                <a16:creationId xmlns:a16="http://schemas.microsoft.com/office/drawing/2014/main" id="{A6BFAEFB-B711-43D3-9AF6-2BA756B0F93E}"/>
              </a:ext>
            </a:extLst>
          </p:cNvPr>
          <p:cNvSpPr/>
          <p:nvPr/>
        </p:nvSpPr>
        <p:spPr bwMode="gray">
          <a:xfrm>
            <a:off x="504001" y="1616445"/>
            <a:ext cx="3008446" cy="915844"/>
          </a:xfrm>
          <a:prstGeom prst="wedgeRectCallout">
            <a:avLst>
              <a:gd name="adj1" fmla="val 58938"/>
              <a:gd name="adj2" fmla="val 166939"/>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Application container</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71295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59F9F-DEDE-4C8C-BE1B-4525716F9797}"/>
              </a:ext>
            </a:extLst>
          </p:cNvPr>
          <p:cNvSpPr>
            <a:spLocks noGrp="1"/>
          </p:cNvSpPr>
          <p:nvPr>
            <p:ph type="title"/>
          </p:nvPr>
        </p:nvSpPr>
        <p:spPr/>
        <p:txBody>
          <a:bodyPr/>
          <a:lstStyle/>
          <a:p>
            <a:r>
              <a:rPr lang="en-US" dirty="0"/>
              <a:t>Anti-pattern: don’t create God pods</a:t>
            </a:r>
          </a:p>
        </p:txBody>
      </p:sp>
      <p:sp>
        <p:nvSpPr>
          <p:cNvPr id="4" name="Rectangle 3">
            <a:extLst>
              <a:ext uri="{FF2B5EF4-FFF2-40B4-BE49-F238E27FC236}">
                <a16:creationId xmlns:a16="http://schemas.microsoft.com/office/drawing/2014/main" id="{496E00E7-CF7B-4F86-A0F3-B0EDCE3D2F3E}"/>
              </a:ext>
            </a:extLst>
          </p:cNvPr>
          <p:cNvSpPr/>
          <p:nvPr/>
        </p:nvSpPr>
        <p:spPr bwMode="gray">
          <a:xfrm>
            <a:off x="504001" y="1756128"/>
            <a:ext cx="11186476" cy="3995744"/>
          </a:xfrm>
          <a:prstGeom prst="rect">
            <a:avLst/>
          </a:prstGeom>
          <a:solidFill>
            <a:schemeClr val="bg1">
              <a:lumMod val="85000"/>
            </a:schemeClr>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1600" b="1" kern="0" dirty="0">
                <a:solidFill>
                  <a:sysClr val="windowText" lastClr="000000"/>
                </a:solidFill>
                <a:ea typeface="Arial Unicode MS" pitchFamily="34" charset="-128"/>
              </a:rPr>
              <a:t>g</a:t>
            </a:r>
            <a:r>
              <a:rPr lang="de-DE" sz="1600" b="1" kern="0" dirty="0" err="1">
                <a:solidFill>
                  <a:sysClr val="windowText" lastClr="000000"/>
                </a:solidFill>
                <a:ea typeface="Arial Unicode MS" pitchFamily="34" charset="-128"/>
              </a:rPr>
              <a:t>od-pod</a:t>
            </a:r>
            <a:endParaRPr lang="de-DE" sz="1600" b="1" kern="0" dirty="0">
              <a:solidFill>
                <a:sysClr val="windowText" lastClr="000000"/>
              </a:solidFill>
              <a:ea typeface="Arial Unicode MS" pitchFamily="34" charset="-128"/>
            </a:endParaRPr>
          </a:p>
        </p:txBody>
      </p:sp>
      <p:sp>
        <p:nvSpPr>
          <p:cNvPr id="5" name="Rectangle 4">
            <a:extLst>
              <a:ext uri="{FF2B5EF4-FFF2-40B4-BE49-F238E27FC236}">
                <a16:creationId xmlns:a16="http://schemas.microsoft.com/office/drawing/2014/main" id="{731A2D6A-5168-4239-98BE-48EFBE88A7F9}"/>
              </a:ext>
            </a:extLst>
          </p:cNvPr>
          <p:cNvSpPr/>
          <p:nvPr/>
        </p:nvSpPr>
        <p:spPr bwMode="gray">
          <a:xfrm>
            <a:off x="228698" y="1573247"/>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10.10.10.2</a:t>
            </a:r>
          </a:p>
        </p:txBody>
      </p:sp>
      <p:sp>
        <p:nvSpPr>
          <p:cNvPr id="6" name="Rectangle 5">
            <a:extLst>
              <a:ext uri="{FF2B5EF4-FFF2-40B4-BE49-F238E27FC236}">
                <a16:creationId xmlns:a16="http://schemas.microsoft.com/office/drawing/2014/main" id="{6B639648-DCAD-4A8A-A370-379B32BB248A}"/>
              </a:ext>
            </a:extLst>
          </p:cNvPr>
          <p:cNvSpPr/>
          <p:nvPr/>
        </p:nvSpPr>
        <p:spPr bwMode="gray">
          <a:xfrm>
            <a:off x="6993929" y="2348591"/>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C</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ontainer</a:t>
            </a:r>
            <a:r>
              <a:rPr kumimoji="0" lang="de-DE" sz="1800" b="0" i="0" u="none" strike="noStrike" kern="0" cap="none" spc="0" normalizeH="0" baseline="0" noProof="0" dirty="0">
                <a:ln>
                  <a:noFill/>
                </a:ln>
                <a:effectLst/>
                <a:uLnTx/>
                <a:uFillTx/>
                <a:ea typeface="Arial Unicode MS" pitchFamily="34" charset="-128"/>
                <a:cs typeface="Arial Unicode MS" pitchFamily="34" charset="-128"/>
              </a:rPr>
              <a:t>:</a:t>
            </a: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front-end</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Cylinder 6">
            <a:extLst>
              <a:ext uri="{FF2B5EF4-FFF2-40B4-BE49-F238E27FC236}">
                <a16:creationId xmlns:a16="http://schemas.microsoft.com/office/drawing/2014/main" id="{4B0461C5-98D2-443C-958C-C55E2E2E89D3}"/>
              </a:ext>
            </a:extLst>
          </p:cNvPr>
          <p:cNvSpPr/>
          <p:nvPr/>
        </p:nvSpPr>
        <p:spPr bwMode="gray">
          <a:xfrm>
            <a:off x="8621860" y="4387644"/>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volume</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8" name="Rectangle 7">
            <a:extLst>
              <a:ext uri="{FF2B5EF4-FFF2-40B4-BE49-F238E27FC236}">
                <a16:creationId xmlns:a16="http://schemas.microsoft.com/office/drawing/2014/main" id="{6F97C05C-C5D2-4593-8203-937C94B6EB0D}"/>
              </a:ext>
            </a:extLst>
          </p:cNvPr>
          <p:cNvSpPr/>
          <p:nvPr/>
        </p:nvSpPr>
        <p:spPr bwMode="gray">
          <a:xfrm>
            <a:off x="9620080" y="2348590"/>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C</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ontainer</a:t>
            </a:r>
            <a:r>
              <a:rPr kumimoji="0" lang="de-DE" sz="1800" b="0" i="0" u="none" strike="noStrike" kern="0" cap="none" spc="0" normalizeH="0" baseline="0" noProof="0" dirty="0">
                <a:ln>
                  <a:noFill/>
                </a:ln>
                <a:effectLst/>
                <a:uLnTx/>
                <a:uFillTx/>
                <a:ea typeface="Arial Unicode MS" pitchFamily="34" charset="-128"/>
                <a:cs typeface="Arial Unicode MS" pitchFamily="34" charset="-128"/>
              </a:rPr>
              <a:t>:</a:t>
            </a: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proxy</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9" name="Connector: Elbow 8">
            <a:extLst>
              <a:ext uri="{FF2B5EF4-FFF2-40B4-BE49-F238E27FC236}">
                <a16:creationId xmlns:a16="http://schemas.microsoft.com/office/drawing/2014/main" id="{FE31757F-FC83-4FB5-A0A5-5EFF9FB7D531}"/>
              </a:ext>
            </a:extLst>
          </p:cNvPr>
          <p:cNvCxnSpPr>
            <a:stCxn id="6" idx="2"/>
            <a:endCxn id="7" idx="2"/>
          </p:cNvCxnSpPr>
          <p:nvPr/>
        </p:nvCxnSpPr>
        <p:spPr>
          <a:xfrm rot="16200000" flipH="1">
            <a:off x="7522418" y="3790325"/>
            <a:ext cx="1384919" cy="813965"/>
          </a:xfrm>
          <a:prstGeom prst="bentConnector2">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 name="Connector: Elbow 9">
            <a:extLst>
              <a:ext uri="{FF2B5EF4-FFF2-40B4-BE49-F238E27FC236}">
                <a16:creationId xmlns:a16="http://schemas.microsoft.com/office/drawing/2014/main" id="{0BA30E20-D057-414A-BCA9-BDA5FE353779}"/>
              </a:ext>
            </a:extLst>
          </p:cNvPr>
          <p:cNvCxnSpPr>
            <a:stCxn id="8" idx="2"/>
            <a:endCxn id="7" idx="4"/>
          </p:cNvCxnSpPr>
          <p:nvPr/>
        </p:nvCxnSpPr>
        <p:spPr>
          <a:xfrm rot="5400000">
            <a:off x="9334603" y="3790325"/>
            <a:ext cx="1384920" cy="813966"/>
          </a:xfrm>
          <a:prstGeom prst="bentConnector2">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Connector: Elbow 10">
            <a:extLst>
              <a:ext uri="{FF2B5EF4-FFF2-40B4-BE49-F238E27FC236}">
                <a16:creationId xmlns:a16="http://schemas.microsoft.com/office/drawing/2014/main" id="{1DDFA4FF-B25A-4D97-9C86-B0AB8583947A}"/>
              </a:ext>
            </a:extLst>
          </p:cNvPr>
          <p:cNvCxnSpPr>
            <a:stCxn id="8" idx="1"/>
            <a:endCxn id="6" idx="3"/>
          </p:cNvCxnSpPr>
          <p:nvPr/>
        </p:nvCxnSpPr>
        <p:spPr>
          <a:xfrm rot="10800000" flipV="1">
            <a:off x="8621860" y="2926718"/>
            <a:ext cx="998220" cy="1"/>
          </a:xfrm>
          <a:prstGeom prst="bentConnector3">
            <a:avLst>
              <a:gd name="adj1" fmla="val 50000"/>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9F6E2783-EC45-49F1-B7B3-094F31D17E26}"/>
              </a:ext>
            </a:extLst>
          </p:cNvPr>
          <p:cNvSpPr/>
          <p:nvPr/>
        </p:nvSpPr>
        <p:spPr bwMode="gray">
          <a:xfrm>
            <a:off x="1059086" y="2348591"/>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Container:</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d</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atabase</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3" name="Cylinder 12">
            <a:extLst>
              <a:ext uri="{FF2B5EF4-FFF2-40B4-BE49-F238E27FC236}">
                <a16:creationId xmlns:a16="http://schemas.microsoft.com/office/drawing/2014/main" id="{A8DD4658-513A-4266-9B2B-A53A4AF19480}"/>
              </a:ext>
            </a:extLst>
          </p:cNvPr>
          <p:cNvSpPr/>
          <p:nvPr/>
        </p:nvSpPr>
        <p:spPr bwMode="gray">
          <a:xfrm>
            <a:off x="1373941" y="4387644"/>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volume</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4" name="Connector: Elbow 13">
            <a:extLst>
              <a:ext uri="{FF2B5EF4-FFF2-40B4-BE49-F238E27FC236}">
                <a16:creationId xmlns:a16="http://schemas.microsoft.com/office/drawing/2014/main" id="{A82FDACB-DB1C-49E7-B9BD-0F295C724268}"/>
              </a:ext>
            </a:extLst>
          </p:cNvPr>
          <p:cNvCxnSpPr>
            <a:cxnSpLocks/>
            <a:stCxn id="13" idx="1"/>
            <a:endCxn id="12" idx="2"/>
          </p:cNvCxnSpPr>
          <p:nvPr/>
        </p:nvCxnSpPr>
        <p:spPr>
          <a:xfrm rot="5400000" flipH="1" flipV="1">
            <a:off x="1431654" y="3946247"/>
            <a:ext cx="882795" cy="1"/>
          </a:xfrm>
          <a:prstGeom prst="bentConnector3">
            <a:avLst>
              <a:gd name="adj1" fmla="val 50000"/>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5F9B1B73-4193-44E3-833F-5254CF8965C7}"/>
              </a:ext>
            </a:extLst>
          </p:cNvPr>
          <p:cNvSpPr/>
          <p:nvPr/>
        </p:nvSpPr>
        <p:spPr bwMode="gray">
          <a:xfrm>
            <a:off x="3826603" y="2348589"/>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Container:</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app-layer</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1" name="Rectangle 20">
            <a:extLst>
              <a:ext uri="{FF2B5EF4-FFF2-40B4-BE49-F238E27FC236}">
                <a16:creationId xmlns:a16="http://schemas.microsoft.com/office/drawing/2014/main" id="{2A00CA73-CB3C-4701-96DF-4956E59C51DC}"/>
              </a:ext>
            </a:extLst>
          </p:cNvPr>
          <p:cNvSpPr/>
          <p:nvPr/>
        </p:nvSpPr>
        <p:spPr bwMode="gray">
          <a:xfrm>
            <a:off x="3826603" y="3829347"/>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Container:</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app-layer</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2" name="Connector: Elbow 21">
            <a:extLst>
              <a:ext uri="{FF2B5EF4-FFF2-40B4-BE49-F238E27FC236}">
                <a16:creationId xmlns:a16="http://schemas.microsoft.com/office/drawing/2014/main" id="{10948C41-AE48-4546-8234-34546FC726C2}"/>
              </a:ext>
            </a:extLst>
          </p:cNvPr>
          <p:cNvCxnSpPr>
            <a:cxnSpLocks/>
            <a:stCxn id="21" idx="1"/>
            <a:endCxn id="12" idx="3"/>
          </p:cNvCxnSpPr>
          <p:nvPr/>
        </p:nvCxnSpPr>
        <p:spPr>
          <a:xfrm rot="10800000">
            <a:off x="2687017" y="2926720"/>
            <a:ext cx="1139586" cy="1480756"/>
          </a:xfrm>
          <a:prstGeom prst="bentConnector3">
            <a:avLst>
              <a:gd name="adj1" fmla="val 50000"/>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E467CDAB-D3DD-46F8-84C3-791D4BA8351B}"/>
              </a:ext>
            </a:extLst>
          </p:cNvPr>
          <p:cNvCxnSpPr>
            <a:cxnSpLocks/>
            <a:stCxn id="20" idx="1"/>
            <a:endCxn id="12" idx="3"/>
          </p:cNvCxnSpPr>
          <p:nvPr/>
        </p:nvCxnSpPr>
        <p:spPr>
          <a:xfrm rot="10800000" flipV="1">
            <a:off x="2687017" y="2926718"/>
            <a:ext cx="1139586" cy="2"/>
          </a:xfrm>
          <a:prstGeom prst="bentConnector3">
            <a:avLst>
              <a:gd name="adj1" fmla="val 50000"/>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 name="Connector: Elbow 27">
            <a:extLst>
              <a:ext uri="{FF2B5EF4-FFF2-40B4-BE49-F238E27FC236}">
                <a16:creationId xmlns:a16="http://schemas.microsoft.com/office/drawing/2014/main" id="{04AEA5CF-AB37-47DA-9AA9-B8BD96DFF5E1}"/>
              </a:ext>
            </a:extLst>
          </p:cNvPr>
          <p:cNvCxnSpPr>
            <a:cxnSpLocks/>
            <a:stCxn id="6" idx="1"/>
            <a:endCxn id="20" idx="3"/>
          </p:cNvCxnSpPr>
          <p:nvPr/>
        </p:nvCxnSpPr>
        <p:spPr>
          <a:xfrm rot="10800000">
            <a:off x="5454535" y="2926718"/>
            <a:ext cx="1539395" cy="2"/>
          </a:xfrm>
          <a:prstGeom prst="bentConnector3">
            <a:avLst>
              <a:gd name="adj1" fmla="val 50000"/>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Connector: Elbow 31">
            <a:extLst>
              <a:ext uri="{FF2B5EF4-FFF2-40B4-BE49-F238E27FC236}">
                <a16:creationId xmlns:a16="http://schemas.microsoft.com/office/drawing/2014/main" id="{C281567D-A6F7-4819-A2C1-AC8E640EFB7E}"/>
              </a:ext>
            </a:extLst>
          </p:cNvPr>
          <p:cNvCxnSpPr>
            <a:cxnSpLocks/>
            <a:stCxn id="6" idx="1"/>
            <a:endCxn id="21" idx="3"/>
          </p:cNvCxnSpPr>
          <p:nvPr/>
        </p:nvCxnSpPr>
        <p:spPr>
          <a:xfrm rot="10800000" flipV="1">
            <a:off x="5454535" y="2926720"/>
            <a:ext cx="1539395" cy="1480756"/>
          </a:xfrm>
          <a:prstGeom prst="bentConnector3">
            <a:avLst>
              <a:gd name="adj1" fmla="val 50000"/>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63953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Basic structure of most K8s resources</a:t>
            </a:r>
          </a:p>
        </p:txBody>
      </p:sp>
      <p:grpSp>
        <p:nvGrpSpPr>
          <p:cNvPr id="17" name="Group 16"/>
          <p:cNvGrpSpPr/>
          <p:nvPr/>
        </p:nvGrpSpPr>
        <p:grpSpPr>
          <a:xfrm>
            <a:off x="803295" y="1813069"/>
            <a:ext cx="5833704" cy="3249281"/>
            <a:chOff x="3639087" y="2577737"/>
            <a:chExt cx="4599222" cy="2296676"/>
          </a:xfrm>
        </p:grpSpPr>
        <p:sp>
          <p:nvSpPr>
            <p:cNvPr id="6" name="Rectangle 5"/>
            <p:cNvSpPr/>
            <p:nvPr/>
          </p:nvSpPr>
          <p:spPr bwMode="gray">
            <a:xfrm>
              <a:off x="3639087" y="2577737"/>
              <a:ext cx="4599222" cy="365760"/>
            </a:xfrm>
            <a:prstGeom prst="rect">
              <a:avLst/>
            </a:prstGeom>
            <a:solidFill>
              <a:schemeClr val="tx2">
                <a:lumMod val="90000"/>
              </a:schemeClr>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800" b="1" kern="0" noProof="0" dirty="0" err="1">
                  <a:solidFill>
                    <a:sysClr val="windowText" lastClr="000000"/>
                  </a:solidFill>
                  <a:ea typeface="Arial Unicode MS" pitchFamily="34" charset="-128"/>
                  <a:cs typeface="Arial Unicode MS" pitchFamily="34" charset="-128"/>
                </a:rPr>
                <a:t>apiVersion</a:t>
              </a:r>
              <a:endParaRPr kumimoji="0" lang="en-US" sz="1800" b="1" i="0" u="none" strike="noStrike" kern="0" cap="none" spc="0" normalizeH="0" baseline="0" noProof="0" dirty="0">
                <a:ln>
                  <a:noFill/>
                </a:ln>
                <a:solidFill>
                  <a:sysClr val="windowText" lastClr="000000"/>
                </a:solidFill>
                <a:effectLst/>
                <a:uLnTx/>
                <a:uFillTx/>
                <a:ea typeface="Arial Unicode MS" pitchFamily="34" charset="-128"/>
                <a:cs typeface="Arial Unicode MS" pitchFamily="34" charset="-128"/>
              </a:endParaRPr>
            </a:p>
          </p:txBody>
        </p:sp>
        <p:sp>
          <p:nvSpPr>
            <p:cNvPr id="7" name="Rectangle 6"/>
            <p:cNvSpPr/>
            <p:nvPr/>
          </p:nvSpPr>
          <p:spPr bwMode="gray">
            <a:xfrm>
              <a:off x="3639087" y="3060466"/>
              <a:ext cx="4599222" cy="365760"/>
            </a:xfrm>
            <a:prstGeom prst="rect">
              <a:avLst/>
            </a:prstGeom>
            <a:solidFill>
              <a:schemeClr val="tx2">
                <a:lumMod val="90000"/>
              </a:schemeClr>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800" b="1" kern="0" dirty="0">
                  <a:solidFill>
                    <a:sysClr val="windowText" lastClr="000000"/>
                  </a:solidFill>
                  <a:ea typeface="Arial Unicode MS" pitchFamily="34" charset="-128"/>
                  <a:cs typeface="Arial Unicode MS" pitchFamily="34" charset="-128"/>
                </a:rPr>
                <a:t>kind</a:t>
              </a:r>
              <a:endParaRPr kumimoji="0" lang="en-US" sz="1800" b="1" i="0" u="none" strike="noStrike" kern="0" cap="none" spc="0" normalizeH="0" baseline="0" noProof="0" dirty="0" err="1">
                <a:ln>
                  <a:noFill/>
                </a:ln>
                <a:solidFill>
                  <a:sysClr val="windowText" lastClr="000000"/>
                </a:solidFill>
                <a:effectLst/>
                <a:uLnTx/>
                <a:uFillTx/>
                <a:ea typeface="Arial Unicode MS" pitchFamily="34" charset="-128"/>
                <a:cs typeface="Arial Unicode MS" pitchFamily="34" charset="-128"/>
              </a:endParaRPr>
            </a:p>
          </p:txBody>
        </p:sp>
        <p:sp>
          <p:nvSpPr>
            <p:cNvPr id="8" name="Rectangle 7"/>
            <p:cNvSpPr/>
            <p:nvPr/>
          </p:nvSpPr>
          <p:spPr bwMode="gray">
            <a:xfrm>
              <a:off x="3639087" y="3543195"/>
              <a:ext cx="4599222" cy="365760"/>
            </a:xfrm>
            <a:prstGeom prst="rect">
              <a:avLst/>
            </a:prstGeom>
            <a:solidFill>
              <a:schemeClr val="tx2">
                <a:lumMod val="90000"/>
              </a:schemeClr>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800" b="1" kern="0" dirty="0">
                  <a:solidFill>
                    <a:sysClr val="windowText" lastClr="000000"/>
                  </a:solidFill>
                  <a:ea typeface="Arial Unicode MS" pitchFamily="34" charset="-128"/>
                  <a:cs typeface="Arial Unicode MS" pitchFamily="34" charset="-128"/>
                </a:rPr>
                <a:t>metadata</a:t>
              </a:r>
              <a:endParaRPr kumimoji="0" lang="en-US" sz="1800" b="1" i="0" u="none" strike="noStrike" kern="0" cap="none" spc="0" normalizeH="0" baseline="0" noProof="0" dirty="0" err="1">
                <a:ln>
                  <a:noFill/>
                </a:ln>
                <a:solidFill>
                  <a:sysClr val="windowText" lastClr="000000"/>
                </a:solidFill>
                <a:effectLst/>
                <a:uLnTx/>
                <a:uFillTx/>
                <a:ea typeface="Arial Unicode MS" pitchFamily="34" charset="-128"/>
                <a:cs typeface="Arial Unicode MS" pitchFamily="34" charset="-128"/>
              </a:endParaRPr>
            </a:p>
          </p:txBody>
        </p:sp>
        <p:sp>
          <p:nvSpPr>
            <p:cNvPr id="9" name="Rectangle 8"/>
            <p:cNvSpPr/>
            <p:nvPr/>
          </p:nvSpPr>
          <p:spPr bwMode="gray">
            <a:xfrm>
              <a:off x="3639087" y="4025924"/>
              <a:ext cx="4599222" cy="365760"/>
            </a:xfrm>
            <a:prstGeom prst="rect">
              <a:avLst/>
            </a:prstGeom>
            <a:solidFill>
              <a:schemeClr val="tx2">
                <a:lumMod val="90000"/>
              </a:schemeClr>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800" b="1" kern="0" dirty="0">
                  <a:solidFill>
                    <a:sysClr val="windowText" lastClr="000000"/>
                  </a:solidFill>
                  <a:ea typeface="Arial Unicode MS" pitchFamily="34" charset="-128"/>
                  <a:cs typeface="Arial Unicode MS" pitchFamily="34" charset="-128"/>
                </a:rPr>
                <a:t>spec</a:t>
              </a:r>
              <a:endParaRPr kumimoji="0" lang="en-US" sz="1800" b="1" i="0" u="none" strike="noStrike" kern="0" cap="none" spc="0" normalizeH="0" baseline="0" noProof="0" dirty="0" err="1">
                <a:ln>
                  <a:noFill/>
                </a:ln>
                <a:solidFill>
                  <a:sysClr val="windowText" lastClr="000000"/>
                </a:solidFill>
                <a:effectLst/>
                <a:uLnTx/>
                <a:uFillTx/>
                <a:ea typeface="Arial Unicode MS" pitchFamily="34" charset="-128"/>
                <a:cs typeface="Arial Unicode MS" pitchFamily="34" charset="-128"/>
              </a:endParaRPr>
            </a:p>
          </p:txBody>
        </p:sp>
        <p:sp>
          <p:nvSpPr>
            <p:cNvPr id="10" name="Rectangle 9"/>
            <p:cNvSpPr/>
            <p:nvPr/>
          </p:nvSpPr>
          <p:spPr bwMode="gray">
            <a:xfrm>
              <a:off x="3639087" y="4508653"/>
              <a:ext cx="4599222" cy="365760"/>
            </a:xfrm>
            <a:prstGeom prst="rect">
              <a:avLst/>
            </a:prstGeom>
            <a:solidFill>
              <a:schemeClr val="tx2">
                <a:lumMod val="90000"/>
              </a:schemeClr>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800" b="1" kern="0" dirty="0">
                  <a:solidFill>
                    <a:sysClr val="windowText" lastClr="000000"/>
                  </a:solidFill>
                  <a:ea typeface="Arial Unicode MS" pitchFamily="34" charset="-128"/>
                  <a:cs typeface="Arial Unicode MS" pitchFamily="34" charset="-128"/>
                </a:rPr>
                <a:t>status</a:t>
              </a:r>
              <a:endParaRPr kumimoji="0" lang="en-US" sz="1800" b="1" i="0" u="none" strike="noStrike" kern="0" cap="none" spc="0" normalizeH="0" baseline="0" noProof="0" dirty="0" err="1">
                <a:ln>
                  <a:noFill/>
                </a:ln>
                <a:solidFill>
                  <a:sysClr val="windowText" lastClr="000000"/>
                </a:solidFill>
                <a:effectLst/>
                <a:uLnTx/>
                <a:uFillTx/>
                <a:ea typeface="Arial Unicode MS" pitchFamily="34" charset="-128"/>
                <a:cs typeface="Arial Unicode MS" pitchFamily="34" charset="-128"/>
              </a:endParaRPr>
            </a:p>
          </p:txBody>
        </p:sp>
        <p:sp>
          <p:nvSpPr>
            <p:cNvPr id="11" name="Rectangle 10"/>
            <p:cNvSpPr/>
            <p:nvPr/>
          </p:nvSpPr>
          <p:spPr bwMode="gray">
            <a:xfrm>
              <a:off x="5576745" y="3554081"/>
              <a:ext cx="1921336" cy="343988"/>
            </a:xfrm>
            <a:prstGeom prst="rect">
              <a:avLst/>
            </a:prstGeom>
            <a:solidFill>
              <a:schemeClr val="accent1"/>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metadata object</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2" name="Rectangle 11"/>
            <p:cNvSpPr/>
            <p:nvPr/>
          </p:nvSpPr>
          <p:spPr bwMode="gray">
            <a:xfrm>
              <a:off x="5576745" y="4036810"/>
              <a:ext cx="1921336" cy="343988"/>
            </a:xfrm>
            <a:prstGeom prst="rect">
              <a:avLst/>
            </a:prstGeom>
            <a:solidFill>
              <a:schemeClr val="accent1"/>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spec object</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3" name="Rectangle 12"/>
            <p:cNvSpPr/>
            <p:nvPr/>
          </p:nvSpPr>
          <p:spPr bwMode="gray">
            <a:xfrm>
              <a:off x="5576745" y="4517748"/>
              <a:ext cx="1921336" cy="343988"/>
            </a:xfrm>
            <a:prstGeom prst="rect">
              <a:avLst/>
            </a:prstGeom>
            <a:solidFill>
              <a:schemeClr val="accent1"/>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status object</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4" name="Rectangle 13"/>
            <p:cNvSpPr/>
            <p:nvPr/>
          </p:nvSpPr>
          <p:spPr bwMode="gray">
            <a:xfrm>
              <a:off x="5576745" y="2588623"/>
              <a:ext cx="1921336" cy="343988"/>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value</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5" name="Rectangle 14"/>
            <p:cNvSpPr/>
            <p:nvPr/>
          </p:nvSpPr>
          <p:spPr bwMode="gray">
            <a:xfrm>
              <a:off x="5576745" y="3071352"/>
              <a:ext cx="1921336" cy="343988"/>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value</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8" name="Speech Bubble: Rectangle 17"/>
          <p:cNvSpPr/>
          <p:nvPr/>
        </p:nvSpPr>
        <p:spPr bwMode="gray">
          <a:xfrm>
            <a:off x="6636999" y="5497800"/>
            <a:ext cx="4101737" cy="624325"/>
          </a:xfrm>
          <a:prstGeom prst="wedgeRectCallout">
            <a:avLst>
              <a:gd name="adj1" fmla="val -67542"/>
              <a:gd name="adj2" fmla="val -171236"/>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Information supplied by k8s, not maintained by users</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9" name="Speech Bubble: Rectangle 18"/>
          <p:cNvSpPr/>
          <p:nvPr/>
        </p:nvSpPr>
        <p:spPr bwMode="gray">
          <a:xfrm>
            <a:off x="7014755" y="873332"/>
            <a:ext cx="4101737" cy="624325"/>
          </a:xfrm>
          <a:prstGeom prst="wedgeRectCallout">
            <a:avLst>
              <a:gd name="adj1" fmla="val -78795"/>
              <a:gd name="adj2" fmla="val 13703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err="1">
                <a:ea typeface="Arial Unicode MS" pitchFamily="34" charset="-128"/>
                <a:cs typeface="Arial Unicode MS" pitchFamily="34" charset="-128"/>
              </a:rPr>
              <a:t>api</a:t>
            </a:r>
            <a:r>
              <a:rPr lang="en-US" sz="1800" kern="0" noProof="0" dirty="0">
                <a:ea typeface="Arial Unicode MS" pitchFamily="34" charset="-128"/>
                <a:cs typeface="Arial Unicode MS" pitchFamily="34" charset="-128"/>
              </a:rPr>
              <a:t> the resource belongs to, e.g. “v1”</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Speech Bubble: Rectangle 19"/>
          <p:cNvSpPr/>
          <p:nvPr/>
        </p:nvSpPr>
        <p:spPr bwMode="gray">
          <a:xfrm>
            <a:off x="7588740" y="2061185"/>
            <a:ext cx="4101737" cy="624325"/>
          </a:xfrm>
          <a:prstGeom prst="wedgeRectCallout">
            <a:avLst>
              <a:gd name="adj1" fmla="val -82617"/>
              <a:gd name="adj2" fmla="val 5194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resource type, e.g. “pod”</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1" name="Speech Bubble: Rectangle 20"/>
          <p:cNvSpPr/>
          <p:nvPr/>
        </p:nvSpPr>
        <p:spPr bwMode="gray">
          <a:xfrm>
            <a:off x="7588740" y="3063233"/>
            <a:ext cx="4101737" cy="748951"/>
          </a:xfrm>
          <a:prstGeom prst="wedgeRectCallout">
            <a:avLst>
              <a:gd name="adj1" fmla="val -82404"/>
              <a:gd name="adj2" fmla="val 8240"/>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metadata like name, annotations or labels are maintained here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2" name="Speech Bubble: Rectangle 21"/>
          <p:cNvSpPr/>
          <p:nvPr/>
        </p:nvSpPr>
        <p:spPr bwMode="gray">
          <a:xfrm>
            <a:off x="7588740" y="4108290"/>
            <a:ext cx="4101737" cy="748951"/>
          </a:xfrm>
          <a:prstGeom prst="wedgeRectCallout">
            <a:avLst>
              <a:gd name="adj1" fmla="val -86438"/>
              <a:gd name="adj2" fmla="val -41760"/>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specification of the resource based on its “kind”</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1446025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F5E5200-1EBB-48AC-9E3E-540D7D300B31}"/>
              </a:ext>
            </a:extLst>
          </p:cNvPr>
          <p:cNvSpPr>
            <a:spLocks noGrp="1"/>
          </p:cNvSpPr>
          <p:nvPr>
            <p:ph type="title"/>
          </p:nvPr>
        </p:nvSpPr>
        <p:spPr/>
        <p:txBody>
          <a:bodyPr/>
          <a:lstStyle/>
          <a:p>
            <a:r>
              <a:rPr lang="en-US" dirty="0"/>
              <a:t>API documentation – Pod structure</a:t>
            </a:r>
          </a:p>
        </p:txBody>
      </p:sp>
      <p:sp>
        <p:nvSpPr>
          <p:cNvPr id="4" name="Rectangle 3">
            <a:extLst>
              <a:ext uri="{FF2B5EF4-FFF2-40B4-BE49-F238E27FC236}">
                <a16:creationId xmlns:a16="http://schemas.microsoft.com/office/drawing/2014/main" id="{DCB60DFE-A47A-423D-B9E3-AF96A86F71E7}"/>
              </a:ext>
            </a:extLst>
          </p:cNvPr>
          <p:cNvSpPr/>
          <p:nvPr/>
        </p:nvSpPr>
        <p:spPr>
          <a:xfrm>
            <a:off x="504001" y="1240262"/>
            <a:ext cx="6014786" cy="400110"/>
          </a:xfrm>
          <a:prstGeom prst="rect">
            <a:avLst/>
          </a:prstGeom>
        </p:spPr>
        <p:txBody>
          <a:bodyPr wrap="square">
            <a:spAutoFit/>
          </a:bodyPr>
          <a:lstStyle/>
          <a:p>
            <a:r>
              <a:rPr lang="en-US" sz="2000" dirty="0">
                <a:hlinkClick r:id="rId3"/>
              </a:rPr>
              <a:t>https://kubernetes.io/docs/reference/#api-reference</a:t>
            </a:r>
            <a:endParaRPr lang="en-US" sz="2000" dirty="0"/>
          </a:p>
        </p:txBody>
      </p:sp>
      <p:pic>
        <p:nvPicPr>
          <p:cNvPr id="5" name="Picture 4">
            <a:extLst>
              <a:ext uri="{FF2B5EF4-FFF2-40B4-BE49-F238E27FC236}">
                <a16:creationId xmlns:a16="http://schemas.microsoft.com/office/drawing/2014/main" id="{0DA3CA79-31C1-456A-8B01-BF80B3DD19A4}"/>
              </a:ext>
            </a:extLst>
          </p:cNvPr>
          <p:cNvPicPr>
            <a:picLocks noChangeAspect="1"/>
          </p:cNvPicPr>
          <p:nvPr/>
        </p:nvPicPr>
        <p:blipFill>
          <a:blip r:embed="rId4"/>
          <a:stretch>
            <a:fillRect/>
          </a:stretch>
        </p:blipFill>
        <p:spPr>
          <a:xfrm>
            <a:off x="504001" y="1823734"/>
            <a:ext cx="8708825" cy="4632354"/>
          </a:xfrm>
          <a:prstGeom prst="rect">
            <a:avLst/>
          </a:prstGeom>
        </p:spPr>
      </p:pic>
    </p:spTree>
    <p:extLst>
      <p:ext uri="{BB962C8B-B14F-4D97-AF65-F5344CB8AC3E}">
        <p14:creationId xmlns:p14="http://schemas.microsoft.com/office/powerpoint/2010/main" val="28225957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0F2C493-42F3-4142-80BB-153E7286291F}"/>
              </a:ext>
            </a:extLst>
          </p:cNvPr>
          <p:cNvSpPr>
            <a:spLocks noGrp="1"/>
          </p:cNvSpPr>
          <p:nvPr>
            <p:ph type="title"/>
          </p:nvPr>
        </p:nvSpPr>
        <p:spPr/>
        <p:txBody>
          <a:bodyPr/>
          <a:lstStyle/>
          <a:p>
            <a:r>
              <a:rPr lang="en-US" dirty="0" err="1"/>
              <a:t>kubectl</a:t>
            </a:r>
            <a:r>
              <a:rPr lang="en-US" dirty="0"/>
              <a:t> explain pod</a:t>
            </a:r>
          </a:p>
        </p:txBody>
      </p:sp>
      <p:sp>
        <p:nvSpPr>
          <p:cNvPr id="7" name="Rectangle 6">
            <a:extLst>
              <a:ext uri="{FF2B5EF4-FFF2-40B4-BE49-F238E27FC236}">
                <a16:creationId xmlns:a16="http://schemas.microsoft.com/office/drawing/2014/main" id="{0337A0A3-E55E-4366-89D8-55CF7D014A21}"/>
              </a:ext>
            </a:extLst>
          </p:cNvPr>
          <p:cNvSpPr/>
          <p:nvPr/>
        </p:nvSpPr>
        <p:spPr>
          <a:xfrm>
            <a:off x="504001" y="998984"/>
            <a:ext cx="10675276" cy="5509200"/>
          </a:xfrm>
          <a:prstGeom prst="rect">
            <a:avLst/>
          </a:prstGeom>
        </p:spPr>
        <p:txBody>
          <a:bodyPr wrap="square">
            <a:spAutoFit/>
          </a:bodyPr>
          <a:lstStyle/>
          <a:p>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kubectl</a:t>
            </a:r>
            <a:r>
              <a:rPr lang="en-US" sz="1200" b="1" dirty="0">
                <a:latin typeface="Courier New" panose="02070309020205020404" pitchFamily="49" charset="0"/>
                <a:cs typeface="Courier New" panose="02070309020205020404" pitchFamily="49" charset="0"/>
              </a:rPr>
              <a:t> explain pods</a:t>
            </a:r>
          </a:p>
          <a:p>
            <a:r>
              <a:rPr lang="en-US" sz="1100" b="1" dirty="0">
                <a:latin typeface="Courier New" panose="02070309020205020404" pitchFamily="49" charset="0"/>
                <a:cs typeface="Courier New" panose="02070309020205020404" pitchFamily="49" charset="0"/>
              </a:rPr>
              <a:t>KIND</a:t>
            </a:r>
            <a:r>
              <a:rPr lang="en-US" sz="1100" dirty="0">
                <a:latin typeface="Courier New" panose="02070309020205020404" pitchFamily="49" charset="0"/>
                <a:cs typeface="Courier New" panose="02070309020205020404" pitchFamily="49" charset="0"/>
              </a:rPr>
              <a:t>:	Pod</a:t>
            </a:r>
          </a:p>
          <a:p>
            <a:r>
              <a:rPr lang="en-US" sz="1100" b="1" dirty="0">
                <a:latin typeface="Courier New" panose="02070309020205020404" pitchFamily="49" charset="0"/>
                <a:cs typeface="Courier New" panose="02070309020205020404" pitchFamily="49" charset="0"/>
              </a:rPr>
              <a:t>VERSION</a:t>
            </a:r>
            <a:r>
              <a:rPr lang="en-US" sz="1100" dirty="0">
                <a:latin typeface="Courier New" panose="02070309020205020404" pitchFamily="49" charset="0"/>
                <a:cs typeface="Courier New" panose="02070309020205020404" pitchFamily="49" charset="0"/>
              </a:rPr>
              <a:t>: 	v1</a:t>
            </a:r>
          </a:p>
          <a:p>
            <a:r>
              <a:rPr lang="en-US" sz="1100" b="1" dirty="0">
                <a:latin typeface="Courier New" panose="02070309020205020404" pitchFamily="49" charset="0"/>
                <a:cs typeface="Courier New" panose="02070309020205020404" pitchFamily="49" charset="0"/>
              </a:rPr>
              <a:t>DESCRIPTION</a:t>
            </a:r>
            <a:r>
              <a:rPr lang="en-US" sz="1100" dirty="0">
                <a:latin typeface="Courier New" panose="02070309020205020404" pitchFamily="49" charset="0"/>
                <a:cs typeface="Courier New" panose="02070309020205020404" pitchFamily="49" charset="0"/>
              </a:rPr>
              <a:t>:</a:t>
            </a:r>
          </a:p>
          <a:p>
            <a:r>
              <a:rPr lang="en-US" sz="1100" dirty="0">
                <a:latin typeface="Courier New" panose="02070309020205020404" pitchFamily="49" charset="0"/>
                <a:cs typeface="Courier New" panose="02070309020205020404" pitchFamily="49" charset="0"/>
              </a:rPr>
              <a:t>     Pod is a collection of containers that can run on a host. This resource is</a:t>
            </a:r>
          </a:p>
          <a:p>
            <a:r>
              <a:rPr lang="en-US" sz="1100" dirty="0">
                <a:latin typeface="Courier New" panose="02070309020205020404" pitchFamily="49" charset="0"/>
                <a:cs typeface="Courier New" panose="02070309020205020404" pitchFamily="49" charset="0"/>
              </a:rPr>
              <a:t>     created by clients and scheduled onto hosts.</a:t>
            </a:r>
          </a:p>
          <a:p>
            <a:endParaRPr lang="en-US" sz="1100" dirty="0">
              <a:latin typeface="Courier New" panose="02070309020205020404" pitchFamily="49" charset="0"/>
              <a:cs typeface="Courier New" panose="02070309020205020404" pitchFamily="49" charset="0"/>
            </a:endParaRPr>
          </a:p>
          <a:p>
            <a:r>
              <a:rPr lang="en-US" sz="1100" b="1" dirty="0">
                <a:latin typeface="Courier New" panose="02070309020205020404" pitchFamily="49" charset="0"/>
                <a:cs typeface="Courier New" panose="02070309020205020404" pitchFamily="49" charset="0"/>
              </a:rPr>
              <a:t>FIELDS</a:t>
            </a:r>
            <a:r>
              <a:rPr lang="en-US" sz="1100" dirty="0">
                <a:latin typeface="Courier New" panose="02070309020205020404" pitchFamily="49" charset="0"/>
                <a:cs typeface="Courier New" panose="02070309020205020404" pitchFamily="49" charset="0"/>
              </a:rPr>
              <a:t>:</a:t>
            </a:r>
          </a:p>
          <a:p>
            <a:r>
              <a:rPr lang="en-US" sz="1100" dirty="0">
                <a:latin typeface="Courier New" panose="02070309020205020404" pitchFamily="49" charset="0"/>
                <a:cs typeface="Courier New" panose="02070309020205020404" pitchFamily="49" charset="0"/>
              </a:rPr>
              <a:t>   </a:t>
            </a:r>
            <a:r>
              <a:rPr lang="en-US" sz="1100" b="1" dirty="0" err="1">
                <a:latin typeface="Courier New" panose="02070309020205020404" pitchFamily="49" charset="0"/>
                <a:cs typeface="Courier New" panose="02070309020205020404" pitchFamily="49" charset="0"/>
              </a:rPr>
              <a:t>apiVersion</a:t>
            </a:r>
            <a:r>
              <a:rPr lang="en-US" sz="1100" b="1" dirty="0">
                <a:latin typeface="Courier New" panose="02070309020205020404" pitchFamily="49" charset="0"/>
                <a:cs typeface="Courier New" panose="02070309020205020404" pitchFamily="49" charset="0"/>
              </a:rPr>
              <a:t> </a:t>
            </a:r>
            <a:r>
              <a:rPr lang="en-US" sz="1100" dirty="0">
                <a:latin typeface="Courier New" panose="02070309020205020404" pitchFamily="49" charset="0"/>
                <a:cs typeface="Courier New" panose="02070309020205020404" pitchFamily="49" charset="0"/>
              </a:rPr>
              <a:t>&lt;string&gt;</a:t>
            </a:r>
          </a:p>
          <a:p>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APIVersion</a:t>
            </a:r>
            <a:r>
              <a:rPr lang="en-US" sz="1100" dirty="0">
                <a:latin typeface="Courier New" panose="02070309020205020404" pitchFamily="49" charset="0"/>
                <a:cs typeface="Courier New" panose="02070309020205020404" pitchFamily="49" charset="0"/>
              </a:rPr>
              <a:t> defines the versioned schema of this representation of an</a:t>
            </a:r>
          </a:p>
          <a:p>
            <a:r>
              <a:rPr lang="en-US" sz="1100" dirty="0">
                <a:latin typeface="Courier New" panose="02070309020205020404" pitchFamily="49" charset="0"/>
                <a:cs typeface="Courier New" panose="02070309020205020404" pitchFamily="49" charset="0"/>
              </a:rPr>
              <a:t>     object. Servers should convert recognized schemas to the latest internal</a:t>
            </a:r>
          </a:p>
          <a:p>
            <a:r>
              <a:rPr lang="en-US" sz="1100" dirty="0">
                <a:latin typeface="Courier New" panose="02070309020205020404" pitchFamily="49" charset="0"/>
                <a:cs typeface="Courier New" panose="02070309020205020404" pitchFamily="49" charset="0"/>
              </a:rPr>
              <a:t>     value, and may reject unrecognized values. More info:</a:t>
            </a:r>
          </a:p>
          <a:p>
            <a:r>
              <a:rPr lang="en-US" sz="1100" dirty="0">
                <a:latin typeface="Courier New" panose="02070309020205020404" pitchFamily="49" charset="0"/>
                <a:cs typeface="Courier New" panose="02070309020205020404" pitchFamily="49" charset="0"/>
              </a:rPr>
              <a:t>     https://git.k8s.io/community/contributors/devel/api-conventions.md#resources</a:t>
            </a:r>
          </a:p>
          <a:p>
            <a:endParaRPr lang="en-US" sz="1100" dirty="0">
              <a:latin typeface="Courier New" panose="02070309020205020404" pitchFamily="49" charset="0"/>
              <a:cs typeface="Courier New" panose="02070309020205020404" pitchFamily="49" charset="0"/>
            </a:endParaRPr>
          </a:p>
          <a:p>
            <a:r>
              <a:rPr lang="en-US" sz="1100" dirty="0">
                <a:latin typeface="Courier New" panose="02070309020205020404" pitchFamily="49" charset="0"/>
                <a:cs typeface="Courier New" panose="02070309020205020404" pitchFamily="49" charset="0"/>
              </a:rPr>
              <a:t>   </a:t>
            </a:r>
            <a:r>
              <a:rPr lang="en-US" sz="1100" b="1" dirty="0">
                <a:latin typeface="Courier New" panose="02070309020205020404" pitchFamily="49" charset="0"/>
                <a:cs typeface="Courier New" panose="02070309020205020404" pitchFamily="49" charset="0"/>
              </a:rPr>
              <a:t>kind	</a:t>
            </a:r>
            <a:r>
              <a:rPr lang="en-US" sz="1100" dirty="0">
                <a:latin typeface="Courier New" panose="02070309020205020404" pitchFamily="49" charset="0"/>
                <a:cs typeface="Courier New" panose="02070309020205020404" pitchFamily="49" charset="0"/>
              </a:rPr>
              <a:t>&lt;string&gt;</a:t>
            </a:r>
          </a:p>
          <a:p>
            <a:r>
              <a:rPr lang="en-US" sz="1100" dirty="0">
                <a:latin typeface="Courier New" panose="02070309020205020404" pitchFamily="49" charset="0"/>
                <a:cs typeface="Courier New" panose="02070309020205020404" pitchFamily="49" charset="0"/>
              </a:rPr>
              <a:t>     Kind is a string value representing the REST resource this object</a:t>
            </a:r>
          </a:p>
          <a:p>
            <a:r>
              <a:rPr lang="en-US" sz="1100" dirty="0">
                <a:latin typeface="Courier New" panose="02070309020205020404" pitchFamily="49" charset="0"/>
                <a:cs typeface="Courier New" panose="02070309020205020404" pitchFamily="49" charset="0"/>
              </a:rPr>
              <a:t>     represents. Servers may infer this from the endpoint the client submits</a:t>
            </a:r>
          </a:p>
          <a:p>
            <a:r>
              <a:rPr lang="en-US" sz="1100" dirty="0">
                <a:latin typeface="Courier New" panose="02070309020205020404" pitchFamily="49" charset="0"/>
                <a:cs typeface="Courier New" panose="02070309020205020404" pitchFamily="49" charset="0"/>
              </a:rPr>
              <a:t>     requests to. Cannot be updated. In CamelCase. More info:</a:t>
            </a:r>
          </a:p>
          <a:p>
            <a:r>
              <a:rPr lang="en-US" sz="1100" dirty="0">
                <a:latin typeface="Courier New" panose="02070309020205020404" pitchFamily="49" charset="0"/>
                <a:cs typeface="Courier New" panose="02070309020205020404" pitchFamily="49" charset="0"/>
              </a:rPr>
              <a:t>     https://git.k8s.io/community/contributors/devel/api-conventions.md#types-kinds</a:t>
            </a:r>
          </a:p>
          <a:p>
            <a:endParaRPr lang="en-US" sz="1100" dirty="0">
              <a:latin typeface="Courier New" panose="02070309020205020404" pitchFamily="49" charset="0"/>
              <a:cs typeface="Courier New" panose="02070309020205020404" pitchFamily="49" charset="0"/>
            </a:endParaRPr>
          </a:p>
          <a:p>
            <a:r>
              <a:rPr lang="en-US" sz="1100" dirty="0">
                <a:latin typeface="Courier New" panose="02070309020205020404" pitchFamily="49" charset="0"/>
                <a:cs typeface="Courier New" panose="02070309020205020404" pitchFamily="49" charset="0"/>
              </a:rPr>
              <a:t>   </a:t>
            </a:r>
            <a:r>
              <a:rPr lang="en-US" sz="1100" b="1" dirty="0">
                <a:latin typeface="Courier New" panose="02070309020205020404" pitchFamily="49" charset="0"/>
                <a:cs typeface="Courier New" panose="02070309020205020404" pitchFamily="49" charset="0"/>
              </a:rPr>
              <a:t>metadata	</a:t>
            </a:r>
            <a:r>
              <a:rPr lang="en-US" sz="1100" dirty="0">
                <a:latin typeface="Courier New" panose="02070309020205020404" pitchFamily="49" charset="0"/>
                <a:cs typeface="Courier New" panose="02070309020205020404" pitchFamily="49" charset="0"/>
              </a:rPr>
              <a:t>&lt;Object&gt;</a:t>
            </a:r>
          </a:p>
          <a:p>
            <a:r>
              <a:rPr lang="en-US" sz="1100" dirty="0">
                <a:latin typeface="Courier New" panose="02070309020205020404" pitchFamily="49" charset="0"/>
                <a:cs typeface="Courier New" panose="02070309020205020404" pitchFamily="49" charset="0"/>
              </a:rPr>
              <a:t>     Standard object's metadata. More info:</a:t>
            </a:r>
          </a:p>
          <a:p>
            <a:r>
              <a:rPr lang="en-US" sz="1100" dirty="0">
                <a:latin typeface="Courier New" panose="02070309020205020404" pitchFamily="49" charset="0"/>
                <a:cs typeface="Courier New" panose="02070309020205020404" pitchFamily="49" charset="0"/>
              </a:rPr>
              <a:t>     https://git.k8s.io/community/contributors/devel/api-conventions.md#metadata</a:t>
            </a:r>
          </a:p>
          <a:p>
            <a:endParaRPr lang="en-US" sz="1100" dirty="0">
              <a:latin typeface="Courier New" panose="02070309020205020404" pitchFamily="49" charset="0"/>
              <a:cs typeface="Courier New" panose="02070309020205020404" pitchFamily="49" charset="0"/>
            </a:endParaRPr>
          </a:p>
          <a:p>
            <a:r>
              <a:rPr lang="en-US" sz="1100" dirty="0">
                <a:latin typeface="Courier New" panose="02070309020205020404" pitchFamily="49" charset="0"/>
                <a:cs typeface="Courier New" panose="02070309020205020404" pitchFamily="49" charset="0"/>
              </a:rPr>
              <a:t>   </a:t>
            </a:r>
            <a:r>
              <a:rPr lang="en-US" sz="1100" b="1" dirty="0">
                <a:latin typeface="Courier New" panose="02070309020205020404" pitchFamily="49" charset="0"/>
                <a:cs typeface="Courier New" panose="02070309020205020404" pitchFamily="49" charset="0"/>
              </a:rPr>
              <a:t>spec	</a:t>
            </a:r>
            <a:r>
              <a:rPr lang="en-US" sz="1100" dirty="0">
                <a:latin typeface="Courier New" panose="02070309020205020404" pitchFamily="49" charset="0"/>
                <a:cs typeface="Courier New" panose="02070309020205020404" pitchFamily="49" charset="0"/>
              </a:rPr>
              <a:t>&lt;Object&gt;</a:t>
            </a:r>
          </a:p>
          <a:p>
            <a:r>
              <a:rPr lang="en-US" sz="1100" dirty="0">
                <a:latin typeface="Courier New" panose="02070309020205020404" pitchFamily="49" charset="0"/>
                <a:cs typeface="Courier New" panose="02070309020205020404" pitchFamily="49" charset="0"/>
              </a:rPr>
              <a:t>     Specification of the desired behavior of the pod. More info:</a:t>
            </a:r>
          </a:p>
          <a:p>
            <a:r>
              <a:rPr lang="en-US" sz="1100" dirty="0">
                <a:latin typeface="Courier New" panose="02070309020205020404" pitchFamily="49" charset="0"/>
                <a:cs typeface="Courier New" panose="02070309020205020404" pitchFamily="49" charset="0"/>
              </a:rPr>
              <a:t>     https://git.k8s.io/community/contributors/devel/api-conventions.md#spec-and-status</a:t>
            </a:r>
          </a:p>
          <a:p>
            <a:endParaRPr lang="en-US" sz="1100" dirty="0">
              <a:latin typeface="Courier New" panose="02070309020205020404" pitchFamily="49" charset="0"/>
              <a:cs typeface="Courier New" panose="02070309020205020404" pitchFamily="49" charset="0"/>
            </a:endParaRPr>
          </a:p>
          <a:p>
            <a:r>
              <a:rPr lang="en-US" sz="1100" dirty="0">
                <a:latin typeface="Courier New" panose="02070309020205020404" pitchFamily="49" charset="0"/>
                <a:cs typeface="Courier New" panose="02070309020205020404" pitchFamily="49" charset="0"/>
              </a:rPr>
              <a:t>   </a:t>
            </a:r>
            <a:r>
              <a:rPr lang="en-US" sz="1100" b="1" dirty="0">
                <a:latin typeface="Courier New" panose="02070309020205020404" pitchFamily="49" charset="0"/>
                <a:cs typeface="Courier New" panose="02070309020205020404" pitchFamily="49" charset="0"/>
              </a:rPr>
              <a:t>status	</a:t>
            </a:r>
            <a:r>
              <a:rPr lang="en-US" sz="1100" dirty="0">
                <a:latin typeface="Courier New" panose="02070309020205020404" pitchFamily="49" charset="0"/>
                <a:cs typeface="Courier New" panose="02070309020205020404" pitchFamily="49" charset="0"/>
              </a:rPr>
              <a:t>&lt;Object&gt;</a:t>
            </a:r>
          </a:p>
          <a:p>
            <a:r>
              <a:rPr lang="en-US" sz="1100" dirty="0">
                <a:latin typeface="Courier New" panose="02070309020205020404" pitchFamily="49" charset="0"/>
                <a:cs typeface="Courier New" panose="02070309020205020404" pitchFamily="49" charset="0"/>
              </a:rPr>
              <a:t>     Most recently observed status of the pod. This data may not be up to date.</a:t>
            </a:r>
          </a:p>
          <a:p>
            <a:r>
              <a:rPr lang="en-US" sz="1100" dirty="0">
                <a:latin typeface="Courier New" panose="02070309020205020404" pitchFamily="49" charset="0"/>
                <a:cs typeface="Courier New" panose="02070309020205020404" pitchFamily="49" charset="0"/>
              </a:rPr>
              <a:t>     Populated by the system. Read-only. More info:</a:t>
            </a:r>
          </a:p>
          <a:p>
            <a:r>
              <a:rPr lang="en-US" sz="1100" dirty="0">
                <a:latin typeface="Courier New" panose="02070309020205020404" pitchFamily="49" charset="0"/>
                <a:cs typeface="Courier New" panose="02070309020205020404" pitchFamily="49" charset="0"/>
              </a:rPr>
              <a:t>     https://git.k8s.io/community/contributors/devel/api-conventions.md#spec-and-status</a:t>
            </a:r>
          </a:p>
        </p:txBody>
      </p:sp>
    </p:spTree>
    <p:extLst>
      <p:ext uri="{BB962C8B-B14F-4D97-AF65-F5344CB8AC3E}">
        <p14:creationId xmlns:p14="http://schemas.microsoft.com/office/powerpoint/2010/main" val="3531034441"/>
      </p:ext>
    </p:extLst>
  </p:cSld>
  <p:clrMapOvr>
    <a:masterClrMapping/>
  </p:clrMapOvr>
</p:sld>
</file>

<file path=ppt/theme/theme1.xml><?xml version="1.0" encoding="utf-8"?>
<a:theme xmlns:a="http://schemas.openxmlformats.org/drawingml/2006/main" name="SAP_2017_16x9_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potx" id="{9488014F-4BF2-4B73-9741-6D40B78C18AF}" vid="{315AB80D-2AE3-4555-B7D1-B9C512524916}"/>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1409</Words>
  <Application>Microsoft Office PowerPoint</Application>
  <PresentationFormat>Custom</PresentationFormat>
  <Paragraphs>210</Paragraphs>
  <Slides>14</Slides>
  <Notes>14</Notes>
  <HiddenSlides>2</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Arial Unicode MS</vt:lpstr>
      <vt:lpstr>Courier New</vt:lpstr>
      <vt:lpstr>Symbol</vt:lpstr>
      <vt:lpstr>Wingdings</vt:lpstr>
      <vt:lpstr>Wingdings</vt:lpstr>
      <vt:lpstr>SAP_2017_16x9_black</vt:lpstr>
      <vt:lpstr>PowerPoint Presentation</vt:lpstr>
      <vt:lpstr>What are these pods, everyone keeps talking about?</vt:lpstr>
      <vt:lpstr>Pods</vt:lpstr>
      <vt:lpstr>Pods – logical hosts</vt:lpstr>
      <vt:lpstr>Sidecar pattern – or when to use multiple container in a pod</vt:lpstr>
      <vt:lpstr>Anti-pattern: don’t create God pods</vt:lpstr>
      <vt:lpstr>Basic structure of most K8s resources</vt:lpstr>
      <vt:lpstr>API documentation – Pod structure</vt:lpstr>
      <vt:lpstr>kubectl explain pod</vt:lpstr>
      <vt:lpstr>Pod definition - https://kubernetes.io/docs/api-reference/v1.8/#pod-v1-core  </vt:lpstr>
      <vt:lpstr>Liveness &amp; Readiness Probes</vt:lpstr>
      <vt:lpstr>Demo</vt:lpstr>
      <vt:lpstr>What YOU will do in exercise #02</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cp:keywords>
  <cp:lastModifiedBy>Kahl, Hendrik</cp:lastModifiedBy>
  <cp:revision>494</cp:revision>
  <dcterms:created xsi:type="dcterms:W3CDTF">2015-10-14T11:21:43Z</dcterms:created>
  <dcterms:modified xsi:type="dcterms:W3CDTF">2018-12-14T13:22:41Z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