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4" r:id="rId4"/>
    <p:sldId id="449" r:id="rId5"/>
    <p:sldId id="456" r:id="rId6"/>
    <p:sldId id="450" r:id="rId7"/>
    <p:sldId id="453" r:id="rId8"/>
    <p:sldId id="457" r:id="rId9"/>
    <p:sldId id="458" r:id="rId10"/>
    <p:sldId id="451" r:id="rId11"/>
    <p:sldId id="459" r:id="rId12"/>
    <p:sldId id="455"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718" autoAdjust="0"/>
  </p:normalViewPr>
  <p:slideViewPr>
    <p:cSldViewPr snapToGrid="0" showGuides="1">
      <p:cViewPr varScale="1">
        <p:scale>
          <a:sx n="95" d="100"/>
          <a:sy n="95" d="100"/>
        </p:scale>
        <p:origin x="157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 </a:t>
            </a:r>
            <a:r>
              <a:rPr lang="en-US" baseline="0" dirty="0" err="1"/>
              <a:t>deployemtn</a:t>
            </a:r>
            <a:r>
              <a:rPr lang="en-US" baseline="0" dirty="0"/>
              <a:t> 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This is done by specifying a volume object on </a:t>
            </a:r>
            <a:r>
              <a:rPr lang="en-US" dirty="0" err="1"/>
              <a:t>PodSpec</a:t>
            </a:r>
            <a:r>
              <a:rPr lang="en-US" dirty="0"/>
              <a:t> level. A volume could link to a NFS share, some local storage cluster like </a:t>
            </a:r>
            <a:r>
              <a:rPr lang="en-US" dirty="0" err="1"/>
              <a:t>ceph</a:t>
            </a:r>
            <a:r>
              <a:rPr lang="en-US" dirty="0"/>
              <a:t> or </a:t>
            </a:r>
            <a:r>
              <a:rPr lang="en-US" dirty="0" err="1"/>
              <a:t>glusterfs</a:t>
            </a:r>
            <a:r>
              <a:rPr lang="en-US" dirty="0"/>
              <a:t> or even access the storage provided by cloud platforms like GCP, AWS or Azure. It is also possible to share storage that is part of a cluster node itself (</a:t>
            </a:r>
            <a:r>
              <a:rPr lang="en-US"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dirty="0" err="1"/>
              <a:t>emptyDir</a:t>
            </a:r>
            <a:r>
              <a:rPr lang="en-US" dirty="0"/>
              <a:t>: temporary storage, usually to cache or test something. Its lifecycle is bound to the pod and therefore data is ephemeral as well</a:t>
            </a:r>
          </a:p>
          <a:p>
            <a:pPr marL="285750" indent="-285750">
              <a:buFontTx/>
              <a:buChar char="-"/>
            </a:pPr>
            <a:r>
              <a:rPr lang="en-US" dirty="0"/>
              <a:t>Secret &amp; </a:t>
            </a:r>
            <a:r>
              <a:rPr lang="en-US" dirty="0" err="1"/>
              <a:t>configMaps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7517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E53C8E3A-1E81-4242-B8E7-650C8631D3D8}"/>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6" name="Picture 5">
            <a:extLst>
              <a:ext uri="{FF2B5EF4-FFF2-40B4-BE49-F238E27FC236}">
                <a16:creationId xmlns:a16="http://schemas.microsoft.com/office/drawing/2014/main" id="{ABE3F88E-E05C-4558-BBC7-AA6D55E24629}"/>
              </a:ext>
            </a:extLst>
          </p:cNvPr>
          <p:cNvPicPr>
            <a:picLocks noChangeAspect="1"/>
          </p:cNvPicPr>
          <p:nvPr/>
        </p:nvPicPr>
        <p:blipFill>
          <a:blip r:embed="rId3"/>
          <a:stretch>
            <a:fillRect/>
          </a:stretch>
        </p:blipFill>
        <p:spPr>
          <a:xfrm>
            <a:off x="1010794" y="2835614"/>
            <a:ext cx="3145390" cy="3036349"/>
          </a:xfrm>
          <a:prstGeom prst="rect">
            <a:avLst/>
          </a:prstGeom>
          <a:ln>
            <a:solidFill>
              <a:schemeClr val="tx1"/>
            </a:solidFill>
          </a:ln>
        </p:spPr>
      </p:pic>
      <p:pic>
        <p:nvPicPr>
          <p:cNvPr id="7" name="Picture 6">
            <a:extLst>
              <a:ext uri="{FF2B5EF4-FFF2-40B4-BE49-F238E27FC236}">
                <a16:creationId xmlns:a16="http://schemas.microsoft.com/office/drawing/2014/main" id="{74085753-1232-4BF7-8C5D-233E1E6569D0}"/>
              </a:ext>
            </a:extLst>
          </p:cNvPr>
          <p:cNvPicPr>
            <a:picLocks noChangeAspect="1"/>
          </p:cNvPicPr>
          <p:nvPr/>
        </p:nvPicPr>
        <p:blipFill>
          <a:blip r:embed="rId4"/>
          <a:stretch>
            <a:fillRect/>
          </a:stretch>
        </p:blipFill>
        <p:spPr>
          <a:xfrm>
            <a:off x="7355757" y="3104020"/>
            <a:ext cx="4034486" cy="2499536"/>
          </a:xfrm>
          <a:prstGeom prst="rect">
            <a:avLst/>
          </a:prstGeom>
          <a:ln>
            <a:solidFill>
              <a:schemeClr val="tx1"/>
            </a:solidFill>
          </a:ln>
        </p:spPr>
      </p:pic>
      <p:sp>
        <p:nvSpPr>
          <p:cNvPr id="10" name="Speech Bubble: Rectangle 9">
            <a:extLst>
              <a:ext uri="{FF2B5EF4-FFF2-40B4-BE49-F238E27FC236}">
                <a16:creationId xmlns:a16="http://schemas.microsoft.com/office/drawing/2014/main" id="{DF73D8EE-D588-4638-A0E2-17D68A9E68CF}"/>
              </a:ext>
            </a:extLst>
          </p:cNvPr>
          <p:cNvSpPr/>
          <p:nvPr/>
        </p:nvSpPr>
        <p:spPr bwMode="gray">
          <a:xfrm>
            <a:off x="4575115" y="2193054"/>
            <a:ext cx="2535294" cy="915844"/>
          </a:xfrm>
          <a:prstGeom prst="wedgeRectCallout">
            <a:avLst>
              <a:gd name="adj1" fmla="val -59195"/>
              <a:gd name="adj2" fmla="val 17715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PVC references storage class as part of its spec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AEE5E473-0F84-4589-9896-DB6551CF763C}"/>
              </a:ext>
            </a:extLst>
          </p:cNvPr>
          <p:cNvSpPr/>
          <p:nvPr/>
        </p:nvSpPr>
        <p:spPr bwMode="gray">
          <a:xfrm>
            <a:off x="4575115" y="5263975"/>
            <a:ext cx="2535294" cy="915844"/>
          </a:xfrm>
          <a:prstGeom prst="wedgeRectCallout">
            <a:avLst>
              <a:gd name="adj1" fmla="val 53762"/>
              <a:gd name="adj2" fmla="val -1662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Storage class provisions a PV matching the request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9910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3B1F9752-9103-4489-B0E8-3477308D944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E73EBB9E-26DF-49BD-95B4-828C2AA2B35A}"/>
              </a:ext>
            </a:extLst>
          </p:cNvPr>
          <p:cNvSpPr/>
          <p:nvPr/>
        </p:nvSpPr>
        <p:spPr bwMode="gray">
          <a:xfrm>
            <a:off x="384953" y="4899997"/>
            <a:ext cx="2535294" cy="915844"/>
          </a:xfrm>
          <a:prstGeom prst="wedgeRectCallout">
            <a:avLst>
              <a:gd name="adj1" fmla="val 84676"/>
              <a:gd name="adj2" fmla="val 476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Add persistent storage to your pods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579815" y="4477855"/>
            <a:ext cx="1812912"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FS</a:t>
            </a:r>
          </a:p>
        </p:txBody>
      </p:sp>
      <p:sp>
        <p:nvSpPr>
          <p:cNvPr id="7" name="Rectangle 6"/>
          <p:cNvSpPr/>
          <p:nvPr/>
        </p:nvSpPr>
        <p:spPr bwMode="gray">
          <a:xfrm>
            <a:off x="4602917" y="3201988"/>
            <a:ext cx="1627931" cy="111808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cxnSpLocks/>
            <a:stCxn id="7" idx="3"/>
            <a:endCxn id="6" idx="4"/>
          </p:cNvCxnSpPr>
          <p:nvPr/>
        </p:nvCxnSpPr>
        <p:spPr>
          <a:xfrm>
            <a:off x="6230848" y="3761029"/>
            <a:ext cx="161879" cy="1218950"/>
          </a:xfrm>
          <a:prstGeom prst="bentConnector3">
            <a:avLst>
              <a:gd name="adj1" fmla="val 24121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6246410" y="2643900"/>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1367076" y="384536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0" name="Rectangle: Folded Corner 9">
            <a:extLst>
              <a:ext uri="{FF2B5EF4-FFF2-40B4-BE49-F238E27FC236}">
                <a16:creationId xmlns:a16="http://schemas.microsoft.com/office/drawing/2014/main" id="{3517D632-E7C8-457B-8486-7040039A0346}"/>
              </a:ext>
            </a:extLst>
          </p:cNvPr>
          <p:cNvSpPr/>
          <p:nvPr/>
        </p:nvSpPr>
        <p:spPr bwMode="gray">
          <a:xfrm>
            <a:off x="3923323" y="4019329"/>
            <a:ext cx="1162455" cy="799123"/>
          </a:xfrm>
          <a:prstGeom prst="foldedCorner">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reference</a:t>
            </a:r>
            <a:endParaRPr lang="de-DE" sz="1800" kern="0" dirty="0" err="1">
              <a:solidFill>
                <a:schemeClr val="dk1"/>
              </a:solidFill>
              <a:latin typeface="+mn-lt"/>
              <a:ea typeface="Arial Unicode MS" pitchFamily="34" charset="-128"/>
              <a:cs typeface="Arial Unicode MS" pitchFamily="34" charset="-128"/>
            </a:endParaRPr>
          </a:p>
        </p:txBody>
      </p:sp>
      <p:cxnSp>
        <p:nvCxnSpPr>
          <p:cNvPr id="16" name="Straight Arrow Connector 15">
            <a:extLst>
              <a:ext uri="{FF2B5EF4-FFF2-40B4-BE49-F238E27FC236}">
                <a16:creationId xmlns:a16="http://schemas.microsoft.com/office/drawing/2014/main" id="{A801B7B8-B727-4D5E-9899-54D46129A66C}"/>
              </a:ext>
            </a:extLst>
          </p:cNvPr>
          <p:cNvCxnSpPr>
            <a:stCxn id="6" idx="2"/>
          </p:cNvCxnSpPr>
          <p:nvPr/>
        </p:nvCxnSpPr>
        <p:spPr>
          <a:xfrm>
            <a:off x="7288556" y="4504855"/>
            <a:ext cx="914400" cy="914400"/>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D33A96-9C53-4F98-807F-88BF803B73B4}"/>
              </a:ext>
            </a:extLst>
          </p:cNvPr>
          <p:cNvCxnSpPr>
            <a:cxnSpLocks/>
            <a:stCxn id="6" idx="2"/>
            <a:endCxn id="10" idx="3"/>
          </p:cNvCxnSpPr>
          <p:nvPr/>
        </p:nvCxnSpPr>
        <p:spPr>
          <a:xfrm flipH="1">
            <a:off x="5085778" y="4400804"/>
            <a:ext cx="2202778" cy="1808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689FC9-7BDE-4FFC-B2BF-7DFAF928FCC5}"/>
              </a:ext>
            </a:extLst>
          </p:cNvPr>
          <p:cNvCxnSpPr>
            <a:cxnSpLocks/>
            <a:stCxn id="10" idx="1"/>
            <a:endCxn id="7" idx="3"/>
          </p:cNvCxnSpPr>
          <p:nvPr/>
        </p:nvCxnSpPr>
        <p:spPr>
          <a:xfrm flipH="1">
            <a:off x="2995007" y="4418891"/>
            <a:ext cx="928316" cy="460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9EE352-0CCE-4CF0-8DDC-A3B7E4A11A51}"/>
              </a:ext>
            </a:extLst>
          </p:cNvPr>
          <p:cNvPicPr>
            <a:picLocks noChangeAspect="1"/>
          </p:cNvPicPr>
          <p:nvPr/>
        </p:nvPicPr>
        <p:blipFill>
          <a:blip r:embed="rId3"/>
          <a:stretch>
            <a:fillRect/>
          </a:stretch>
        </p:blipFill>
        <p:spPr>
          <a:xfrm>
            <a:off x="6319048" y="609952"/>
            <a:ext cx="5371429" cy="5638095"/>
          </a:xfrm>
          <a:prstGeom prst="rect">
            <a:avLst/>
          </a:prstGeom>
          <a:ln>
            <a:solidFill>
              <a:schemeClr val="tx1"/>
            </a:solidFill>
          </a:ln>
        </p:spPr>
      </p:pic>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10289708" y="2664374"/>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10289708" y="5752751"/>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a:t>
              </a:r>
              <a:r>
                <a:rPr kumimoji="0" lang="en-US" sz="1800" b="0" i="0" u="none" strike="noStrike" kern="0" cap="none" spc="0" normalizeH="0" baseline="0" noProof="0">
                  <a:ln>
                    <a:noFill/>
                  </a:ln>
                  <a:effectLst/>
                  <a:uLnTx/>
                  <a:uFillTx/>
                  <a:ea typeface="Arial Unicode MS" pitchFamily="34" charset="-128"/>
                  <a:cs typeface="Arial Unicode MS" pitchFamily="34" charset="-128"/>
                </a:rPr>
                <a:t>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4590760" y="2342579"/>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0134487">
            <a:off x="8091464" y="5156598"/>
            <a:ext cx="2823586"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78568838-41F4-4797-AFD0-89EE72EA2978}"/>
              </a:ext>
            </a:extLst>
          </p:cNvPr>
          <p:cNvSpPr/>
          <p:nvPr/>
        </p:nvSpPr>
        <p:spPr>
          <a:xfrm>
            <a:off x="9128557" y="6146251"/>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9377706">
            <a:off x="4448427" y="5784936"/>
            <a:ext cx="1455263"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826851" y="5615336"/>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8775000" y="2342579"/>
            <a:ext cx="2606406" cy="2296455"/>
          </a:xfrm>
          <a:prstGeom prst="rect">
            <a:avLst/>
          </a:prstGeom>
          <a:ln>
            <a:solidFill>
              <a:schemeClr val="tx1"/>
            </a:solidFill>
          </a:ln>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A2</a:t>
            </a: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A3</a:t>
            </a: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A1</a:t>
            </a: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RWO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ROX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RWX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1183</Words>
  <Application>Microsoft Office PowerPoint</Application>
  <PresentationFormat>Custom</PresentationFormat>
  <Paragraphs>146</Paragraphs>
  <Slides>13</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Are there drawbacks of direct storage integration?</vt:lpstr>
      <vt:lpstr>Storage with PersistentVolumes &amp; PersistentVolumeClaims</vt:lpstr>
      <vt:lpstr>Storage with PersistentVolumes &amp; PersistentVolumeClaims</vt:lpstr>
      <vt:lpstr>PV/PVC lifecycle</vt:lpstr>
      <vt:lpstr>Access Modes</vt:lpstr>
      <vt:lpstr>Storage Classes</vt:lpstr>
      <vt:lpstr>Demo</vt:lpstr>
      <vt:lpstr>What YOU will do in exercise #05</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511</cp:revision>
  <dcterms:created xsi:type="dcterms:W3CDTF">2015-10-14T11:21:43Z</dcterms:created>
  <dcterms:modified xsi:type="dcterms:W3CDTF">2018-12-14T13:25:11Z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