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8" r:id="rId3"/>
    <p:sldId id="454" r:id="rId4"/>
    <p:sldId id="453" r:id="rId5"/>
    <p:sldId id="455" r:id="rId6"/>
    <p:sldId id="457" r:id="rId7"/>
    <p:sldId id="459" r:id="rId8"/>
    <p:sldId id="458" r:id="rId9"/>
    <p:sldId id="456" r:id="rId10"/>
    <p:sldId id="460"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3567" autoAdjust="0"/>
  </p:normalViewPr>
  <p:slideViewPr>
    <p:cSldViewPr snapToGrid="0" showGuides="1">
      <p:cViewPr varScale="1">
        <p:scale>
          <a:sx n="96" d="100"/>
          <a:sy n="96" d="100"/>
        </p:scale>
        <p:origin x="1530"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This demo is about services and how they relate to endpoints.</a:t>
            </a:r>
          </a:p>
          <a:p>
            <a:pPr marL="285750" marR="0" lvl="0" indent="-28575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baseline="0" dirty="0"/>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Start by deploying 06c_service_issues.yaml</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sym typeface="Wingdings" panose="05000000000000000000" pitchFamily="2" charset="2"/>
              </a:rPr>
              <a:t>Get the public IP of the service and open it in a browser</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sym typeface="Wingdings" panose="05000000000000000000" pitchFamily="2" charset="2"/>
              </a:rPr>
              <a:t>The answer should be something like “this site can’t be reached”</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Show the service with describe </a:t>
            </a:r>
            <a:r>
              <a:rPr lang="en-US" baseline="0" dirty="0">
                <a:sym typeface="Wingdings" panose="05000000000000000000" pitchFamily="2" charset="2"/>
              </a:rPr>
              <a:t> highlight the empty “endpoints” list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Scale the deployment up to 3 and reload the page to display the welcome text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Again, describe the service and show the endpoints list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Next, run the selection query of the service manually: </a:t>
            </a:r>
            <a:r>
              <a:rPr lang="en-US" baseline="0" dirty="0" err="1"/>
              <a:t>kubectl</a:t>
            </a:r>
            <a:r>
              <a:rPr lang="en-US" baseline="0" dirty="0"/>
              <a:t> get pods -l tier=web-frontend -o wide</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The IP addresses of the pods and the service endpoints should match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853254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Pretty much as with software operations, in the game exploding kittens, you want to be the last man/women standing. This slide deck is about troubleshooting pods and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this interactive and ask participants first!</a:t>
            </a:r>
          </a:p>
          <a:p>
            <a:endParaRPr lang="en-US" dirty="0"/>
          </a:p>
          <a:p>
            <a:r>
              <a:rPr lang="en-US" dirty="0"/>
              <a:t>There are lots of different errors and way more reasons for a pod to terminate.</a:t>
            </a:r>
          </a:p>
          <a:p>
            <a:r>
              <a:rPr lang="en-US" dirty="0" err="1"/>
              <a:t>CrashLoopBackOff</a:t>
            </a:r>
            <a:r>
              <a:rPr lang="en-US" dirty="0"/>
              <a:t>: container has been started multiple times and almost immediately exited with exit-code != 0. K8s will stop trying now.</a:t>
            </a:r>
          </a:p>
          <a:p>
            <a:r>
              <a:rPr lang="en-US" dirty="0" err="1"/>
              <a:t>ErrImagePull</a:t>
            </a:r>
            <a:r>
              <a:rPr lang="en-US" dirty="0"/>
              <a:t>: failed to pull docker image from specified registry/repo</a:t>
            </a:r>
          </a:p>
          <a:p>
            <a:r>
              <a:rPr lang="en-US" dirty="0" err="1"/>
              <a:t>ImagePullBackOff</a:t>
            </a:r>
            <a:r>
              <a:rPr lang="en-US" dirty="0"/>
              <a:t>: many </a:t>
            </a:r>
            <a:r>
              <a:rPr lang="en-US" dirty="0" err="1"/>
              <a:t>ErrImagePull</a:t>
            </a:r>
            <a:r>
              <a:rPr lang="en-US" dirty="0"/>
              <a:t> =&gt; K8s will stop trying now</a:t>
            </a:r>
          </a:p>
          <a:p>
            <a:r>
              <a:rPr lang="en-US" dirty="0"/>
              <a:t>Pending: pod not yet created (and no resources to do so)</a:t>
            </a:r>
          </a:p>
          <a:p>
            <a:r>
              <a:rPr lang="en-US" dirty="0" err="1"/>
              <a:t>ContainerCreating</a:t>
            </a:r>
            <a:r>
              <a:rPr lang="en-US" dirty="0"/>
              <a:t>: trying to create the container, but something is not yet available (like a mount point/volume)</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6815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face an error there are a few thing you can always check. Debugging relevant information is store in the logs of a pod but also hidden in the events associated with the resource your currently looking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873132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Check, if the resource is available (</a:t>
            </a:r>
            <a:r>
              <a:rPr lang="en-US" dirty="0" err="1"/>
              <a:t>kubectl</a:t>
            </a:r>
            <a:r>
              <a:rPr lang="en-US" dirty="0"/>
              <a:t> get pod)</a:t>
            </a:r>
          </a:p>
          <a:p>
            <a:pPr marL="342900" indent="-342900">
              <a:buAutoNum type="arabicParenR"/>
            </a:pPr>
            <a:r>
              <a:rPr lang="en-US" dirty="0"/>
              <a:t>Check, if the status indicates an error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4096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started, the might be logs -&gt; use “</a:t>
            </a:r>
            <a:r>
              <a:rPr lang="en-US" dirty="0" err="1"/>
              <a:t>kubectl</a:t>
            </a:r>
            <a:r>
              <a:rPr lang="en-US" dirty="0"/>
              <a:t> get logs &lt;pod name&gt;” to look into it or add the –previous flag to access older logs</a:t>
            </a:r>
          </a:p>
          <a:p>
            <a:pPr marL="342900" indent="-342900">
              <a:buAutoNum type="arabicParenR"/>
            </a:pPr>
            <a:r>
              <a:rPr lang="en-US" dirty="0"/>
              <a:t>If the error is with the application and not the container, exec into the container an look around</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8303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a:t>
            </a:r>
            <a:r>
              <a:rPr lang="en-US" baseline="0" dirty="0" err="1"/>
              <a:t>crashloop</a:t>
            </a:r>
            <a:r>
              <a:rPr lang="en-US" baseline="0" dirty="0"/>
              <a:t> and </a:t>
            </a:r>
            <a:r>
              <a:rPr lang="en-US" baseline="0" dirty="0" err="1"/>
              <a:t>app_failure</a:t>
            </a:r>
            <a:r>
              <a:rPr lang="en-US" baseline="0" dirty="0"/>
              <a:t> demos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Crashloop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a:t>
            </a:r>
            <a:r>
              <a:rPr lang="en-US" baseline="0" dirty="0" err="1"/>
              <a:t>yaml</a:t>
            </a:r>
            <a:r>
              <a:rPr lang="en-US" baseline="0" dirty="0"/>
              <a:t>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Run the pod and show the restart counter &amp; error message with </a:t>
            </a:r>
            <a:r>
              <a:rPr lang="en-US" baseline="0" dirty="0" err="1"/>
              <a:t>kubectl</a:t>
            </a:r>
            <a:r>
              <a:rPr lang="en-US" baseline="0" dirty="0"/>
              <a:t> get pods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logs of the pod </a:t>
            </a:r>
            <a:r>
              <a:rPr lang="en-US" baseline="0" dirty="0">
                <a:sym typeface="Wingdings" panose="05000000000000000000" pitchFamily="2" charset="2"/>
              </a:rPr>
              <a:t> expected output: /bin/</a:t>
            </a:r>
            <a:r>
              <a:rPr lang="en-US" baseline="0" dirty="0" err="1">
                <a:sym typeface="Wingdings" panose="05000000000000000000" pitchFamily="2" charset="2"/>
              </a:rPr>
              <a:t>sh</a:t>
            </a:r>
            <a:r>
              <a:rPr lang="en-US" baseline="0" dirty="0">
                <a:sym typeface="Wingdings" panose="05000000000000000000" pitchFamily="2" charset="2"/>
              </a:rPr>
              <a:t>: no-such-</a:t>
            </a:r>
            <a:r>
              <a:rPr lang="en-US" baseline="0" dirty="0" err="1">
                <a:sym typeface="Wingdings" panose="05000000000000000000" pitchFamily="2" charset="2"/>
              </a:rPr>
              <a:t>cmd</a:t>
            </a:r>
            <a:r>
              <a:rPr lang="en-US" baseline="0" dirty="0">
                <a:sym typeface="Wingdings" panose="05000000000000000000" pitchFamily="2" charset="2"/>
              </a:rPr>
              <a:t>: not found</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App failure: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a:t>
            </a:r>
            <a:r>
              <a:rPr lang="en-US" baseline="0" dirty="0" err="1"/>
              <a:t>yaml</a:t>
            </a:r>
            <a:r>
              <a:rPr lang="en-US" baseline="0" dirty="0"/>
              <a:t>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Start the pod and show it is running</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port forward to get to the index.html page (</a:t>
            </a:r>
            <a:r>
              <a:rPr lang="en-US" baseline="0" dirty="0" err="1"/>
              <a:t>kubectl</a:t>
            </a:r>
            <a:r>
              <a:rPr lang="en-US" baseline="0" dirty="0"/>
              <a:t> port-forward app-failure 8080:80)</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error message with </a:t>
            </a:r>
            <a:r>
              <a:rPr lang="en-US" baseline="0" dirty="0" err="1"/>
              <a:t>kubectl</a:t>
            </a:r>
            <a:r>
              <a:rPr lang="en-US" baseline="0" dirty="0"/>
              <a:t> logs … &amp; exec into the pod. Show the directory without the index.html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Explanation: upon start with a default configuration </a:t>
            </a:r>
            <a:r>
              <a:rPr lang="en-US" baseline="0" dirty="0" err="1"/>
              <a:t>nginx</a:t>
            </a:r>
            <a:r>
              <a:rPr lang="en-US" baseline="0" dirty="0"/>
              <a:t> looks at a /</a:t>
            </a:r>
            <a:r>
              <a:rPr lang="en-US" baseline="0" dirty="0" err="1"/>
              <a:t>usr</a:t>
            </a:r>
            <a:r>
              <a:rPr lang="en-US" baseline="0" dirty="0"/>
              <a:t>/share/</a:t>
            </a:r>
            <a:r>
              <a:rPr lang="en-US" baseline="0" dirty="0" err="1"/>
              <a:t>nginx</a:t>
            </a:r>
            <a:r>
              <a:rPr lang="en-US" baseline="0" dirty="0"/>
              <a:t>/html for an index.html file. If this file is not found, </a:t>
            </a:r>
            <a:r>
              <a:rPr lang="en-US" baseline="0" dirty="0" err="1"/>
              <a:t>nginx</a:t>
            </a:r>
            <a:r>
              <a:rPr lang="en-US" baseline="0" dirty="0"/>
              <a:t> attempts a “list directory” action, which is also </a:t>
            </a:r>
            <a:r>
              <a:rPr lang="en-US" b="1" baseline="0" dirty="0"/>
              <a:t>forbidden </a:t>
            </a:r>
            <a:r>
              <a:rPr lang="en-US" b="0" baseline="0" dirty="0"/>
              <a:t>in the default configuration.</a:t>
            </a:r>
            <a:endParaRPr lang="en-US" b="1"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These 2 strategies can be used for application debugging. Usually issues are not connected to the cluster itself.</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77023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not started, use “</a:t>
            </a:r>
            <a:r>
              <a:rPr lang="en-US" dirty="0" err="1"/>
              <a:t>kubectl</a:t>
            </a:r>
            <a:r>
              <a:rPr lang="en-US" dirty="0"/>
              <a:t> describe pod &lt;name&gt;” to look at events. They usually contain a hint about what went wrong</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66865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reasons why a service may not be working properly. </a:t>
            </a:r>
            <a:r>
              <a:rPr lang="en-US" dirty="0" err="1"/>
              <a:t>Kube-dns</a:t>
            </a:r>
            <a:r>
              <a:rPr lang="en-US" dirty="0"/>
              <a:t> &amp; </a:t>
            </a:r>
            <a:r>
              <a:rPr lang="en-US" dirty="0" err="1"/>
              <a:t>kube</a:t>
            </a:r>
            <a:r>
              <a:rPr lang="en-US" dirty="0"/>
              <a:t>-proxy might have issues but most likely the issues during a training are user-specific.</a:t>
            </a:r>
          </a:p>
          <a:p>
            <a:r>
              <a:rPr lang="en-US" dirty="0"/>
              <a:t>So here are a few ideas how to debug a service based on the “describe command”</a:t>
            </a:r>
          </a:p>
          <a:p>
            <a:endParaRPr lang="en-US" dirty="0"/>
          </a:p>
          <a:p>
            <a:pPr marL="342900" indent="-342900">
              <a:buAutoNum type="arabicParenR"/>
            </a:pPr>
            <a:r>
              <a:rPr lang="en-US" dirty="0"/>
              <a:t>Are you using the correct set of labels (</a:t>
            </a:r>
            <a:r>
              <a:rPr lang="en-US" dirty="0" err="1"/>
              <a:t>key:value</a:t>
            </a:r>
            <a:r>
              <a:rPr lang="en-US" dirty="0"/>
              <a:t> pairs) to select pods that should be managed by the service?</a:t>
            </a:r>
          </a:p>
          <a:p>
            <a:pPr marL="180000" lvl="1" indent="0">
              <a:buNone/>
            </a:pPr>
            <a:r>
              <a:rPr lang="en-US" dirty="0"/>
              <a:t>    Test with “</a:t>
            </a:r>
            <a:r>
              <a:rPr lang="en-US" dirty="0" err="1"/>
              <a:t>kubectl</a:t>
            </a:r>
            <a:r>
              <a:rPr lang="en-US" dirty="0"/>
              <a:t> get pods –l &lt;key&gt;=&lt;value&gt;” as described in the selector of the service.</a:t>
            </a:r>
          </a:p>
          <a:p>
            <a:pPr marL="342900" indent="-342900">
              <a:buAutoNum type="arabicParenR"/>
            </a:pPr>
            <a:r>
              <a:rPr lang="en-US" dirty="0"/>
              <a:t>Are you targeting the correct port? The target port is the port specified in the pod spec.</a:t>
            </a:r>
          </a:p>
          <a:p>
            <a:pPr marL="342900" indent="-342900">
              <a:buAutoNum type="arabicParenR"/>
            </a:pPr>
            <a:r>
              <a:rPr lang="en-US" dirty="0"/>
              <a:t>Are there any pods available? The “Endpoints” part of the description lists all the IP addresses of the pods identified by the label. Run the query with from step 1 with “-o wide” and check for the IP addresses. If there are no endpoints listed, either the label/selector part is wrong or there are simply no pods (e.g. because someone deleted the deployment)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10700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tasks/debug-application-cluster/debug-servic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Troubleshooting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7BE114E3-7B32-4D16-B735-5A18C44B9E67}"/>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3327DF72-1C72-47A2-BCB2-5F8600E1482D}"/>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5701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ding Kittens Card Samples">
            <a:extLst>
              <a:ext uri="{FF2B5EF4-FFF2-40B4-BE49-F238E27FC236}">
                <a16:creationId xmlns:a16="http://schemas.microsoft.com/office/drawing/2014/main" id="{41E36E21-2989-468D-866D-CC6F8A7B7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620186"/>
            <a:ext cx="6796090" cy="37831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9003B2F-0C3E-44F2-A72D-BC2F99AFBD8A}"/>
              </a:ext>
            </a:extLst>
          </p:cNvPr>
          <p:cNvSpPr/>
          <p:nvPr/>
        </p:nvSpPr>
        <p:spPr>
          <a:xfrm>
            <a:off x="4270457" y="5403343"/>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9" name="Rectangle 8">
            <a:extLst>
              <a:ext uri="{FF2B5EF4-FFF2-40B4-BE49-F238E27FC236}">
                <a16:creationId xmlns:a16="http://schemas.microsoft.com/office/drawing/2014/main" id="{DDE0B217-148D-472E-9C3F-CC3C8C86949F}"/>
              </a:ext>
            </a:extLst>
          </p:cNvPr>
          <p:cNvSpPr/>
          <p:nvPr/>
        </p:nvSpPr>
        <p:spPr>
          <a:xfrm>
            <a:off x="1322264" y="934577"/>
            <a:ext cx="9549949" cy="738664"/>
          </a:xfrm>
          <a:prstGeom prst="rect">
            <a:avLst/>
          </a:prstGeom>
        </p:spPr>
        <p:txBody>
          <a:bodyPr wrap="square">
            <a:spAutoFit/>
          </a:bodyPr>
          <a:lstStyle/>
          <a:p>
            <a:pPr algn="ctr"/>
            <a:r>
              <a:rPr lang="en-US" b="1" cap="all" dirty="0">
                <a:solidFill>
                  <a:sysClr val="windowText" lastClr="000000"/>
                </a:solidFill>
                <a:latin typeface="bebas_neuebold"/>
              </a:rPr>
              <a:t>IF YOU DRAW AN</a:t>
            </a:r>
            <a:r>
              <a:rPr lang="en-US" b="1" cap="all" dirty="0">
                <a:solidFill>
                  <a:srgbClr val="E0E0E0"/>
                </a:solidFill>
                <a:latin typeface="bebas_neuebold"/>
              </a:rPr>
              <a:t> </a:t>
            </a:r>
            <a:r>
              <a:rPr lang="en-US" b="1" cap="all" dirty="0">
                <a:solidFill>
                  <a:srgbClr val="F7931E"/>
                </a:solidFill>
                <a:latin typeface="bebas_neuebold"/>
              </a:rPr>
              <a:t>EXPLODING KITTEN</a:t>
            </a:r>
            <a:r>
              <a:rPr lang="en-US" b="1" cap="all" dirty="0">
                <a:solidFill>
                  <a:sysClr val="windowText" lastClr="000000"/>
                </a:solidFill>
                <a:latin typeface="bebas_neuebold"/>
              </a:rPr>
              <a:t> CARD, YOU EXPLODE. </a:t>
            </a:r>
            <a:br>
              <a:rPr lang="en-US" b="1" dirty="0">
                <a:solidFill>
                  <a:sysClr val="windowText" lastClr="000000"/>
                </a:solidFill>
              </a:rPr>
            </a:br>
            <a:r>
              <a:rPr lang="en-US" b="1" cap="all" dirty="0">
                <a:solidFill>
                  <a:sysClr val="windowText" lastClr="000000"/>
                </a:solidFill>
                <a:latin typeface="bebas_neuebold"/>
              </a:rPr>
              <a:t>WHEN YOU EXPLODE, YOU DIE AND YOU'RE OUT OF THE GAME.</a:t>
            </a:r>
            <a:endParaRPr lang="en-US" b="1" dirty="0">
              <a:solidFill>
                <a:sysClr val="windowText" lastClr="000000"/>
              </a:solidFill>
            </a:endParaRP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FD51-0501-414C-9813-64B6BEA9742F}"/>
              </a:ext>
            </a:extLst>
          </p:cNvPr>
          <p:cNvSpPr>
            <a:spLocks noGrp="1"/>
          </p:cNvSpPr>
          <p:nvPr>
            <p:ph type="title"/>
          </p:nvPr>
        </p:nvSpPr>
        <p:spPr/>
        <p:txBody>
          <a:bodyPr/>
          <a:lstStyle/>
          <a:p>
            <a:r>
              <a:rPr lang="en-US" dirty="0"/>
              <a:t>What kind of errors did you face, so far?</a:t>
            </a:r>
          </a:p>
        </p:txBody>
      </p:sp>
      <p:sp>
        <p:nvSpPr>
          <p:cNvPr id="5" name="TextBox 4">
            <a:extLst>
              <a:ext uri="{FF2B5EF4-FFF2-40B4-BE49-F238E27FC236}">
                <a16:creationId xmlns:a16="http://schemas.microsoft.com/office/drawing/2014/main" id="{90C7B479-A10B-408F-84B3-CEFFB79BA40B}"/>
              </a:ext>
            </a:extLst>
          </p:cNvPr>
          <p:cNvSpPr txBox="1"/>
          <p:nvPr/>
        </p:nvSpPr>
        <p:spPr>
          <a:xfrm>
            <a:off x="633845" y="1953491"/>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6" name="TextBox 5">
            <a:extLst>
              <a:ext uri="{FF2B5EF4-FFF2-40B4-BE49-F238E27FC236}">
                <a16:creationId xmlns:a16="http://schemas.microsoft.com/office/drawing/2014/main" id="{5F23ACF7-98E1-4399-8483-53136B0F7896}"/>
              </a:ext>
            </a:extLst>
          </p:cNvPr>
          <p:cNvSpPr txBox="1"/>
          <p:nvPr/>
        </p:nvSpPr>
        <p:spPr>
          <a:xfrm>
            <a:off x="633845" y="4291855"/>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ImagePullBackOff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562BA37A-41B1-4005-8B5B-24CE9BDE83F0}"/>
              </a:ext>
            </a:extLst>
          </p:cNvPr>
          <p:cNvSpPr txBox="1"/>
          <p:nvPr/>
        </p:nvSpPr>
        <p:spPr>
          <a:xfrm>
            <a:off x="2143990" y="3218316"/>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ErrImagePull</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9" name="TextBox 8">
            <a:extLst>
              <a:ext uri="{FF2B5EF4-FFF2-40B4-BE49-F238E27FC236}">
                <a16:creationId xmlns:a16="http://schemas.microsoft.com/office/drawing/2014/main" id="{5FA01FAC-F82A-4F58-8DB8-0740B6B79449}"/>
              </a:ext>
            </a:extLst>
          </p:cNvPr>
          <p:cNvSpPr txBox="1"/>
          <p:nvPr/>
        </p:nvSpPr>
        <p:spPr>
          <a:xfrm>
            <a:off x="5511758" y="4291855"/>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ContainerCreating</a:t>
            </a:r>
            <a:r>
              <a:rPr lang="en-US" sz="2400" b="1" kern="0" dirty="0">
                <a:latin typeface="Courier New" panose="02070309020205020404" pitchFamily="49" charset="0"/>
                <a:ea typeface="Arial Unicode MS" pitchFamily="34" charset="-128"/>
                <a:cs typeface="Courier New" panose="02070309020205020404" pitchFamily="49" charset="0"/>
              </a:rPr>
              <a:t> … … …</a:t>
            </a:r>
          </a:p>
        </p:txBody>
      </p:sp>
      <p:sp>
        <p:nvSpPr>
          <p:cNvPr id="10" name="TextBox 9">
            <a:extLst>
              <a:ext uri="{FF2B5EF4-FFF2-40B4-BE49-F238E27FC236}">
                <a16:creationId xmlns:a16="http://schemas.microsoft.com/office/drawing/2014/main" id="{A4273D05-CF38-4F91-82D0-147742AFFB57}"/>
              </a:ext>
            </a:extLst>
          </p:cNvPr>
          <p:cNvSpPr txBox="1"/>
          <p:nvPr/>
        </p:nvSpPr>
        <p:spPr>
          <a:xfrm>
            <a:off x="6370366" y="2973583"/>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latin typeface="Courier New" panose="02070309020205020404" pitchFamily="49" charset="0"/>
                <a:ea typeface="Arial Unicode MS" pitchFamily="34" charset="-128"/>
                <a:cs typeface="Courier New" panose="02070309020205020404" pitchFamily="49" charset="0"/>
              </a:rPr>
              <a:t>Pending … … …</a:t>
            </a:r>
          </a:p>
        </p:txBody>
      </p:sp>
    </p:spTree>
    <p:extLst>
      <p:ext uri="{BB962C8B-B14F-4D97-AF65-F5344CB8AC3E}">
        <p14:creationId xmlns:p14="http://schemas.microsoft.com/office/powerpoint/2010/main" val="18709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ding Kittens Defuse Card Samples">
            <a:extLst>
              <a:ext uri="{FF2B5EF4-FFF2-40B4-BE49-F238E27FC236}">
                <a16:creationId xmlns:a16="http://schemas.microsoft.com/office/drawing/2014/main" id="{D8B1A174-1777-4449-87EE-97EE15881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744877"/>
            <a:ext cx="6782004" cy="37301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364167-6039-4C29-B332-D6192243B50B}"/>
              </a:ext>
            </a:extLst>
          </p:cNvPr>
          <p:cNvSpPr/>
          <p:nvPr/>
        </p:nvSpPr>
        <p:spPr>
          <a:xfrm>
            <a:off x="4270457" y="5528034"/>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3" name="Rectangle 2">
            <a:extLst>
              <a:ext uri="{FF2B5EF4-FFF2-40B4-BE49-F238E27FC236}">
                <a16:creationId xmlns:a16="http://schemas.microsoft.com/office/drawing/2014/main" id="{4AE97B7D-C306-4F1C-A233-724DABD3AE5D}"/>
              </a:ext>
            </a:extLst>
          </p:cNvPr>
          <p:cNvSpPr/>
          <p:nvPr/>
        </p:nvSpPr>
        <p:spPr>
          <a:xfrm>
            <a:off x="1000498" y="541920"/>
            <a:ext cx="10193482" cy="1061829"/>
          </a:xfrm>
          <a:prstGeom prst="rect">
            <a:avLst/>
          </a:prstGeom>
        </p:spPr>
        <p:txBody>
          <a:bodyPr wrap="square">
            <a:spAutoFit/>
          </a:bodyPr>
          <a:lstStyle/>
          <a:p>
            <a:pPr algn="ctr"/>
            <a:r>
              <a:rPr lang="en-US" b="1" cap="all" dirty="0">
                <a:solidFill>
                  <a:srgbClr val="FAFAFA"/>
                </a:solidFill>
                <a:latin typeface="bebas_neuebold"/>
              </a:rPr>
              <a:t>UNLESS!</a:t>
            </a:r>
          </a:p>
          <a:p>
            <a:pPr algn="ctr"/>
            <a:r>
              <a:rPr lang="en-US" b="1" cap="all" dirty="0">
                <a:latin typeface="bebas_neuebold"/>
              </a:rPr>
              <a:t>YOU PLAY A</a:t>
            </a:r>
            <a:r>
              <a:rPr lang="en-US" b="1" cap="all" dirty="0">
                <a:solidFill>
                  <a:srgbClr val="E0E0E0"/>
                </a:solidFill>
                <a:latin typeface="bebas_neuebold"/>
              </a:rPr>
              <a:t> </a:t>
            </a:r>
            <a:r>
              <a:rPr lang="en-US" b="1" cap="all" dirty="0">
                <a:solidFill>
                  <a:srgbClr val="8CC63F"/>
                </a:solidFill>
                <a:latin typeface="bebas_neuebold"/>
              </a:rPr>
              <a:t>DEFUSE</a:t>
            </a:r>
            <a:r>
              <a:rPr lang="en-US" b="1" cap="all" dirty="0">
                <a:solidFill>
                  <a:srgbClr val="E0E0E0"/>
                </a:solidFill>
                <a:latin typeface="bebas_neuebold"/>
              </a:rPr>
              <a:t> </a:t>
            </a:r>
            <a:r>
              <a:rPr lang="en-US" b="1" cap="all" dirty="0">
                <a:latin typeface="bebas_neuebold"/>
              </a:rPr>
              <a:t>CARD, WHICH WILL STOP THE KITTEN FROM EXPLODING </a:t>
            </a:r>
            <a:br>
              <a:rPr lang="en-US" b="1" cap="all" dirty="0">
                <a:latin typeface="bebas_neuebold"/>
              </a:rPr>
            </a:br>
            <a:r>
              <a:rPr lang="en-US" b="1" cap="all" dirty="0">
                <a:latin typeface="bebas_neuebold"/>
              </a:rPr>
              <a:t>USING THINGS LIKE LASER POINTERS, KITTEN YOGA, AND CATNIP SANDWICHES.</a:t>
            </a:r>
            <a:endParaRPr lang="en-US" b="1" i="0" cap="all" dirty="0">
              <a:effectLst/>
              <a:latin typeface="bebas_neuebold"/>
            </a:endParaRPr>
          </a:p>
        </p:txBody>
      </p:sp>
    </p:spTree>
    <p:extLst>
      <p:ext uri="{BB962C8B-B14F-4D97-AF65-F5344CB8AC3E}">
        <p14:creationId xmlns:p14="http://schemas.microsoft.com/office/powerpoint/2010/main" val="252405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5" name="Rectangle 4">
            <a:extLst>
              <a:ext uri="{FF2B5EF4-FFF2-40B4-BE49-F238E27FC236}">
                <a16:creationId xmlns:a16="http://schemas.microsoft.com/office/drawing/2014/main" id="{B334D4B4-EC7C-4477-9B76-8973D4039366}"/>
              </a:ext>
            </a:extLst>
          </p:cNvPr>
          <p:cNvSpPr/>
          <p:nvPr/>
        </p:nvSpPr>
        <p:spPr>
          <a:xfrm>
            <a:off x="504001" y="1985638"/>
            <a:ext cx="11268901" cy="1200329"/>
          </a:xfrm>
          <a:prstGeom prst="rect">
            <a:avLst/>
          </a:prstGeom>
        </p:spPr>
        <p:txBody>
          <a:bodyPr wrap="square">
            <a:spAutoFit/>
          </a:bodyPr>
          <a:lstStyle/>
          <a:p>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get pods</a:t>
            </a:r>
          </a:p>
          <a:p>
            <a:r>
              <a:rPr lang="en-US" sz="2400" b="1" kern="0" dirty="0">
                <a:latin typeface="Courier New" panose="02070309020205020404" pitchFamily="49" charset="0"/>
                <a:ea typeface="Arial Unicode MS" pitchFamily="34" charset="-128"/>
                <a:cs typeface="Courier New" panose="02070309020205020404" pitchFamily="49" charset="0"/>
              </a:rPr>
              <a:t> NAME    READY       STATUS           RESTARTS   AGE  </a:t>
            </a:r>
          </a:p>
          <a:p>
            <a:r>
              <a:rPr lang="en-US" sz="2400" b="1" kern="0" dirty="0">
                <a:latin typeface="Courier New" panose="02070309020205020404" pitchFamily="49" charset="0"/>
                <a:ea typeface="Arial Unicode MS" pitchFamily="34" charset="-128"/>
                <a:cs typeface="Courier New" panose="02070309020205020404" pitchFamily="49" charset="0"/>
              </a:rPr>
              <a:t> </a:t>
            </a:r>
            <a:r>
              <a:rPr lang="en-US" sz="2400" b="1" kern="0" dirty="0" err="1">
                <a:latin typeface="Courier New" panose="02070309020205020404" pitchFamily="49" charset="0"/>
                <a:ea typeface="Arial Unicode MS" pitchFamily="34" charset="-128"/>
                <a:cs typeface="Courier New" panose="02070309020205020404" pitchFamily="49" charset="0"/>
              </a:rPr>
              <a:t>nginx</a:t>
            </a:r>
            <a:r>
              <a:rPr lang="en-US" sz="2400" b="1" kern="0" dirty="0">
                <a:latin typeface="Courier New" panose="02070309020205020404" pitchFamily="49" charset="0"/>
                <a:ea typeface="Arial Unicode MS" pitchFamily="34" charset="-128"/>
                <a:cs typeface="Courier New" panose="02070309020205020404" pitchFamily="49" charset="0"/>
              </a:rPr>
              <a:t>    0/1    </a:t>
            </a: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r>
              <a:rPr lang="en-US" sz="2400" b="1" kern="0" dirty="0">
                <a:latin typeface="Courier New" panose="02070309020205020404" pitchFamily="49" charset="0"/>
                <a:ea typeface="Arial Unicode MS" pitchFamily="34" charset="-128"/>
                <a:cs typeface="Courier New" panose="02070309020205020404" pitchFamily="49" charset="0"/>
              </a:rPr>
              <a:t>        5        5s</a:t>
            </a:r>
          </a:p>
        </p:txBody>
      </p:sp>
      <p:sp>
        <p:nvSpPr>
          <p:cNvPr id="9" name="Speech Bubble: Rectangle 8">
            <a:extLst>
              <a:ext uri="{FF2B5EF4-FFF2-40B4-BE49-F238E27FC236}">
                <a16:creationId xmlns:a16="http://schemas.microsoft.com/office/drawing/2014/main" id="{17359BAA-C164-4F1C-8EF2-E911311D333A}"/>
              </a:ext>
            </a:extLst>
          </p:cNvPr>
          <p:cNvSpPr/>
          <p:nvPr/>
        </p:nvSpPr>
        <p:spPr bwMode="gray">
          <a:xfrm>
            <a:off x="504001" y="4249528"/>
            <a:ext cx="2667427" cy="677425"/>
          </a:xfrm>
          <a:prstGeom prst="wedgeRectCallout">
            <a:avLst>
              <a:gd name="adj1" fmla="val 32694"/>
              <a:gd name="adj2" fmla="val -2010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Is any container in the pod running?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D7DB12F8-84B8-4049-837D-85259C73B2BA}"/>
              </a:ext>
            </a:extLst>
          </p:cNvPr>
          <p:cNvSpPr/>
          <p:nvPr/>
        </p:nvSpPr>
        <p:spPr bwMode="gray">
          <a:xfrm>
            <a:off x="3860753" y="4249528"/>
            <a:ext cx="2667427" cy="677425"/>
          </a:xfrm>
          <a:prstGeom prst="wedgeRectCallout">
            <a:avLst>
              <a:gd name="adj1" fmla="val 14775"/>
              <a:gd name="adj2" fmla="val -20564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What is the pod’s status?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0F4F038E-DCCC-48FB-9FCC-B421350335D2}"/>
              </a:ext>
            </a:extLst>
          </p:cNvPr>
          <p:cNvSpPr/>
          <p:nvPr/>
        </p:nvSpPr>
        <p:spPr bwMode="gray">
          <a:xfrm>
            <a:off x="7217506" y="4251189"/>
            <a:ext cx="2667427" cy="677425"/>
          </a:xfrm>
          <a:prstGeom prst="wedgeRectCallout">
            <a:avLst>
              <a:gd name="adj1" fmla="val 10490"/>
              <a:gd name="adj2" fmla="val -20257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Where there any (recent) restarts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3" name="TextBox 2">
            <a:extLst>
              <a:ext uri="{FF2B5EF4-FFF2-40B4-BE49-F238E27FC236}">
                <a16:creationId xmlns:a16="http://schemas.microsoft.com/office/drawing/2014/main" id="{CDA4960A-C3A7-4291-ACBE-5CC735D7640F}"/>
              </a:ext>
            </a:extLst>
          </p:cNvPr>
          <p:cNvSpPr txBox="1"/>
          <p:nvPr/>
        </p:nvSpPr>
        <p:spPr>
          <a:xfrm>
            <a:off x="504001" y="1544252"/>
            <a:ext cx="8203581"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logs [--previous] &lt;pod name&gt;</a:t>
            </a:r>
          </a:p>
        </p:txBody>
      </p:sp>
      <p:sp>
        <p:nvSpPr>
          <p:cNvPr id="9" name="Speech Bubble: Rectangle 8">
            <a:extLst>
              <a:ext uri="{FF2B5EF4-FFF2-40B4-BE49-F238E27FC236}">
                <a16:creationId xmlns:a16="http://schemas.microsoft.com/office/drawing/2014/main" id="{24B68F1A-191A-4DAB-8767-E74884DAAADE}"/>
              </a:ext>
            </a:extLst>
          </p:cNvPr>
          <p:cNvSpPr/>
          <p:nvPr/>
        </p:nvSpPr>
        <p:spPr bwMode="gray">
          <a:xfrm>
            <a:off x="3028993" y="2645183"/>
            <a:ext cx="5023962" cy="977097"/>
          </a:xfrm>
          <a:prstGeom prst="wedgeRectCallout">
            <a:avLst>
              <a:gd name="adj1" fmla="val -48176"/>
              <a:gd name="adj2" fmla="val -11308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ran, there might be logs available – also from the previous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431597A8-0A79-49E9-90E0-E616041139D4}"/>
              </a:ext>
            </a:extLst>
          </p:cNvPr>
          <p:cNvSpPr txBox="1"/>
          <p:nvPr/>
        </p:nvSpPr>
        <p:spPr>
          <a:xfrm>
            <a:off x="504001" y="4145737"/>
            <a:ext cx="7642473"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exec –</a:t>
            </a: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ti</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&lt;pod name&gt; /bin/bash</a:t>
            </a:r>
          </a:p>
        </p:txBody>
      </p:sp>
      <p:sp>
        <p:nvSpPr>
          <p:cNvPr id="11" name="Speech Bubble: Rectangle 10">
            <a:extLst>
              <a:ext uri="{FF2B5EF4-FFF2-40B4-BE49-F238E27FC236}">
                <a16:creationId xmlns:a16="http://schemas.microsoft.com/office/drawing/2014/main" id="{3C43FA7C-ED1E-4C21-9BB4-440FE4791F4B}"/>
              </a:ext>
            </a:extLst>
          </p:cNvPr>
          <p:cNvSpPr/>
          <p:nvPr/>
        </p:nvSpPr>
        <p:spPr bwMode="gray">
          <a:xfrm>
            <a:off x="3028993" y="5038526"/>
            <a:ext cx="5023962" cy="1049835"/>
          </a:xfrm>
          <a:prstGeom prst="wedgeRectCallout">
            <a:avLst>
              <a:gd name="adj1" fmla="val -45073"/>
              <a:gd name="adj2" fmla="val -9922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is still running, exec into the pod and debug it from within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9595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2783D3B9-080F-4461-B92E-ED091ED04B55}"/>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4" name="TextBox 3">
            <a:extLst>
              <a:ext uri="{FF2B5EF4-FFF2-40B4-BE49-F238E27FC236}">
                <a16:creationId xmlns:a16="http://schemas.microsoft.com/office/drawing/2014/main" id="{8030DC8D-B615-4A34-8CD4-6C4439E63297}"/>
              </a:ext>
            </a:extLst>
          </p:cNvPr>
          <p:cNvSpPr txBox="1"/>
          <p:nvPr/>
        </p:nvSpPr>
        <p:spPr>
          <a:xfrm>
            <a:off x="504001" y="1331742"/>
            <a:ext cx="11186476" cy="327782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describe pod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Namespace:    default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err="1">
                <a:latin typeface="Courier New" panose="02070309020205020404" pitchFamily="49" charset="0"/>
                <a:ea typeface="Arial Unicode MS" pitchFamily="34" charset="-128"/>
                <a:cs typeface="Courier New" panose="02070309020205020404" pitchFamily="49" charset="0"/>
              </a:rPr>
              <a:t>PodScheduled</a:t>
            </a:r>
            <a:r>
              <a:rPr lang="en-US" sz="1400" b="1" kern="0" dirty="0">
                <a:latin typeface="Courier New" panose="02070309020205020404" pitchFamily="49" charset="0"/>
                <a:ea typeface="Arial Unicode MS" pitchFamily="34" charset="-128"/>
                <a:cs typeface="Courier New" panose="02070309020205020404" pitchFamily="49" charset="0"/>
              </a:rPr>
              <a:t>   False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Events:</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Type     Reason           Age   From                Message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     ------           ----  ----                -------</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Warning  </a:t>
            </a:r>
            <a:r>
              <a:rPr lang="en-US" sz="1400" b="1" kern="0" dirty="0" err="1">
                <a:latin typeface="Courier New" panose="02070309020205020404" pitchFamily="49" charset="0"/>
                <a:ea typeface="Arial Unicode MS" pitchFamily="34" charset="-128"/>
                <a:cs typeface="Courier New" panose="02070309020205020404" pitchFamily="49" charset="0"/>
              </a:rPr>
              <a:t>FailedScheduling</a:t>
            </a:r>
            <a:r>
              <a:rPr lang="en-US" sz="1400" b="1" kern="0" dirty="0">
                <a:latin typeface="Courier New" panose="02070309020205020404" pitchFamily="49" charset="0"/>
                <a:ea typeface="Arial Unicode MS" pitchFamily="34" charset="-128"/>
                <a:cs typeface="Courier New" panose="02070309020205020404" pitchFamily="49" charset="0"/>
              </a:rPr>
              <a:t>  2s    default-scheduler   </a:t>
            </a:r>
            <a:r>
              <a:rPr lang="en-US" sz="1400" b="1" kern="0" dirty="0" err="1">
                <a:latin typeface="Courier New" panose="02070309020205020404" pitchFamily="49" charset="0"/>
                <a:ea typeface="Arial Unicode MS" pitchFamily="34" charset="-128"/>
                <a:cs typeface="Courier New" panose="02070309020205020404" pitchFamily="49" charset="0"/>
              </a:rPr>
              <a:t>persistentvolumeclaim</a:t>
            </a:r>
            <a:r>
              <a:rPr lang="en-US" sz="1400" b="1" kern="0" dirty="0">
                <a:latin typeface="Courier New" panose="02070309020205020404" pitchFamily="49" charset="0"/>
                <a:ea typeface="Arial Unicode MS" pitchFamily="34" charset="-128"/>
                <a:cs typeface="Courier New" panose="02070309020205020404" pitchFamily="49" charset="0"/>
              </a:rPr>
              <a:t> "</a:t>
            </a:r>
            <a:r>
              <a:rPr lang="en-US" sz="1400" b="1" kern="0" dirty="0" err="1">
                <a:latin typeface="Courier New" panose="02070309020205020404" pitchFamily="49" charset="0"/>
                <a:ea typeface="Arial Unicode MS" pitchFamily="34" charset="-128"/>
                <a:cs typeface="Courier New" panose="02070309020205020404" pitchFamily="49" charset="0"/>
              </a:rPr>
              <a:t>nginx-pvc</a:t>
            </a:r>
            <a:r>
              <a:rPr lang="en-US" sz="1400" b="1" kern="0" dirty="0">
                <a:latin typeface="Courier New" panose="02070309020205020404" pitchFamily="49" charset="0"/>
                <a:ea typeface="Arial Unicode MS" pitchFamily="34" charset="-128"/>
                <a:cs typeface="Courier New" panose="02070309020205020404" pitchFamily="49" charset="0"/>
              </a:rPr>
              <a:t>" not found</a:t>
            </a:r>
          </a:p>
        </p:txBody>
      </p:sp>
      <p:sp>
        <p:nvSpPr>
          <p:cNvPr id="11" name="Speech Bubble: Rectangle 10">
            <a:extLst>
              <a:ext uri="{FF2B5EF4-FFF2-40B4-BE49-F238E27FC236}">
                <a16:creationId xmlns:a16="http://schemas.microsoft.com/office/drawing/2014/main" id="{185BA364-6F45-4E64-8437-D0790698F164}"/>
              </a:ext>
            </a:extLst>
          </p:cNvPr>
          <p:cNvSpPr/>
          <p:nvPr/>
        </p:nvSpPr>
        <p:spPr bwMode="gray">
          <a:xfrm>
            <a:off x="7408625" y="1899520"/>
            <a:ext cx="3518455" cy="677425"/>
          </a:xfrm>
          <a:prstGeom prst="wedgeRectCallout">
            <a:avLst>
              <a:gd name="adj1" fmla="val -87771"/>
              <a:gd name="adj2" fmla="val 1088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 was not scheduled</a:t>
            </a:r>
          </a:p>
        </p:txBody>
      </p:sp>
      <p:sp>
        <p:nvSpPr>
          <p:cNvPr id="12" name="Speech Bubble: Rectangle 11">
            <a:extLst>
              <a:ext uri="{FF2B5EF4-FFF2-40B4-BE49-F238E27FC236}">
                <a16:creationId xmlns:a16="http://schemas.microsoft.com/office/drawing/2014/main" id="{97679C3A-1F38-4437-85A5-914F8B13C2F3}"/>
              </a:ext>
            </a:extLst>
          </p:cNvPr>
          <p:cNvSpPr/>
          <p:nvPr/>
        </p:nvSpPr>
        <p:spPr bwMode="gray">
          <a:xfrm>
            <a:off x="6832552" y="5500506"/>
            <a:ext cx="3518455" cy="677425"/>
          </a:xfrm>
          <a:prstGeom prst="wedgeRectCallout">
            <a:avLst>
              <a:gd name="adj1" fmla="val -40472"/>
              <a:gd name="adj2" fmla="val -13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Reason for failure can be found in the events section</a:t>
            </a:r>
          </a:p>
        </p:txBody>
      </p:sp>
    </p:spTree>
    <p:extLst>
      <p:ext uri="{BB962C8B-B14F-4D97-AF65-F5344CB8AC3E}">
        <p14:creationId xmlns:p14="http://schemas.microsoft.com/office/powerpoint/2010/main" val="29337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B707-1225-4D64-A95E-F1193D92F3BE}"/>
              </a:ext>
            </a:extLst>
          </p:cNvPr>
          <p:cNvSpPr>
            <a:spLocks noGrp="1"/>
          </p:cNvSpPr>
          <p:nvPr>
            <p:ph type="title"/>
          </p:nvPr>
        </p:nvSpPr>
        <p:spPr/>
        <p:txBody>
          <a:bodyPr/>
          <a:lstStyle/>
          <a:p>
            <a:r>
              <a:rPr lang="en-US" dirty="0"/>
              <a:t>Issues with services</a:t>
            </a:r>
          </a:p>
        </p:txBody>
      </p:sp>
      <p:sp>
        <p:nvSpPr>
          <p:cNvPr id="3" name="Rectangle 2">
            <a:extLst>
              <a:ext uri="{FF2B5EF4-FFF2-40B4-BE49-F238E27FC236}">
                <a16:creationId xmlns:a16="http://schemas.microsoft.com/office/drawing/2014/main" id="{B6791FF6-F4CE-4E9F-BD65-77201830485B}"/>
              </a:ext>
            </a:extLst>
          </p:cNvPr>
          <p:cNvSpPr/>
          <p:nvPr/>
        </p:nvSpPr>
        <p:spPr>
          <a:xfrm>
            <a:off x="504001" y="6021077"/>
            <a:ext cx="9606354" cy="415498"/>
          </a:xfrm>
          <a:prstGeom prst="rect">
            <a:avLst/>
          </a:prstGeom>
        </p:spPr>
        <p:txBody>
          <a:bodyPr wrap="square">
            <a:spAutoFit/>
          </a:bodyPr>
          <a:lstStyle/>
          <a:p>
            <a:r>
              <a:rPr lang="en-US" dirty="0">
                <a:hlinkClick r:id="rId3"/>
              </a:rPr>
              <a:t>https://kubernetes.io/docs/tasks/debug-application-cluster/debug-service/</a:t>
            </a:r>
            <a:r>
              <a:rPr lang="en-US" dirty="0"/>
              <a:t> </a:t>
            </a:r>
          </a:p>
        </p:txBody>
      </p:sp>
      <p:sp>
        <p:nvSpPr>
          <p:cNvPr id="4" name="Rectangle 3">
            <a:extLst>
              <a:ext uri="{FF2B5EF4-FFF2-40B4-BE49-F238E27FC236}">
                <a16:creationId xmlns:a16="http://schemas.microsoft.com/office/drawing/2014/main" id="{8EA39D1E-A943-46DB-91C6-E6352F757421}"/>
              </a:ext>
            </a:extLst>
          </p:cNvPr>
          <p:cNvSpPr/>
          <p:nvPr/>
        </p:nvSpPr>
        <p:spPr>
          <a:xfrm>
            <a:off x="504000" y="1345168"/>
            <a:ext cx="9751827" cy="4524315"/>
          </a:xfrm>
          <a:prstGeom prst="rect">
            <a:avLst/>
          </a:prstGeom>
        </p:spPr>
        <p:txBody>
          <a:bodyPr wrap="square">
            <a:spAutoFit/>
          </a:bodyPr>
          <a:lstStyle/>
          <a:p>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-n </a:t>
            </a: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-system describe svc node-exporter</a:t>
            </a:r>
          </a:p>
          <a:p>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a:t>
            </a:r>
          </a:p>
          <a:p>
            <a:r>
              <a:rPr lang="en-US" sz="2400" b="1" kern="0" dirty="0">
                <a:latin typeface="Courier New" panose="02070309020205020404" pitchFamily="49" charset="0"/>
                <a:ea typeface="Arial Unicode MS" pitchFamily="34" charset="-128"/>
                <a:cs typeface="Courier New" panose="02070309020205020404" pitchFamily="49" charset="0"/>
              </a:rPr>
              <a:t>Selector:          component=node-exporter</a:t>
            </a:r>
          </a:p>
          <a:p>
            <a:r>
              <a:rPr lang="en-US" sz="2400" b="1" kern="0" dirty="0">
                <a:latin typeface="Courier New" panose="02070309020205020404" pitchFamily="49" charset="0"/>
                <a:ea typeface="Arial Unicode MS" pitchFamily="34" charset="-128"/>
                <a:cs typeface="Courier New" panose="02070309020205020404" pitchFamily="49" charset="0"/>
              </a:rPr>
              <a:t>Type:              </a:t>
            </a:r>
            <a:r>
              <a:rPr lang="en-US" sz="2400" b="1" kern="0" dirty="0" err="1">
                <a:latin typeface="Courier New" panose="02070309020205020404" pitchFamily="49" charset="0"/>
                <a:ea typeface="Arial Unicode MS" pitchFamily="34" charset="-128"/>
                <a:cs typeface="Courier New" panose="02070309020205020404" pitchFamily="49" charset="0"/>
              </a:rPr>
              <a:t>ClusterIP</a:t>
            </a:r>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IP:                None</a:t>
            </a:r>
          </a:p>
          <a:p>
            <a:r>
              <a:rPr lang="en-US" sz="2400" b="1" kern="0" dirty="0">
                <a:latin typeface="Courier New" panose="02070309020205020404" pitchFamily="49" charset="0"/>
                <a:ea typeface="Arial Unicode MS" pitchFamily="34" charset="-128"/>
                <a:cs typeface="Courier New" panose="02070309020205020404" pitchFamily="49" charset="0"/>
              </a:rPr>
              <a:t>Port:              metrics  9100/TCP</a:t>
            </a:r>
          </a:p>
          <a:p>
            <a:r>
              <a:rPr lang="en-US" sz="2400" b="1" kern="0" dirty="0" err="1">
                <a:latin typeface="Courier New" panose="02070309020205020404" pitchFamily="49" charset="0"/>
                <a:ea typeface="Arial Unicode MS" pitchFamily="34" charset="-128"/>
                <a:cs typeface="Courier New" panose="02070309020205020404" pitchFamily="49" charset="0"/>
              </a:rPr>
              <a:t>TargetPort</a:t>
            </a:r>
            <a:r>
              <a:rPr lang="en-US" sz="2400" b="1" kern="0" dirty="0">
                <a:latin typeface="Courier New" panose="02070309020205020404" pitchFamily="49" charset="0"/>
                <a:ea typeface="Arial Unicode MS" pitchFamily="34" charset="-128"/>
                <a:cs typeface="Courier New" panose="02070309020205020404" pitchFamily="49" charset="0"/>
              </a:rPr>
              <a:t>:        9100/TCP</a:t>
            </a:r>
          </a:p>
          <a:p>
            <a:r>
              <a:rPr lang="en-US" sz="2400" b="1" kern="0" dirty="0">
                <a:latin typeface="Courier New" panose="02070309020205020404" pitchFamily="49" charset="0"/>
                <a:ea typeface="Arial Unicode MS" pitchFamily="34" charset="-128"/>
                <a:cs typeface="Courier New" panose="02070309020205020404" pitchFamily="49" charset="0"/>
              </a:rPr>
              <a:t>Endpoints:            10.250.0.2:9100,10.250.0.3:9100,10.250.0.4:9100</a:t>
            </a:r>
          </a:p>
          <a:p>
            <a:r>
              <a:rPr lang="en-US" sz="2400" b="1" kern="0" dirty="0">
                <a:latin typeface="Courier New" panose="02070309020205020404" pitchFamily="49" charset="0"/>
                <a:ea typeface="Arial Unicode MS" pitchFamily="34" charset="-128"/>
                <a:cs typeface="Courier New" panose="02070309020205020404" pitchFamily="49" charset="0"/>
              </a:rPr>
              <a:t>Session Affinity:  None</a:t>
            </a:r>
          </a:p>
          <a:p>
            <a:r>
              <a:rPr lang="en-US" sz="2400" b="1" kern="0" dirty="0">
                <a:latin typeface="Courier New" panose="02070309020205020404" pitchFamily="49" charset="0"/>
                <a:ea typeface="Arial Unicode MS" pitchFamily="34" charset="-128"/>
                <a:cs typeface="Courier New" panose="02070309020205020404" pitchFamily="49" charset="0"/>
              </a:rPr>
              <a:t>Events:            &lt;none&gt;</a:t>
            </a:r>
          </a:p>
        </p:txBody>
      </p:sp>
      <p:sp>
        <p:nvSpPr>
          <p:cNvPr id="5" name="Speech Bubble: Rectangle 4">
            <a:extLst>
              <a:ext uri="{FF2B5EF4-FFF2-40B4-BE49-F238E27FC236}">
                <a16:creationId xmlns:a16="http://schemas.microsoft.com/office/drawing/2014/main" id="{39365804-9B3C-4E0D-AC45-AF4553A32332}"/>
              </a:ext>
            </a:extLst>
          </p:cNvPr>
          <p:cNvSpPr/>
          <p:nvPr/>
        </p:nvSpPr>
        <p:spPr bwMode="gray">
          <a:xfrm>
            <a:off x="9023050" y="1838837"/>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Correct labels?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B6BA9F4F-D22A-42EF-9C65-EBE3C7731785}"/>
              </a:ext>
            </a:extLst>
          </p:cNvPr>
          <p:cNvSpPr/>
          <p:nvPr/>
        </p:nvSpPr>
        <p:spPr bwMode="gray">
          <a:xfrm>
            <a:off x="9023049" y="3268612"/>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Correct target port of pods? </a:t>
            </a:r>
          </a:p>
        </p:txBody>
      </p:sp>
      <p:sp>
        <p:nvSpPr>
          <p:cNvPr id="7" name="Speech Bubble: Rectangle 6">
            <a:extLst>
              <a:ext uri="{FF2B5EF4-FFF2-40B4-BE49-F238E27FC236}">
                <a16:creationId xmlns:a16="http://schemas.microsoft.com/office/drawing/2014/main" id="{A18D8DEB-83CF-4D76-BC6D-2B1E52C31FBC}"/>
              </a:ext>
            </a:extLst>
          </p:cNvPr>
          <p:cNvSpPr/>
          <p:nvPr/>
        </p:nvSpPr>
        <p:spPr bwMode="gray">
          <a:xfrm>
            <a:off x="9023049" y="5229520"/>
            <a:ext cx="2667427" cy="677425"/>
          </a:xfrm>
          <a:prstGeom prst="wedgeRectCallout">
            <a:avLst>
              <a:gd name="adj1" fmla="val -75990"/>
              <a:gd name="adj2" fmla="val -553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Are any pods available?</a:t>
            </a:r>
          </a:p>
        </p:txBody>
      </p:sp>
    </p:spTree>
    <p:extLst>
      <p:ext uri="{BB962C8B-B14F-4D97-AF65-F5344CB8AC3E}">
        <p14:creationId xmlns:p14="http://schemas.microsoft.com/office/powerpoint/2010/main" val="197928792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1095</Words>
  <Application>Microsoft Office PowerPoint</Application>
  <PresentationFormat>Custom</PresentationFormat>
  <Paragraphs>114</Paragraphs>
  <Slides>11</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bebas_neuebold</vt:lpstr>
      <vt:lpstr>Courier New</vt:lpstr>
      <vt:lpstr>Symbol</vt:lpstr>
      <vt:lpstr>wingdings</vt:lpstr>
      <vt:lpstr>wingdings</vt:lpstr>
      <vt:lpstr>SAP_2017_16x9_black</vt:lpstr>
      <vt:lpstr>PowerPoint Presentation</vt:lpstr>
      <vt:lpstr>PowerPoint Presentation</vt:lpstr>
      <vt:lpstr>What kind of errors did you face, so far?</vt:lpstr>
      <vt:lpstr>PowerPoint Presentation</vt:lpstr>
      <vt:lpstr>Pod failure - where to look for information</vt:lpstr>
      <vt:lpstr>Pod failure - where to look for information</vt:lpstr>
      <vt:lpstr>Demo</vt:lpstr>
      <vt:lpstr>Pod failure - where to look for information</vt:lpstr>
      <vt:lpstr>Issues with services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609</cp:revision>
  <dcterms:created xsi:type="dcterms:W3CDTF">2015-10-14T11:21:43Z</dcterms:created>
  <dcterms:modified xsi:type="dcterms:W3CDTF">2018-12-13T15:50:12Z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