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4"/>
  </p:notesMasterIdLst>
  <p:handoutMasterIdLst>
    <p:handoutMasterId r:id="rId15"/>
  </p:handoutMasterIdLst>
  <p:sldIdLst>
    <p:sldId id="433" r:id="rId2"/>
    <p:sldId id="442" r:id="rId3"/>
    <p:sldId id="444" r:id="rId4"/>
    <p:sldId id="450" r:id="rId5"/>
    <p:sldId id="461" r:id="rId6"/>
    <p:sldId id="459" r:id="rId7"/>
    <p:sldId id="449" r:id="rId8"/>
    <p:sldId id="452" r:id="rId9"/>
    <p:sldId id="453" r:id="rId10"/>
    <p:sldId id="460" r:id="rId11"/>
    <p:sldId id="451" r:id="rId12"/>
    <p:sldId id="265" r:id="rId13"/>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8480" autoAdjust="0"/>
  </p:normalViewPr>
  <p:slideViewPr>
    <p:cSldViewPr snapToGrid="0" showGuides="1">
      <p:cViewPr varScale="1">
        <p:scale>
          <a:sx n="102" d="100"/>
          <a:sy n="102" d="100"/>
        </p:scale>
        <p:origin x="1332" y="11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a:t>Create a secret from the command line or use the </a:t>
            </a:r>
            <a:r>
              <a:rPr lang="en-US" baseline="0" dirty="0" err="1"/>
              <a:t>yaml</a:t>
            </a:r>
            <a:endParaRPr lang="en-US" baseline="0" dirty="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echo admin &gt; username.txt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echo Secret4ever &gt; password.txt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err="1"/>
              <a:t>kubectl</a:t>
            </a:r>
            <a:r>
              <a:rPr lang="en-US" baseline="0" dirty="0"/>
              <a:t> create secret generic admin-access --from-file=./username.txt --from-file=./password.txt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Print the secret in </a:t>
            </a:r>
            <a:r>
              <a:rPr lang="en-US" baseline="0" dirty="0" err="1"/>
              <a:t>yaml</a:t>
            </a:r>
            <a:r>
              <a:rPr lang="en-US" baseline="0" dirty="0"/>
              <a:t> format and send the value for password to </a:t>
            </a:r>
            <a:r>
              <a:rPr lang="en-US" baseline="0"/>
              <a:t>base64 -decode</a:t>
            </a:r>
            <a:r>
              <a:rPr lang="en-US" baseline="0" dirty="0"/>
              <a:t>:  echo U2VjcmV0NGV2ZXIK | </a:t>
            </a:r>
            <a:r>
              <a:rPr lang="en-US" baseline="0"/>
              <a:t>base64 -d</a:t>
            </a: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Schedule the demo pod for secrets (make sure the secret name matches) and query the logs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=&gt; highlight that the values are accessible in clear text within the pod context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1289078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Secrets &amp; </a:t>
            </a:r>
            <a:r>
              <a:rPr lang="en-US" dirty="0" err="1"/>
              <a:t>configMaps</a:t>
            </a:r>
            <a:r>
              <a:rPr lang="en-US" dirty="0"/>
              <a:t> are always bound to a namespace. Use the volume API to integrate both into your pods.</a:t>
            </a:r>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2225289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ConfigMaps</a:t>
            </a:r>
            <a:r>
              <a:rPr lang="en-US" dirty="0"/>
              <a:t> can be created via command line either with “from-literal” or based on files. Of course it is also valid to create a </a:t>
            </a:r>
            <a:r>
              <a:rPr lang="en-US" dirty="0" err="1"/>
              <a:t>yaml</a:t>
            </a:r>
            <a:r>
              <a:rPr lang="en-US" dirty="0"/>
              <a:t> file.</a:t>
            </a:r>
          </a:p>
          <a:p>
            <a:endParaRPr lang="en-US" dirty="0"/>
          </a:p>
          <a:p>
            <a:r>
              <a:rPr lang="en-US" dirty="0"/>
              <a:t>It is important to remember, that any data stored in </a:t>
            </a:r>
            <a:r>
              <a:rPr lang="en-US" dirty="0" err="1"/>
              <a:t>configMaps</a:t>
            </a:r>
            <a:r>
              <a:rPr lang="en-US" dirty="0"/>
              <a:t> will be uploaded to </a:t>
            </a:r>
            <a:r>
              <a:rPr lang="en-US" dirty="0" err="1"/>
              <a:t>etcd</a:t>
            </a:r>
            <a:r>
              <a:rPr lang="en-US" dirty="0"/>
              <a:t>, the distributed key value store that persists the cluster’s state. So don’t store large files in </a:t>
            </a:r>
            <a:r>
              <a:rPr lang="en-US" dirty="0" err="1"/>
              <a:t>configMaps</a:t>
            </a:r>
            <a:r>
              <a:rPr lang="en-US" dirty="0"/>
              <a:t>!</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760292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Once the </a:t>
            </a:r>
            <a:r>
              <a:rPr lang="en-US" dirty="0" err="1"/>
              <a:t>configMap</a:t>
            </a:r>
            <a:r>
              <a:rPr lang="en-US" dirty="0"/>
              <a:t> is created it’s content can be </a:t>
            </a:r>
            <a:r>
              <a:rPr lang="en-US" b="1" dirty="0"/>
              <a:t>projected into a pod’s container</a:t>
            </a:r>
            <a:r>
              <a:rPr lang="en-US" dirty="0"/>
              <a:t> as an </a:t>
            </a:r>
            <a:r>
              <a:rPr lang="en-US" b="1" dirty="0"/>
              <a:t>environment variable</a:t>
            </a:r>
            <a:r>
              <a:rPr lang="en-US" dirty="0"/>
              <a:t> or </a:t>
            </a:r>
            <a:r>
              <a:rPr lang="en-US" b="1" dirty="0"/>
              <a:t>mounted as a file</a:t>
            </a:r>
            <a:r>
              <a:rPr lang="en-US" dirty="0"/>
              <a:t>.</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extLst>
      <p:ext uri="{BB962C8B-B14F-4D97-AF65-F5344CB8AC3E}">
        <p14:creationId xmlns:p14="http://schemas.microsoft.com/office/powerpoint/2010/main" val="130487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a:t>
            </a:r>
            <a:r>
              <a:rPr lang="en-US" dirty="0" err="1"/>
              <a:t>configmap</a:t>
            </a:r>
            <a:r>
              <a:rPr lang="en-US" dirty="0"/>
              <a:t> example: </a:t>
            </a:r>
          </a:p>
          <a:p>
            <a:r>
              <a:rPr lang="en-US" dirty="0" err="1"/>
              <a:t>kubectl</a:t>
            </a:r>
            <a:r>
              <a:rPr lang="en-US" dirty="0"/>
              <a:t> create </a:t>
            </a:r>
            <a:r>
              <a:rPr lang="en-US" dirty="0" err="1"/>
              <a:t>configmap</a:t>
            </a:r>
            <a:r>
              <a:rPr lang="en-US" dirty="0"/>
              <a:t> test-config --from-literal=</a:t>
            </a:r>
            <a:r>
              <a:rPr lang="en-US" dirty="0" err="1"/>
              <a:t>test.type</a:t>
            </a:r>
            <a:r>
              <a:rPr lang="en-US" dirty="0"/>
              <a:t>=unit --from-literal=</a:t>
            </a:r>
            <a:r>
              <a:rPr lang="en-US" dirty="0" err="1"/>
              <a:t>test.exec</a:t>
            </a:r>
            <a:r>
              <a:rPr lang="en-US" dirty="0"/>
              <a:t>=always</a:t>
            </a:r>
          </a:p>
          <a:p>
            <a:endParaRPr lang="en-US" dirty="0"/>
          </a:p>
          <a:p>
            <a:r>
              <a:rPr lang="en-US" dirty="0"/>
              <a:t>Show the </a:t>
            </a:r>
            <a:r>
              <a:rPr lang="en-US" dirty="0" err="1"/>
              <a:t>pod_with_configmap.yaml</a:t>
            </a:r>
            <a:r>
              <a:rPr lang="en-US" dirty="0"/>
              <a:t> =&gt; you can include all values from a </a:t>
            </a:r>
            <a:r>
              <a:rPr lang="en-US" dirty="0" err="1"/>
              <a:t>configmap</a:t>
            </a:r>
            <a:r>
              <a:rPr lang="en-US" dirty="0"/>
              <a:t> or reference to specific keys. It is also possible to reference multiple </a:t>
            </a:r>
            <a:r>
              <a:rPr lang="en-US" dirty="0" err="1"/>
              <a:t>configMaps</a:t>
            </a:r>
            <a:r>
              <a:rPr lang="en-US" dirty="0"/>
              <a:t>. When deploying it to the cluster it will start &amp; go to status “completed” very quickly. Use “</a:t>
            </a:r>
            <a:r>
              <a:rPr lang="en-US" dirty="0" err="1"/>
              <a:t>kubectl</a:t>
            </a:r>
            <a:r>
              <a:rPr lang="en-US" dirty="0"/>
              <a:t> get pods -a” to display also terminated/completed pods. Use “</a:t>
            </a:r>
            <a:r>
              <a:rPr lang="en-US" dirty="0" err="1"/>
              <a:t>kubectl</a:t>
            </a:r>
            <a:r>
              <a:rPr lang="en-US" dirty="0"/>
              <a:t> logs test-</a:t>
            </a:r>
            <a:r>
              <a:rPr lang="en-US" dirty="0" err="1"/>
              <a:t>configmap</a:t>
            </a:r>
            <a:r>
              <a:rPr lang="en-US" dirty="0"/>
              <a:t>” to view the environment sent to </a:t>
            </a:r>
            <a:r>
              <a:rPr lang="en-US" dirty="0" err="1"/>
              <a:t>stdout</a:t>
            </a:r>
            <a:r>
              <a:rPr lang="en-US" dirty="0"/>
              <a:t>.</a:t>
            </a:r>
          </a:p>
          <a:p>
            <a:endParaRPr lang="en-US" dirty="0"/>
          </a:p>
          <a:p>
            <a:r>
              <a:rPr lang="en-US" dirty="0"/>
              <a:t>Instead of mapping the </a:t>
            </a:r>
            <a:r>
              <a:rPr lang="en-US" dirty="0" err="1"/>
              <a:t>configMap</a:t>
            </a:r>
            <a:r>
              <a:rPr lang="en-US" dirty="0"/>
              <a:t> content to environment variables, it is also possible to mount them as files to a directory. This will be part of the exercise.</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679986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3 different types of secrets</a:t>
            </a:r>
          </a:p>
          <a:p>
            <a:pPr marL="285750" indent="-285750">
              <a:buFontTx/>
              <a:buChar char="-"/>
            </a:pPr>
            <a:r>
              <a:rPr lang="en-US" b="1" dirty="0"/>
              <a:t>generic</a:t>
            </a:r>
            <a:r>
              <a:rPr lang="en-US" dirty="0"/>
              <a:t>: to store credentials like passwords. Include as </a:t>
            </a:r>
            <a:r>
              <a:rPr lang="en-US" b="1" dirty="0" err="1"/>
              <a:t>env</a:t>
            </a:r>
            <a:r>
              <a:rPr lang="en-US" b="1" dirty="0"/>
              <a:t> variables</a:t>
            </a:r>
            <a:r>
              <a:rPr lang="en-US" dirty="0"/>
              <a:t> or </a:t>
            </a:r>
            <a:r>
              <a:rPr lang="en-US" b="1" dirty="0"/>
              <a:t>mount files</a:t>
            </a:r>
          </a:p>
          <a:p>
            <a:pPr marL="285750" indent="-285750">
              <a:buFontTx/>
              <a:buChar char="-"/>
            </a:pPr>
            <a:r>
              <a:rPr lang="en-US" dirty="0"/>
              <a:t>TLS: store certificates to setup TLS e.g. with a webserver</a:t>
            </a:r>
          </a:p>
          <a:p>
            <a:pPr marL="285750" indent="-285750">
              <a:buFontTx/>
              <a:buChar char="-"/>
            </a:pPr>
            <a:r>
              <a:rPr lang="en-US" b="1" dirty="0"/>
              <a:t>Docker-registry</a:t>
            </a:r>
            <a:r>
              <a:rPr lang="en-US" dirty="0"/>
              <a:t>: Contains credentials to authenticate pulls from protected registry like the docker store or a private registry. Assign the secret as </a:t>
            </a:r>
            <a:r>
              <a:rPr lang="en-US" b="1" dirty="0"/>
              <a:t>“</a:t>
            </a:r>
            <a:r>
              <a:rPr lang="en-US" b="1" dirty="0" err="1"/>
              <a:t>imagePullSecret</a:t>
            </a:r>
            <a:r>
              <a:rPr lang="en-US" b="1" dirty="0"/>
              <a:t>” </a:t>
            </a:r>
            <a:r>
              <a:rPr lang="en-US" dirty="0"/>
              <a:t>to a pod, to use the credentials for image pulling for this pod. </a:t>
            </a:r>
          </a:p>
        </p:txBody>
      </p:sp>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Tree>
    <p:extLst>
      <p:ext uri="{BB962C8B-B14F-4D97-AF65-F5344CB8AC3E}">
        <p14:creationId xmlns:p14="http://schemas.microsoft.com/office/powerpoint/2010/main" val="1151262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Secrets can be created based on files or values from literals. The data gets base64 encoded and as long as you view the resource via </a:t>
            </a:r>
            <a:r>
              <a:rPr lang="en-US" dirty="0" err="1"/>
              <a:t>kubectl</a:t>
            </a:r>
            <a:r>
              <a:rPr lang="en-US" dirty="0"/>
              <a:t>, it stays this way. To view the data take the string, print it to </a:t>
            </a:r>
            <a:r>
              <a:rPr lang="en-US" dirty="0" err="1"/>
              <a:t>stdout</a:t>
            </a:r>
            <a:r>
              <a:rPr lang="en-US" dirty="0"/>
              <a:t> and pipe it into base64 -d.</a:t>
            </a:r>
          </a:p>
          <a:p>
            <a:r>
              <a:rPr lang="en-US" dirty="0"/>
              <a:t>Example: echo U2VjcmV0NGV2ZXIK | base64 -d</a:t>
            </a:r>
          </a:p>
          <a:p>
            <a:endParaRPr lang="en-US" dirty="0"/>
          </a:p>
          <a:p>
            <a:r>
              <a:rPr lang="en-US" dirty="0"/>
              <a:t>To rebuild the demo use the </a:t>
            </a:r>
            <a:r>
              <a:rPr lang="en-US" b="1" dirty="0"/>
              <a:t>07d_demo_pod_with_secret.yaml</a:t>
            </a:r>
            <a:r>
              <a:rPr lang="en-US" dirty="0"/>
              <a:t> and </a:t>
            </a:r>
            <a:r>
              <a:rPr lang="en-US" b="1" dirty="0"/>
              <a:t>07c_demo_secret.yaml</a:t>
            </a:r>
            <a:r>
              <a:rPr lang="en-US" dirty="0"/>
              <a:t> from ./</a:t>
            </a:r>
            <a:r>
              <a:rPr lang="en-US" dirty="0" err="1"/>
              <a:t>kubernetes</a:t>
            </a:r>
            <a:r>
              <a:rPr lang="en-US" dirty="0"/>
              <a:t>/demo. It contains the secret &amp; a pod mounting the secret.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Tree>
    <p:extLst>
      <p:ext uri="{BB962C8B-B14F-4D97-AF65-F5344CB8AC3E}">
        <p14:creationId xmlns:p14="http://schemas.microsoft.com/office/powerpoint/2010/main" val="2065736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secret like any other volume and bind it to the pod. When mounted into the filesystem the content/values are decoded and available in plain text. So be careful what you do. Eventually you want to set (</a:t>
            </a:r>
            <a:r>
              <a:rPr lang="en-US" dirty="0" err="1"/>
              <a:t>linux</a:t>
            </a:r>
            <a:r>
              <a:rPr lang="en-US" dirty="0"/>
              <a:t>) permissions for the files (like 400 so only the owner is allowed to read it).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42064518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kubernetes.io/docs/concepts/configuration/secre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hyperlink" Target="https://kubernetes.io/docs/tasks/configure-pod-container/configure-pod-configmap/"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err="1">
                <a:solidFill>
                  <a:schemeClr val="accent1"/>
                </a:solidFill>
              </a:rPr>
              <a:t>ConfigMaps</a:t>
            </a:r>
            <a:r>
              <a:rPr lang="en-US" dirty="0">
                <a:solidFill>
                  <a:schemeClr val="accent1"/>
                </a:solidFill>
              </a:rPr>
              <a:t> and Secrets</a:t>
            </a:r>
          </a:p>
        </p:txBody>
      </p:sp>
      <p:pic>
        <p:nvPicPr>
          <p:cNvPr id="6" name="Illustration" descr="Example of an illustration" title="Illustration for title slide">
            <a:extLst>
              <a:ext uri="{FF2B5EF4-FFF2-40B4-BE49-F238E27FC236}">
                <a16:creationId xmlns:a16="http://schemas.microsoft.com/office/drawing/2014/main" id="{F183C21C-0C42-4CC1-A067-7B1027C3919B}"/>
              </a:ext>
            </a:extLst>
          </p:cNvPr>
          <p:cNvPicPr>
            <a:picLocks noGrp="1" noChangeAspect="1"/>
          </p:cNvPicPr>
          <p:nvPr>
            <p:ph type="pic" sz="quarter" idx="12"/>
          </p:nvPr>
        </p:nvPicPr>
        <p:blipFill>
          <a:blip r:embed="rId3"/>
          <a:srcRect t="3112" b="3112"/>
          <a:stretch>
            <a:fillRect/>
          </a:stretch>
        </p:blipFill>
        <p:spPr bwMode="gray">
          <a:xfrm>
            <a:off x="0" y="0"/>
            <a:ext cx="12195174" cy="3430006"/>
          </a:xfr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9C62A5CB-238A-4F85-B51C-08527F45B6A7}"/>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2946468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Desired target state – exercise #06</a:t>
            </a:r>
          </a:p>
        </p:txBody>
      </p:sp>
      <p:grpSp>
        <p:nvGrpSpPr>
          <p:cNvPr id="13" name="Group 12"/>
          <p:cNvGrpSpPr/>
          <p:nvPr/>
        </p:nvGrpSpPr>
        <p:grpSpPr>
          <a:xfrm>
            <a:off x="2674620" y="312420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9189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custom</a:t>
              </a:r>
              <a:r>
                <a:rPr lang="de-DE" sz="1800" kern="0" dirty="0">
                  <a:ea typeface="Arial Unicode MS" pitchFamily="34" charset="-128"/>
                  <a:cs typeface="Arial Unicode MS" pitchFamily="34" charset="-128"/>
                </a:rPr>
                <a:t>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702919"/>
            <a:ext cx="222219" cy="63530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8" y="1007399"/>
            <a:ext cx="3382042" cy="807791"/>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7" name="Group 26"/>
          <p:cNvGrpSpPr/>
          <p:nvPr/>
        </p:nvGrpSpPr>
        <p:grpSpPr>
          <a:xfrm>
            <a:off x="4165925" y="2129720"/>
            <a:ext cx="3204830" cy="681069"/>
            <a:chOff x="2697480" y="2743200"/>
            <a:chExt cx="6187440" cy="2034540"/>
          </a:xfrm>
        </p:grpSpPr>
        <p:sp>
          <p:nvSpPr>
            <p:cNvPr id="28" name="Rectangle: Rounded Corners 27"/>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p:cNvSpPr/>
            <p:nvPr/>
          </p:nvSpPr>
          <p:spPr bwMode="gray">
            <a:xfrm>
              <a:off x="3493771" y="3130180"/>
              <a:ext cx="4594857" cy="115625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service</a:t>
              </a:r>
              <a:r>
                <a:rPr lang="de-DE" sz="1800" kern="0" dirty="0">
                  <a:ea typeface="Arial Unicode MS" pitchFamily="34" charset="-128"/>
                  <a:cs typeface="Arial Unicode MS" pitchFamily="34" charset="-128"/>
                </a:rPr>
                <a:t> http / https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8" name="Arrow: Up-Down 17"/>
          <p:cNvSpPr/>
          <p:nvPr/>
        </p:nvSpPr>
        <p:spPr bwMode="gray">
          <a:xfrm>
            <a:off x="5657231" y="2669184"/>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Arrow: Up-Down 31"/>
          <p:cNvSpPr/>
          <p:nvPr/>
        </p:nvSpPr>
        <p:spPr bwMode="gray">
          <a:xfrm>
            <a:off x="5657230" y="1585837"/>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Speech Bubble: Rectangle 19">
            <a:extLst>
              <a:ext uri="{FF2B5EF4-FFF2-40B4-BE49-F238E27FC236}">
                <a16:creationId xmlns:a16="http://schemas.microsoft.com/office/drawing/2014/main" id="{7711302D-71E3-4BB4-867C-5D0045EC3D9E}"/>
              </a:ext>
            </a:extLst>
          </p:cNvPr>
          <p:cNvSpPr/>
          <p:nvPr/>
        </p:nvSpPr>
        <p:spPr bwMode="gray">
          <a:xfrm>
            <a:off x="8579848" y="5163329"/>
            <a:ext cx="2535294" cy="915844"/>
          </a:xfrm>
          <a:prstGeom prst="wedgeRectCallout">
            <a:avLst>
              <a:gd name="adj1" fmla="val -81283"/>
              <a:gd name="adj2" fmla="val 3308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create configuration and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tls</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secrets</a:t>
            </a:r>
          </a:p>
        </p:txBody>
      </p:sp>
      <p:sp>
        <p:nvSpPr>
          <p:cNvPr id="21" name="Speech Bubble: Rectangle 20">
            <a:extLst>
              <a:ext uri="{FF2B5EF4-FFF2-40B4-BE49-F238E27FC236}">
                <a16:creationId xmlns:a16="http://schemas.microsoft.com/office/drawing/2014/main" id="{01EC3AB0-762F-43E8-A188-7C403E7BE6B7}"/>
              </a:ext>
            </a:extLst>
          </p:cNvPr>
          <p:cNvSpPr/>
          <p:nvPr/>
        </p:nvSpPr>
        <p:spPr bwMode="gray">
          <a:xfrm>
            <a:off x="8345749" y="1213876"/>
            <a:ext cx="2535294" cy="915844"/>
          </a:xfrm>
          <a:prstGeom prst="wedgeRectCallout">
            <a:avLst>
              <a:gd name="adj1" fmla="val -81283"/>
              <a:gd name="adj2" fmla="val 3308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Expose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nginx</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via https</a:t>
            </a:r>
          </a:p>
        </p:txBody>
      </p:sp>
      <p:sp>
        <p:nvSpPr>
          <p:cNvPr id="22" name="Speech Bubble: Rectangle 21">
            <a:extLst>
              <a:ext uri="{FF2B5EF4-FFF2-40B4-BE49-F238E27FC236}">
                <a16:creationId xmlns:a16="http://schemas.microsoft.com/office/drawing/2014/main" id="{D90A8276-8E9C-4CEF-94B2-EDE9A4CACF9C}"/>
              </a:ext>
            </a:extLst>
          </p:cNvPr>
          <p:cNvSpPr/>
          <p:nvPr/>
        </p:nvSpPr>
        <p:spPr bwMode="gray">
          <a:xfrm>
            <a:off x="9228382" y="3355620"/>
            <a:ext cx="2535294" cy="915844"/>
          </a:xfrm>
          <a:prstGeom prst="wedgeRectCallout">
            <a:avLst>
              <a:gd name="adj1" fmla="val -81283"/>
              <a:gd name="adj2" fmla="val 3308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Add usage of configuration &amp; secrets to the deployment</a:t>
            </a:r>
          </a:p>
        </p:txBody>
      </p:sp>
    </p:spTree>
    <p:extLst>
      <p:ext uri="{BB962C8B-B14F-4D97-AF65-F5344CB8AC3E}">
        <p14:creationId xmlns:p14="http://schemas.microsoft.com/office/powerpoint/2010/main" val="4085581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gray">
          <a:xfrm>
            <a:off x="1790701" y="2831427"/>
            <a:ext cx="3078480" cy="2964180"/>
          </a:xfrm>
          <a:prstGeom prst="rect">
            <a:avLst/>
          </a:prstGeom>
          <a:solidFill>
            <a:schemeClr val="accent1">
              <a:lumMod val="40000"/>
              <a:lumOff val="6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Docker Hub</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What‘s the issue? </a:t>
            </a:r>
          </a:p>
        </p:txBody>
      </p:sp>
      <p:sp>
        <p:nvSpPr>
          <p:cNvPr id="8" name="Rectangle 7"/>
          <p:cNvSpPr/>
          <p:nvPr/>
        </p:nvSpPr>
        <p:spPr>
          <a:xfrm>
            <a:off x="504000" y="1223190"/>
            <a:ext cx="10590719" cy="1061829"/>
          </a:xfrm>
          <a:prstGeom prst="rect">
            <a:avLst/>
          </a:prstGeom>
        </p:spPr>
        <p:txBody>
          <a:bodyPr wrap="square">
            <a:spAutoFit/>
          </a:bodyPr>
          <a:lstStyle/>
          <a:p>
            <a:pPr marL="342900" indent="-342900">
              <a:buFont typeface="Wingdings" panose="05000000000000000000" pitchFamily="2" charset="2"/>
              <a:buChar char="§"/>
            </a:pPr>
            <a:r>
              <a:rPr lang="en-US" dirty="0"/>
              <a:t>How to supply credentials for an application running </a:t>
            </a:r>
            <a:r>
              <a:rPr lang="en-US"/>
              <a:t>in Kubernetes</a:t>
            </a:r>
            <a:r>
              <a:rPr lang="en-US" dirty="0"/>
              <a:t>?</a:t>
            </a:r>
          </a:p>
          <a:p>
            <a:pPr marL="342900" indent="-342900">
              <a:buFont typeface="Wingdings" panose="05000000000000000000" pitchFamily="2" charset="2"/>
              <a:buChar char="§"/>
            </a:pPr>
            <a:r>
              <a:rPr lang="en-US" dirty="0"/>
              <a:t>Avoid to store confidential data in images that may become publicly available</a:t>
            </a:r>
          </a:p>
          <a:p>
            <a:pPr marL="342900" indent="-342900">
              <a:buFont typeface="Wingdings" panose="05000000000000000000" pitchFamily="2" charset="2"/>
              <a:buChar char="§"/>
            </a:pPr>
            <a:r>
              <a:rPr lang="en-US" dirty="0"/>
              <a:t>Adapt configuration to various runtime environments / how keep the image generic?</a:t>
            </a:r>
          </a:p>
        </p:txBody>
      </p:sp>
      <p:sp>
        <p:nvSpPr>
          <p:cNvPr id="4" name="Rectangle 3"/>
          <p:cNvSpPr/>
          <p:nvPr/>
        </p:nvSpPr>
        <p:spPr bwMode="gray">
          <a:xfrm>
            <a:off x="7406639" y="2652357"/>
            <a:ext cx="2392681" cy="1661160"/>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solidFill>
                  <a:schemeClr val="tx1"/>
                </a:solidFill>
                <a:ea typeface="Arial Unicode MS" pitchFamily="34" charset="-128"/>
                <a:cs typeface="Arial Unicode MS" pitchFamily="34" charset="-128"/>
              </a:rPr>
              <a:t>Cluster A</a:t>
            </a:r>
            <a:endParaRPr kumimoji="0" lang="en-US" sz="1600" b="1"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7" name="Rectangle 6"/>
          <p:cNvSpPr/>
          <p:nvPr/>
        </p:nvSpPr>
        <p:spPr bwMode="gray">
          <a:xfrm>
            <a:off x="2597559" y="3735388"/>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Imag</a:t>
            </a:r>
            <a:r>
              <a:rPr lang="en-US" sz="1800" kern="0" dirty="0">
                <a:ea typeface="Arial Unicode MS" pitchFamily="34" charset="-128"/>
                <a:cs typeface="Arial Unicode MS" pitchFamily="34" charset="-128"/>
              </a:rPr>
              <a:t>e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8072194" y="3092592"/>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Imag</a:t>
            </a:r>
            <a:r>
              <a:rPr lang="en-US" sz="1800" kern="0" dirty="0">
                <a:ea typeface="Arial Unicode MS" pitchFamily="34" charset="-128"/>
                <a:cs typeface="Arial Unicode MS" pitchFamily="34" charset="-128"/>
              </a:rPr>
              <a:t>e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7406639" y="4587837"/>
            <a:ext cx="2392681" cy="1661160"/>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solidFill>
                  <a:schemeClr val="tx1"/>
                </a:solidFill>
                <a:ea typeface="Arial Unicode MS" pitchFamily="34" charset="-128"/>
                <a:cs typeface="Arial Unicode MS" pitchFamily="34" charset="-128"/>
              </a:rPr>
              <a:t>Cluster B</a:t>
            </a:r>
            <a:endParaRPr kumimoji="0" lang="en-US" sz="1600" b="1"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14" name="Rectangle 13"/>
          <p:cNvSpPr/>
          <p:nvPr/>
        </p:nvSpPr>
        <p:spPr bwMode="gray">
          <a:xfrm>
            <a:off x="8072194" y="5028072"/>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Imag</a:t>
            </a:r>
            <a:r>
              <a:rPr lang="en-US" sz="1800" kern="0" dirty="0">
                <a:ea typeface="Arial Unicode MS" pitchFamily="34" charset="-128"/>
                <a:cs typeface="Arial Unicode MS" pitchFamily="34" charset="-128"/>
              </a:rPr>
              <a:t>e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15" idx="3"/>
            <a:endCxn id="4" idx="1"/>
          </p:cNvCxnSpPr>
          <p:nvPr/>
        </p:nvCxnSpPr>
        <p:spPr>
          <a:xfrm flipV="1">
            <a:off x="4869181" y="3482937"/>
            <a:ext cx="2537458" cy="83058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5" idx="3"/>
            <a:endCxn id="13" idx="1"/>
          </p:cNvCxnSpPr>
          <p:nvPr/>
        </p:nvCxnSpPr>
        <p:spPr>
          <a:xfrm>
            <a:off x="4869181" y="4313517"/>
            <a:ext cx="2537458" cy="110490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1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How to solve it?</a:t>
            </a:r>
          </a:p>
        </p:txBody>
      </p:sp>
      <p:sp>
        <p:nvSpPr>
          <p:cNvPr id="3" name="Rectangle 2"/>
          <p:cNvSpPr/>
          <p:nvPr/>
        </p:nvSpPr>
        <p:spPr bwMode="gray">
          <a:xfrm>
            <a:off x="2748121" y="3734737"/>
            <a:ext cx="3370739" cy="216253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solidFill>
                  <a:schemeClr val="tx1"/>
                </a:solidFill>
                <a:ea typeface="Arial Unicode MS" pitchFamily="34" charset="-128"/>
                <a:cs typeface="Arial Unicode MS" pitchFamily="34" charset="-128"/>
              </a:rPr>
              <a:t>Pod-A</a:t>
            </a:r>
            <a:endParaRPr kumimoji="0" lang="en-US" sz="1600" b="1"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4" name="Rectangle 3"/>
          <p:cNvSpPr/>
          <p:nvPr/>
        </p:nvSpPr>
        <p:spPr bwMode="gray">
          <a:xfrm>
            <a:off x="2295057" y="357507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6" name="Cylinder 5"/>
          <p:cNvSpPr/>
          <p:nvPr/>
        </p:nvSpPr>
        <p:spPr bwMode="gray">
          <a:xfrm>
            <a:off x="8057213" y="3642360"/>
            <a:ext cx="1422067" cy="10415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15714" y="426134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 name="Connector: Elbow 7"/>
          <p:cNvCxnSpPr>
            <a:cxnSpLocks/>
            <a:stCxn id="7" idx="3"/>
            <a:endCxn id="6" idx="2"/>
          </p:cNvCxnSpPr>
          <p:nvPr/>
        </p:nvCxnSpPr>
        <p:spPr>
          <a:xfrm flipV="1">
            <a:off x="5243645" y="4163120"/>
            <a:ext cx="2813568" cy="676350"/>
          </a:xfrm>
          <a:prstGeom prst="bentConnector3">
            <a:avLst>
              <a:gd name="adj1" fmla="val 50000"/>
            </a:avLst>
          </a:prstGeom>
          <a:ln w="5715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04000" y="1223190"/>
            <a:ext cx="11106753" cy="1384995"/>
          </a:xfrm>
          <a:prstGeom prst="rect">
            <a:avLst/>
          </a:prstGeom>
        </p:spPr>
        <p:txBody>
          <a:bodyPr wrap="square">
            <a:spAutoFit/>
          </a:bodyPr>
          <a:lstStyle/>
          <a:p>
            <a:pPr marL="342900" indent="-342900">
              <a:buFont typeface="Wingdings" panose="05000000000000000000" pitchFamily="2" charset="2"/>
              <a:buChar char="§"/>
            </a:pPr>
            <a:r>
              <a:rPr lang="en-US" dirty="0"/>
              <a:t>Separate configuration &amp; credentials from the application</a:t>
            </a:r>
          </a:p>
          <a:p>
            <a:pPr marL="342900" indent="-342900">
              <a:buFont typeface="Wingdings" panose="05000000000000000000" pitchFamily="2" charset="2"/>
              <a:buChar char="§"/>
            </a:pPr>
            <a:r>
              <a:rPr lang="en-US" dirty="0"/>
              <a:t>Store them in their own objects</a:t>
            </a:r>
          </a:p>
          <a:p>
            <a:pPr marL="887288" lvl="1" indent="-342900">
              <a:buFont typeface="Wingdings" panose="05000000000000000000" pitchFamily="2" charset="2"/>
              <a:buChar char="§"/>
            </a:pPr>
            <a:r>
              <a:rPr lang="en-US" dirty="0">
                <a:hlinkClick r:id="rId3"/>
              </a:rPr>
              <a:t>https://kubernetes.io/docs/concepts/configuration/secret</a:t>
            </a:r>
            <a:endParaRPr lang="en-US" dirty="0"/>
          </a:p>
          <a:p>
            <a:pPr marL="887288" lvl="1" indent="-342900">
              <a:buFont typeface="Wingdings" panose="05000000000000000000" pitchFamily="2" charset="2"/>
              <a:buChar char="§"/>
            </a:pPr>
            <a:r>
              <a:rPr lang="en-US" dirty="0">
                <a:hlinkClick r:id="rId4"/>
              </a:rPr>
              <a:t>https://kubernetes.io/docs/tasks/configure-pod-container/configure-pod-configmap/</a:t>
            </a:r>
            <a:r>
              <a:rPr lang="en-US" dirty="0"/>
              <a:t> </a:t>
            </a:r>
          </a:p>
        </p:txBody>
      </p:sp>
      <p:sp>
        <p:nvSpPr>
          <p:cNvPr id="15" name="Cylinder 14"/>
          <p:cNvSpPr/>
          <p:nvPr/>
        </p:nvSpPr>
        <p:spPr bwMode="gray">
          <a:xfrm>
            <a:off x="8057212" y="5034517"/>
            <a:ext cx="1422067" cy="10415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configMap</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Connector: Elbow 15"/>
          <p:cNvCxnSpPr>
            <a:cxnSpLocks/>
            <a:stCxn id="7" idx="3"/>
            <a:endCxn id="15" idx="2"/>
          </p:cNvCxnSpPr>
          <p:nvPr/>
        </p:nvCxnSpPr>
        <p:spPr>
          <a:xfrm>
            <a:off x="5243645" y="4839470"/>
            <a:ext cx="2813567" cy="715807"/>
          </a:xfrm>
          <a:prstGeom prst="bentConnector3">
            <a:avLst>
              <a:gd name="adj1" fmla="val 50000"/>
            </a:avLst>
          </a:prstGeom>
          <a:ln w="5715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0105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ConfigMaps</a:t>
            </a:r>
            <a:r>
              <a:rPr lang="en-US" dirty="0"/>
              <a:t> (1)</a:t>
            </a:r>
          </a:p>
        </p:txBody>
      </p:sp>
      <p:sp>
        <p:nvSpPr>
          <p:cNvPr id="4" name="Rectangle 3"/>
          <p:cNvSpPr/>
          <p:nvPr/>
        </p:nvSpPr>
        <p:spPr>
          <a:xfrm>
            <a:off x="504000" y="1090210"/>
            <a:ext cx="8685720" cy="1061829"/>
          </a:xfrm>
          <a:prstGeom prst="rect">
            <a:avLst/>
          </a:prstGeom>
        </p:spPr>
        <p:txBody>
          <a:bodyPr wrap="square">
            <a:spAutoFit/>
          </a:bodyPr>
          <a:lstStyle/>
          <a:p>
            <a:pPr marL="342900" indent="-342900">
              <a:buFont typeface="Wingdings" panose="05000000000000000000" pitchFamily="2" charset="2"/>
              <a:buChar char="§"/>
            </a:pPr>
            <a:r>
              <a:rPr lang="en-US" dirty="0"/>
              <a:t>Store structured data as </a:t>
            </a:r>
            <a:r>
              <a:rPr lang="en-US" dirty="0" err="1"/>
              <a:t>key:value</a:t>
            </a:r>
            <a:r>
              <a:rPr lang="en-US" dirty="0"/>
              <a:t> pairs in </a:t>
            </a:r>
            <a:r>
              <a:rPr lang="en-US" dirty="0" err="1"/>
              <a:t>etcd</a:t>
            </a:r>
            <a:endParaRPr lang="en-US" dirty="0"/>
          </a:p>
          <a:p>
            <a:pPr marL="342900" indent="-342900">
              <a:buFont typeface="Wingdings" panose="05000000000000000000" pitchFamily="2" charset="2"/>
              <a:buChar char="§"/>
            </a:pPr>
            <a:r>
              <a:rPr lang="en-US" dirty="0" err="1"/>
              <a:t>ConfigMaps</a:t>
            </a:r>
            <a:r>
              <a:rPr lang="en-US" dirty="0"/>
              <a:t> can have multiple </a:t>
            </a:r>
            <a:r>
              <a:rPr lang="en-US" dirty="0" err="1"/>
              <a:t>key:value</a:t>
            </a:r>
            <a:r>
              <a:rPr lang="en-US" dirty="0"/>
              <a:t> pairs referenced as “data”</a:t>
            </a:r>
          </a:p>
          <a:p>
            <a:pPr marL="342900" indent="-342900">
              <a:buFont typeface="Wingdings" panose="05000000000000000000" pitchFamily="2" charset="2"/>
              <a:buChar char="§"/>
            </a:pPr>
            <a:r>
              <a:rPr lang="en-US" dirty="0"/>
              <a:t>It is possible to store multi-line strings as values</a:t>
            </a:r>
          </a:p>
        </p:txBody>
      </p:sp>
      <p:sp>
        <p:nvSpPr>
          <p:cNvPr id="7" name="Rectangle 6">
            <a:extLst>
              <a:ext uri="{FF2B5EF4-FFF2-40B4-BE49-F238E27FC236}">
                <a16:creationId xmlns:a16="http://schemas.microsoft.com/office/drawing/2014/main" id="{C8555189-3D2E-4752-B3FD-3EC73ACEA3AA}"/>
              </a:ext>
            </a:extLst>
          </p:cNvPr>
          <p:cNvSpPr/>
          <p:nvPr/>
        </p:nvSpPr>
        <p:spPr>
          <a:xfrm>
            <a:off x="504000" y="2896356"/>
            <a:ext cx="6127423" cy="2031325"/>
          </a:xfrm>
          <a:prstGeom prst="rect">
            <a:avLst/>
          </a:prstGeom>
          <a:solidFill>
            <a:schemeClr val="bg1">
              <a:lumMod val="95000"/>
            </a:schemeClr>
          </a:solidFill>
        </p:spPr>
        <p:txBody>
          <a:bodyPr wrap="square">
            <a:spAutoFit/>
          </a:bodyPr>
          <a:lstStyle/>
          <a:p>
            <a:r>
              <a:rPr lang="en-US" sz="1800" dirty="0" err="1">
                <a:latin typeface="Courier New" panose="02070309020205020404" pitchFamily="49" charset="0"/>
                <a:cs typeface="Courier New" panose="02070309020205020404" pitchFamily="49" charset="0"/>
              </a:rPr>
              <a:t>kubectl</a:t>
            </a:r>
            <a:r>
              <a:rPr lang="en-US" sz="1800" dirty="0">
                <a:latin typeface="Courier New" panose="02070309020205020404" pitchFamily="49" charset="0"/>
                <a:cs typeface="Courier New" panose="02070309020205020404" pitchFamily="49" charset="0"/>
              </a:rPr>
              <a:t> create </a:t>
            </a:r>
            <a:r>
              <a:rPr lang="en-US" sz="1800" dirty="0" err="1">
                <a:latin typeface="Courier New" panose="02070309020205020404" pitchFamily="49" charset="0"/>
                <a:cs typeface="Courier New" panose="02070309020205020404" pitchFamily="49" charset="0"/>
              </a:rPr>
              <a:t>configmap</a:t>
            </a:r>
            <a:r>
              <a:rPr lang="en-US" sz="1800" dirty="0">
                <a:latin typeface="Courier New" panose="02070309020205020404" pitchFamily="49" charset="0"/>
                <a:cs typeface="Courier New" panose="02070309020205020404" pitchFamily="49" charset="0"/>
              </a:rPr>
              <a:t> test-config</a:t>
            </a:r>
          </a:p>
          <a:p>
            <a:r>
              <a:rPr lang="en-US" sz="1800" dirty="0">
                <a:latin typeface="Courier New" panose="02070309020205020404" pitchFamily="49" charset="0"/>
                <a:cs typeface="Courier New" panose="02070309020205020404" pitchFamily="49" charset="0"/>
              </a:rPr>
              <a:t>	</a:t>
            </a:r>
            <a:r>
              <a:rPr lang="en-US" sz="1800" dirty="0">
                <a:highlight>
                  <a:srgbClr val="FFFF00"/>
                </a:highlight>
                <a:latin typeface="Courier New" panose="02070309020205020404" pitchFamily="49" charset="0"/>
                <a:cs typeface="Courier New" panose="02070309020205020404" pitchFamily="49" charset="0"/>
              </a:rPr>
              <a:t>--from-literal</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test.type</a:t>
            </a:r>
            <a:r>
              <a:rPr lang="en-US" sz="1800" dirty="0">
                <a:latin typeface="Courier New" panose="02070309020205020404" pitchFamily="49" charset="0"/>
                <a:cs typeface="Courier New" panose="02070309020205020404" pitchFamily="49" charset="0"/>
              </a:rPr>
              <a:t>=unit </a:t>
            </a:r>
          </a:p>
          <a:p>
            <a:r>
              <a:rPr lang="en-US" sz="1800" dirty="0">
                <a:latin typeface="Courier New" panose="02070309020205020404" pitchFamily="49" charset="0"/>
                <a:cs typeface="Courier New" panose="02070309020205020404" pitchFamily="49" charset="0"/>
              </a:rPr>
              <a:t>	</a:t>
            </a:r>
            <a:r>
              <a:rPr lang="en-US" sz="1800" dirty="0">
                <a:highlight>
                  <a:srgbClr val="FFFF00"/>
                </a:highlight>
                <a:latin typeface="Courier New" panose="02070309020205020404" pitchFamily="49" charset="0"/>
                <a:cs typeface="Courier New" panose="02070309020205020404" pitchFamily="49" charset="0"/>
              </a:rPr>
              <a:t>--from-literal</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test.exec</a:t>
            </a:r>
            <a:r>
              <a:rPr lang="en-US" sz="1800" dirty="0">
                <a:latin typeface="Courier New" panose="02070309020205020404" pitchFamily="49" charset="0"/>
                <a:cs typeface="Courier New" panose="02070309020205020404" pitchFamily="49" charset="0"/>
              </a:rPr>
              <a:t>=always</a:t>
            </a:r>
          </a:p>
          <a:p>
            <a:endParaRPr lang="en-US" sz="1800" dirty="0">
              <a:latin typeface="Courier New" panose="02070309020205020404" pitchFamily="49" charset="0"/>
              <a:cs typeface="Courier New" panose="02070309020205020404" pitchFamily="49" charset="0"/>
            </a:endParaRPr>
          </a:p>
          <a:p>
            <a:r>
              <a:rPr lang="en-US" sz="1800" dirty="0" err="1">
                <a:latin typeface="Courier New" panose="02070309020205020404" pitchFamily="49" charset="0"/>
                <a:cs typeface="Courier New" panose="02070309020205020404" pitchFamily="49" charset="0"/>
              </a:rPr>
              <a:t>kubectl</a:t>
            </a:r>
            <a:r>
              <a:rPr lang="en-US" sz="1800" dirty="0">
                <a:latin typeface="Courier New" panose="02070309020205020404" pitchFamily="49" charset="0"/>
                <a:cs typeface="Courier New" panose="02070309020205020404" pitchFamily="49" charset="0"/>
              </a:rPr>
              <a:t> create </a:t>
            </a:r>
            <a:r>
              <a:rPr lang="en-US" sz="1800" dirty="0" err="1">
                <a:latin typeface="Courier New" panose="02070309020205020404" pitchFamily="49" charset="0"/>
                <a:cs typeface="Courier New" panose="02070309020205020404" pitchFamily="49" charset="0"/>
              </a:rPr>
              <a:t>configmap</a:t>
            </a:r>
            <a:r>
              <a:rPr lang="en-US" sz="1800" dirty="0">
                <a:latin typeface="Courier New" panose="02070309020205020404" pitchFamily="49" charset="0"/>
                <a:cs typeface="Courier New" panose="02070309020205020404" pitchFamily="49" charset="0"/>
              </a:rPr>
              <a:t> run-config </a:t>
            </a:r>
          </a:p>
          <a:p>
            <a:r>
              <a:rPr lang="en-US" sz="1800" dirty="0">
                <a:latin typeface="Courier New" panose="02070309020205020404" pitchFamily="49" charset="0"/>
                <a:cs typeface="Courier New" panose="02070309020205020404" pitchFamily="49" charset="0"/>
              </a:rPr>
              <a:t>	</a:t>
            </a:r>
            <a:r>
              <a:rPr lang="en-US" sz="1800" dirty="0">
                <a:highlight>
                  <a:srgbClr val="FFFF00"/>
                </a:highlight>
                <a:latin typeface="Courier New" panose="02070309020205020404" pitchFamily="49" charset="0"/>
                <a:cs typeface="Courier New" panose="02070309020205020404" pitchFamily="49" charset="0"/>
              </a:rPr>
              <a:t>--from-file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config.json</a:t>
            </a:r>
            <a:endParaRPr lang="en-US" sz="1800" dirty="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p:txBody>
      </p:sp>
      <p:sp>
        <p:nvSpPr>
          <p:cNvPr id="14" name="Speech Bubble: Rectangle 13">
            <a:extLst>
              <a:ext uri="{FF2B5EF4-FFF2-40B4-BE49-F238E27FC236}">
                <a16:creationId xmlns:a16="http://schemas.microsoft.com/office/drawing/2014/main" id="{999315DF-DEA7-4C76-9292-07ECE2F98B92}"/>
              </a:ext>
            </a:extLst>
          </p:cNvPr>
          <p:cNvSpPr/>
          <p:nvPr/>
        </p:nvSpPr>
        <p:spPr bwMode="gray">
          <a:xfrm>
            <a:off x="7561984" y="2896356"/>
            <a:ext cx="1809548" cy="907202"/>
          </a:xfrm>
          <a:prstGeom prst="wedgeRectCallout">
            <a:avLst>
              <a:gd name="adj1" fmla="val -125328"/>
              <a:gd name="adj2" fmla="val -9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Parse content from command line</a:t>
            </a:r>
          </a:p>
        </p:txBody>
      </p:sp>
      <p:sp>
        <p:nvSpPr>
          <p:cNvPr id="15" name="Speech Bubble: Rectangle 14">
            <a:extLst>
              <a:ext uri="{FF2B5EF4-FFF2-40B4-BE49-F238E27FC236}">
                <a16:creationId xmlns:a16="http://schemas.microsoft.com/office/drawing/2014/main" id="{0C0844C7-9EB3-48B7-A641-C3C4B1F4F2F5}"/>
              </a:ext>
            </a:extLst>
          </p:cNvPr>
          <p:cNvSpPr/>
          <p:nvPr/>
        </p:nvSpPr>
        <p:spPr bwMode="gray">
          <a:xfrm>
            <a:off x="7561984" y="4224709"/>
            <a:ext cx="1809548" cy="907202"/>
          </a:xfrm>
          <a:prstGeom prst="wedgeRectCallout">
            <a:avLst>
              <a:gd name="adj1" fmla="val -125328"/>
              <a:gd name="adj2" fmla="val -9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Parse content from file</a:t>
            </a:r>
          </a:p>
        </p:txBody>
      </p:sp>
    </p:spTree>
    <p:extLst>
      <p:ext uri="{BB962C8B-B14F-4D97-AF65-F5344CB8AC3E}">
        <p14:creationId xmlns:p14="http://schemas.microsoft.com/office/powerpoint/2010/main" val="1966867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ConfigMaps</a:t>
            </a:r>
            <a:r>
              <a:rPr lang="en-US" dirty="0"/>
              <a:t> (2)</a:t>
            </a:r>
          </a:p>
        </p:txBody>
      </p:sp>
      <p:sp>
        <p:nvSpPr>
          <p:cNvPr id="4" name="Rectangle 3"/>
          <p:cNvSpPr/>
          <p:nvPr/>
        </p:nvSpPr>
        <p:spPr>
          <a:xfrm>
            <a:off x="504000" y="1090210"/>
            <a:ext cx="8685720" cy="1061829"/>
          </a:xfrm>
          <a:prstGeom prst="rect">
            <a:avLst/>
          </a:prstGeom>
        </p:spPr>
        <p:txBody>
          <a:bodyPr wrap="square">
            <a:spAutoFit/>
          </a:bodyPr>
          <a:lstStyle/>
          <a:p>
            <a:pPr marL="342900" indent="-342900">
              <a:buFont typeface="Wingdings" panose="05000000000000000000" pitchFamily="2" charset="2"/>
              <a:buChar char="§"/>
            </a:pPr>
            <a:r>
              <a:rPr lang="en-US" dirty="0" err="1"/>
              <a:t>ConfigMap</a:t>
            </a:r>
            <a:r>
              <a:rPr lang="en-US" dirty="0"/>
              <a:t> data can be projected to</a:t>
            </a:r>
          </a:p>
          <a:p>
            <a:pPr marL="887288" lvl="1" indent="-342900">
              <a:buFont typeface="Wingdings" panose="05000000000000000000" pitchFamily="2" charset="2"/>
              <a:buChar char="§"/>
            </a:pPr>
            <a:r>
              <a:rPr lang="en-US" dirty="0"/>
              <a:t>The container’s file system</a:t>
            </a:r>
          </a:p>
          <a:p>
            <a:pPr marL="887288" lvl="1" indent="-342900">
              <a:buFont typeface="Wingdings" panose="05000000000000000000" pitchFamily="2" charset="2"/>
              <a:buChar char="§"/>
            </a:pPr>
            <a:r>
              <a:rPr lang="en-US" dirty="0"/>
              <a:t>The container’s environment variables</a:t>
            </a:r>
          </a:p>
        </p:txBody>
      </p:sp>
      <p:pic>
        <p:nvPicPr>
          <p:cNvPr id="5" name="Picture 4">
            <a:extLst>
              <a:ext uri="{FF2B5EF4-FFF2-40B4-BE49-F238E27FC236}">
                <a16:creationId xmlns:a16="http://schemas.microsoft.com/office/drawing/2014/main" id="{84971AF7-B20B-415E-81A6-1327DFEA8885}"/>
              </a:ext>
            </a:extLst>
          </p:cNvPr>
          <p:cNvPicPr>
            <a:picLocks noChangeAspect="1"/>
          </p:cNvPicPr>
          <p:nvPr/>
        </p:nvPicPr>
        <p:blipFill>
          <a:blip r:embed="rId3"/>
          <a:stretch>
            <a:fillRect/>
          </a:stretch>
        </p:blipFill>
        <p:spPr>
          <a:xfrm>
            <a:off x="2110199" y="3045719"/>
            <a:ext cx="2045119" cy="1714291"/>
          </a:xfrm>
          <a:prstGeom prst="rect">
            <a:avLst/>
          </a:prstGeom>
          <a:ln>
            <a:solidFill>
              <a:schemeClr val="tx1"/>
            </a:solidFill>
          </a:ln>
        </p:spPr>
      </p:pic>
      <p:pic>
        <p:nvPicPr>
          <p:cNvPr id="6" name="Picture 5">
            <a:extLst>
              <a:ext uri="{FF2B5EF4-FFF2-40B4-BE49-F238E27FC236}">
                <a16:creationId xmlns:a16="http://schemas.microsoft.com/office/drawing/2014/main" id="{53CB9007-501B-4225-B53A-E73A46AE7B7F}"/>
              </a:ext>
            </a:extLst>
          </p:cNvPr>
          <p:cNvPicPr>
            <a:picLocks noChangeAspect="1"/>
          </p:cNvPicPr>
          <p:nvPr/>
        </p:nvPicPr>
        <p:blipFill>
          <a:blip r:embed="rId4"/>
          <a:stretch>
            <a:fillRect/>
          </a:stretch>
        </p:blipFill>
        <p:spPr>
          <a:xfrm>
            <a:off x="6564182" y="1451731"/>
            <a:ext cx="4270688" cy="4902269"/>
          </a:xfrm>
          <a:prstGeom prst="rect">
            <a:avLst/>
          </a:prstGeom>
          <a:ln>
            <a:solidFill>
              <a:schemeClr val="tx1"/>
            </a:solidFill>
          </a:ln>
        </p:spPr>
      </p:pic>
      <p:cxnSp>
        <p:nvCxnSpPr>
          <p:cNvPr id="8" name="Straight Arrow Connector 7">
            <a:extLst>
              <a:ext uri="{FF2B5EF4-FFF2-40B4-BE49-F238E27FC236}">
                <a16:creationId xmlns:a16="http://schemas.microsoft.com/office/drawing/2014/main" id="{BC0FC983-12CF-4F41-BB7D-FD46FA165FEC}"/>
              </a:ext>
            </a:extLst>
          </p:cNvPr>
          <p:cNvCxnSpPr>
            <a:cxnSpLocks/>
          </p:cNvCxnSpPr>
          <p:nvPr/>
        </p:nvCxnSpPr>
        <p:spPr>
          <a:xfrm>
            <a:off x="4155318" y="4355184"/>
            <a:ext cx="3329564" cy="274948"/>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B93FEC4-22BA-4525-ACF6-49CAEE480001}"/>
              </a:ext>
            </a:extLst>
          </p:cNvPr>
          <p:cNvCxnSpPr>
            <a:cxnSpLocks/>
          </p:cNvCxnSpPr>
          <p:nvPr/>
        </p:nvCxnSpPr>
        <p:spPr>
          <a:xfrm>
            <a:off x="4155318" y="4630132"/>
            <a:ext cx="3329564" cy="102595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019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724A9FBC-F97B-4E72-9810-550B0CD9B929}"/>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3012707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Secrets</a:t>
            </a:r>
          </a:p>
        </p:txBody>
      </p:sp>
      <p:sp>
        <p:nvSpPr>
          <p:cNvPr id="3" name="Rectangle 2"/>
          <p:cNvSpPr/>
          <p:nvPr/>
        </p:nvSpPr>
        <p:spPr>
          <a:xfrm>
            <a:off x="503999" y="1136103"/>
            <a:ext cx="11186477" cy="1384995"/>
          </a:xfrm>
          <a:prstGeom prst="rect">
            <a:avLst/>
          </a:prstGeom>
        </p:spPr>
        <p:txBody>
          <a:bodyPr wrap="square">
            <a:spAutoFit/>
          </a:bodyPr>
          <a:lstStyle/>
          <a:p>
            <a:pPr marL="342900" indent="-342900">
              <a:buFont typeface="Wingdings" panose="05000000000000000000" pitchFamily="2" charset="2"/>
              <a:buChar char="§"/>
            </a:pPr>
            <a:r>
              <a:rPr lang="en-US" dirty="0"/>
              <a:t>Stores data base64 encoded</a:t>
            </a:r>
          </a:p>
          <a:p>
            <a:pPr marL="342900" indent="-342900">
              <a:buFont typeface="Wingdings" panose="05000000000000000000" pitchFamily="2" charset="2"/>
              <a:buChar char="§"/>
            </a:pPr>
            <a:r>
              <a:rPr lang="en-US" dirty="0"/>
              <a:t>Can contain several </a:t>
            </a:r>
            <a:r>
              <a:rPr lang="en-US" dirty="0" err="1"/>
              <a:t>key:value</a:t>
            </a:r>
            <a:r>
              <a:rPr lang="en-US" dirty="0"/>
              <a:t> pairs or files in data section</a:t>
            </a:r>
          </a:p>
          <a:p>
            <a:pPr marL="342900" indent="-342900">
              <a:buFont typeface="Wingdings" panose="05000000000000000000" pitchFamily="2" charset="2"/>
              <a:buChar char="§"/>
            </a:pPr>
            <a:r>
              <a:rPr lang="en-US" dirty="0"/>
              <a:t>Can be read by anyone in namespace with watch/list ability</a:t>
            </a:r>
          </a:p>
          <a:p>
            <a:pPr marL="342900" indent="-342900">
              <a:buFont typeface="Wingdings" panose="05000000000000000000" pitchFamily="2" charset="2"/>
              <a:buChar char="§"/>
            </a:pPr>
            <a:r>
              <a:rPr lang="en-US" dirty="0"/>
              <a:t>Risk: API server / </a:t>
            </a:r>
            <a:r>
              <a:rPr lang="en-US" dirty="0" err="1"/>
              <a:t>etcd</a:t>
            </a:r>
            <a:r>
              <a:rPr lang="en-US" dirty="0"/>
              <a:t> potentially store information in plaintext</a:t>
            </a:r>
          </a:p>
        </p:txBody>
      </p:sp>
      <p:sp>
        <p:nvSpPr>
          <p:cNvPr id="6" name="Cylinder 5">
            <a:extLst>
              <a:ext uri="{FF2B5EF4-FFF2-40B4-BE49-F238E27FC236}">
                <a16:creationId xmlns:a16="http://schemas.microsoft.com/office/drawing/2014/main" id="{8294FB23-16CF-4FCA-926E-9EAC91920FAE}"/>
              </a:ext>
            </a:extLst>
          </p:cNvPr>
          <p:cNvSpPr/>
          <p:nvPr/>
        </p:nvSpPr>
        <p:spPr bwMode="gray">
          <a:xfrm>
            <a:off x="5742336" y="4258173"/>
            <a:ext cx="1422067" cy="10415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TLS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Cylinder 6">
            <a:extLst>
              <a:ext uri="{FF2B5EF4-FFF2-40B4-BE49-F238E27FC236}">
                <a16:creationId xmlns:a16="http://schemas.microsoft.com/office/drawing/2014/main" id="{4B75FA72-07CA-4510-8061-3E39324D27E0}"/>
              </a:ext>
            </a:extLst>
          </p:cNvPr>
          <p:cNvSpPr/>
          <p:nvPr/>
        </p:nvSpPr>
        <p:spPr bwMode="gray">
          <a:xfrm>
            <a:off x="5742337" y="5554192"/>
            <a:ext cx="1422067" cy="10415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docker registry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Cylinder 7">
            <a:extLst>
              <a:ext uri="{FF2B5EF4-FFF2-40B4-BE49-F238E27FC236}">
                <a16:creationId xmlns:a16="http://schemas.microsoft.com/office/drawing/2014/main" id="{048893B6-9C1E-43C0-9C96-950FA005000B}"/>
              </a:ext>
            </a:extLst>
          </p:cNvPr>
          <p:cNvSpPr/>
          <p:nvPr/>
        </p:nvSpPr>
        <p:spPr bwMode="gray">
          <a:xfrm>
            <a:off x="5742338" y="2962154"/>
            <a:ext cx="1422067" cy="10415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generic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Rectangle 8">
            <a:extLst>
              <a:ext uri="{FF2B5EF4-FFF2-40B4-BE49-F238E27FC236}">
                <a16:creationId xmlns:a16="http://schemas.microsoft.com/office/drawing/2014/main" id="{41E95D78-488A-4CCE-BA8C-7C2B88649B17}"/>
              </a:ext>
            </a:extLst>
          </p:cNvPr>
          <p:cNvSpPr/>
          <p:nvPr/>
        </p:nvSpPr>
        <p:spPr bwMode="gray">
          <a:xfrm>
            <a:off x="928945" y="3694669"/>
            <a:ext cx="3370739" cy="216253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ea typeface="Arial Unicode MS" pitchFamily="34" charset="-128"/>
                <a:cs typeface="Arial Unicode MS" pitchFamily="34" charset="-128"/>
              </a:rPr>
              <a:t>Pod-A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637BA9B8-06AE-4B9A-83E3-A4BAB35F098B}"/>
              </a:ext>
            </a:extLst>
          </p:cNvPr>
          <p:cNvSpPr/>
          <p:nvPr/>
        </p:nvSpPr>
        <p:spPr bwMode="gray">
          <a:xfrm>
            <a:off x="1583086" y="4082610"/>
            <a:ext cx="2062456" cy="138665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Container</a:t>
            </a:r>
          </a:p>
        </p:txBody>
      </p:sp>
      <p:cxnSp>
        <p:nvCxnSpPr>
          <p:cNvPr id="12" name="Connector: Elbow 11">
            <a:extLst>
              <a:ext uri="{FF2B5EF4-FFF2-40B4-BE49-F238E27FC236}">
                <a16:creationId xmlns:a16="http://schemas.microsoft.com/office/drawing/2014/main" id="{030B253B-D0F3-4FA5-B725-AE3A8661C898}"/>
              </a:ext>
            </a:extLst>
          </p:cNvPr>
          <p:cNvCxnSpPr>
            <a:cxnSpLocks/>
            <a:stCxn id="9" idx="3"/>
            <a:endCxn id="8" idx="2"/>
          </p:cNvCxnSpPr>
          <p:nvPr/>
        </p:nvCxnSpPr>
        <p:spPr>
          <a:xfrm flipV="1">
            <a:off x="4299684" y="3482914"/>
            <a:ext cx="1442654" cy="1293025"/>
          </a:xfrm>
          <a:prstGeom prst="bentConnector3">
            <a:avLst>
              <a:gd name="adj1" fmla="val 50000"/>
            </a:avLst>
          </a:prstGeom>
          <a:ln w="5715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9B1D3D82-741E-4B4A-B29F-674E8540F651}"/>
              </a:ext>
            </a:extLst>
          </p:cNvPr>
          <p:cNvCxnSpPr>
            <a:cxnSpLocks/>
            <a:stCxn id="9" idx="3"/>
            <a:endCxn id="6" idx="2"/>
          </p:cNvCxnSpPr>
          <p:nvPr/>
        </p:nvCxnSpPr>
        <p:spPr>
          <a:xfrm>
            <a:off x="4299684" y="4775939"/>
            <a:ext cx="1442652" cy="2994"/>
          </a:xfrm>
          <a:prstGeom prst="bentConnector3">
            <a:avLst>
              <a:gd name="adj1" fmla="val 50000"/>
            </a:avLst>
          </a:prstGeom>
          <a:ln w="5715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C035E278-18F3-4C0E-BCA8-05E8E12EC069}"/>
              </a:ext>
            </a:extLst>
          </p:cNvPr>
          <p:cNvCxnSpPr>
            <a:cxnSpLocks/>
            <a:stCxn id="9" idx="3"/>
            <a:endCxn id="7" idx="2"/>
          </p:cNvCxnSpPr>
          <p:nvPr/>
        </p:nvCxnSpPr>
        <p:spPr>
          <a:xfrm>
            <a:off x="4299684" y="4775939"/>
            <a:ext cx="1442653" cy="1299013"/>
          </a:xfrm>
          <a:prstGeom prst="bentConnector3">
            <a:avLst>
              <a:gd name="adj1" fmla="val 50000"/>
            </a:avLst>
          </a:prstGeom>
          <a:ln w="5715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Speech Bubble: Rectangle 21">
            <a:extLst>
              <a:ext uri="{FF2B5EF4-FFF2-40B4-BE49-F238E27FC236}">
                <a16:creationId xmlns:a16="http://schemas.microsoft.com/office/drawing/2014/main" id="{B9594814-70E4-4643-9097-9694A9368728}"/>
              </a:ext>
            </a:extLst>
          </p:cNvPr>
          <p:cNvSpPr/>
          <p:nvPr/>
        </p:nvSpPr>
        <p:spPr bwMode="gray">
          <a:xfrm>
            <a:off x="8768615" y="2936034"/>
            <a:ext cx="1809548" cy="907202"/>
          </a:xfrm>
          <a:prstGeom prst="wedgeRectCallout">
            <a:avLst>
              <a:gd name="adj1" fmla="val -125328"/>
              <a:gd name="adj2" fmla="val -9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 to store credentials</a:t>
            </a:r>
          </a:p>
        </p:txBody>
      </p:sp>
      <p:sp>
        <p:nvSpPr>
          <p:cNvPr id="23" name="Speech Bubble: Rectangle 22">
            <a:extLst>
              <a:ext uri="{FF2B5EF4-FFF2-40B4-BE49-F238E27FC236}">
                <a16:creationId xmlns:a16="http://schemas.microsoft.com/office/drawing/2014/main" id="{E738E071-E968-4282-B026-ED0EDDDA645F}"/>
              </a:ext>
            </a:extLst>
          </p:cNvPr>
          <p:cNvSpPr/>
          <p:nvPr/>
        </p:nvSpPr>
        <p:spPr bwMode="gray">
          <a:xfrm>
            <a:off x="8768615" y="4258172"/>
            <a:ext cx="1809548" cy="907202"/>
          </a:xfrm>
          <a:prstGeom prst="wedgeRectCallout">
            <a:avLst>
              <a:gd name="adj1" fmla="val -125328"/>
              <a:gd name="adj2" fmla="val -9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 to store certificates</a:t>
            </a:r>
          </a:p>
        </p:txBody>
      </p:sp>
      <p:sp>
        <p:nvSpPr>
          <p:cNvPr id="24" name="Speech Bubble: Rectangle 23">
            <a:extLst>
              <a:ext uri="{FF2B5EF4-FFF2-40B4-BE49-F238E27FC236}">
                <a16:creationId xmlns:a16="http://schemas.microsoft.com/office/drawing/2014/main" id="{93CC1797-AAE7-4AC9-8788-CFE549EA58B3}"/>
              </a:ext>
            </a:extLst>
          </p:cNvPr>
          <p:cNvSpPr/>
          <p:nvPr/>
        </p:nvSpPr>
        <p:spPr bwMode="gray">
          <a:xfrm>
            <a:off x="8768614" y="5580309"/>
            <a:ext cx="1809549" cy="1099623"/>
          </a:xfrm>
          <a:prstGeom prst="wedgeRectCallout">
            <a:avLst>
              <a:gd name="adj1" fmla="val -125328"/>
              <a:gd name="adj2" fmla="val -9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 to store credentials to a docker registry</a:t>
            </a:r>
          </a:p>
        </p:txBody>
      </p:sp>
    </p:spTree>
    <p:extLst>
      <p:ext uri="{BB962C8B-B14F-4D97-AF65-F5344CB8AC3E}">
        <p14:creationId xmlns:p14="http://schemas.microsoft.com/office/powerpoint/2010/main" val="2422484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F65AEF3-22EB-4678-AC24-A22819BDD53A}"/>
              </a:ext>
            </a:extLst>
          </p:cNvPr>
          <p:cNvSpPr/>
          <p:nvPr/>
        </p:nvSpPr>
        <p:spPr>
          <a:xfrm>
            <a:off x="504001" y="984485"/>
            <a:ext cx="11186476" cy="5370701"/>
          </a:xfrm>
          <a:prstGeom prst="rect">
            <a:avLst/>
          </a:prstGeom>
          <a:solidFill>
            <a:schemeClr val="bg1">
              <a:lumMod val="95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 echo admin &gt; username.txt</a:t>
            </a:r>
          </a:p>
          <a:p>
            <a:r>
              <a:rPr lang="en-US" sz="1600" dirty="0">
                <a:latin typeface="Courier New" panose="02070309020205020404" pitchFamily="49" charset="0"/>
                <a:cs typeface="Courier New" panose="02070309020205020404" pitchFamily="49" charset="0"/>
              </a:rPr>
              <a:t>$: cat username.txt</a:t>
            </a:r>
          </a:p>
          <a:p>
            <a:r>
              <a:rPr lang="en-US" sz="1600" dirty="0">
                <a:latin typeface="Courier New" panose="02070309020205020404" pitchFamily="49" charset="0"/>
                <a:cs typeface="Courier New" panose="02070309020205020404" pitchFamily="49" charset="0"/>
              </a:rPr>
              <a:t>admin</a:t>
            </a:r>
          </a:p>
          <a:p>
            <a:endParaRPr lang="en-US" sz="8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echo Secret4ever &gt; password.txt</a:t>
            </a:r>
          </a:p>
          <a:p>
            <a:r>
              <a:rPr lang="en-US" sz="1600" dirty="0">
                <a:latin typeface="Courier New" panose="02070309020205020404" pitchFamily="49" charset="0"/>
                <a:cs typeface="Courier New" panose="02070309020205020404" pitchFamily="49" charset="0"/>
              </a:rPr>
              <a:t>$: cat password.txt</a:t>
            </a:r>
          </a:p>
          <a:p>
            <a:r>
              <a:rPr lang="en-US" sz="1600" dirty="0">
                <a:latin typeface="Courier New" panose="02070309020205020404" pitchFamily="49" charset="0"/>
                <a:cs typeface="Courier New" panose="02070309020205020404" pitchFamily="49" charset="0"/>
              </a:rPr>
              <a:t>Secret4ever</a:t>
            </a:r>
          </a:p>
          <a:p>
            <a:endParaRPr lang="en-US" sz="8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kubectl</a:t>
            </a:r>
            <a:r>
              <a:rPr lang="en-US" sz="1600" dirty="0">
                <a:latin typeface="Courier New" panose="02070309020205020404" pitchFamily="49" charset="0"/>
                <a:cs typeface="Courier New" panose="02070309020205020404" pitchFamily="49" charset="0"/>
              </a:rPr>
              <a:t> create secret generic admin-access \ </a:t>
            </a:r>
          </a:p>
          <a:p>
            <a:r>
              <a:rPr lang="en-US" sz="1600" dirty="0">
                <a:latin typeface="Courier New" panose="02070309020205020404" pitchFamily="49" charset="0"/>
                <a:cs typeface="Courier New" panose="02070309020205020404" pitchFamily="49" charset="0"/>
              </a:rPr>
              <a:t>	</a:t>
            </a:r>
            <a:r>
              <a:rPr lang="en-US" sz="1600" dirty="0">
                <a:highlight>
                  <a:srgbClr val="FFFF00"/>
                </a:highlight>
                <a:latin typeface="Courier New" panose="02070309020205020404" pitchFamily="49" charset="0"/>
                <a:cs typeface="Courier New" panose="02070309020205020404" pitchFamily="49" charset="0"/>
              </a:rPr>
              <a:t>--from-file=./username.txt</a:t>
            </a:r>
            <a:r>
              <a:rPr lang="en-US" sz="1600" dirty="0">
                <a:latin typeface="Courier New" panose="02070309020205020404" pitchFamily="49" charset="0"/>
                <a:cs typeface="Courier New" panose="02070309020205020404" pitchFamily="49" charset="0"/>
              </a:rPr>
              <a:t> \</a:t>
            </a:r>
            <a:r>
              <a:rPr lang="en-US" sz="1600" dirty="0">
                <a:highlight>
                  <a:srgbClr val="FFFF00"/>
                </a:highlight>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dirty="0">
                <a:highlight>
                  <a:srgbClr val="FFFF00"/>
                </a:highlight>
                <a:latin typeface="Courier New" panose="02070309020205020404" pitchFamily="49" charset="0"/>
                <a:cs typeface="Courier New" panose="02070309020205020404" pitchFamily="49" charset="0"/>
              </a:rPr>
              <a:t>--from-file=./password.txt</a:t>
            </a:r>
          </a:p>
          <a:p>
            <a:r>
              <a:rPr lang="en-US" sz="1600" dirty="0">
                <a:latin typeface="Courier New" panose="02070309020205020404" pitchFamily="49" charset="0"/>
                <a:cs typeface="Courier New" panose="02070309020205020404" pitchFamily="49" charset="0"/>
              </a:rPr>
              <a:t>secret "admin-access" created</a:t>
            </a:r>
          </a:p>
          <a:p>
            <a:endParaRPr lang="en-US" sz="7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kubectl</a:t>
            </a:r>
            <a:r>
              <a:rPr lang="en-US" sz="1600" dirty="0">
                <a:latin typeface="Courier New" panose="02070309020205020404" pitchFamily="49" charset="0"/>
                <a:cs typeface="Courier New" panose="02070309020205020404" pitchFamily="49" charset="0"/>
              </a:rPr>
              <a:t> get secret admin-access -o </a:t>
            </a:r>
            <a:r>
              <a:rPr lang="en-US" sz="1600" dirty="0" err="1">
                <a:latin typeface="Courier New" panose="02070309020205020404" pitchFamily="49" charset="0"/>
                <a:cs typeface="Courier New" panose="02070309020205020404" pitchFamily="49" charset="0"/>
              </a:rPr>
              <a:t>yaml</a:t>
            </a:r>
            <a:endParaRPr lang="en-US" sz="1600" dirty="0">
              <a:latin typeface="Courier New" panose="02070309020205020404" pitchFamily="49" charset="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apiVersion</a:t>
            </a:r>
            <a:r>
              <a:rPr lang="en-US" sz="1600" dirty="0">
                <a:latin typeface="Courier New" panose="02070309020205020404" pitchFamily="49" charset="0"/>
                <a:cs typeface="Courier New" panose="02070309020205020404" pitchFamily="49" charset="0"/>
              </a:rPr>
              <a:t>: v1</a:t>
            </a:r>
          </a:p>
          <a:p>
            <a:r>
              <a:rPr lang="en-US" sz="1600" dirty="0">
                <a:latin typeface="Courier New" panose="02070309020205020404" pitchFamily="49" charset="0"/>
                <a:cs typeface="Courier New" panose="02070309020205020404" pitchFamily="49" charset="0"/>
              </a:rPr>
              <a:t>data:</a:t>
            </a:r>
          </a:p>
          <a:p>
            <a:r>
              <a:rPr lang="en-US" sz="1600" dirty="0">
                <a:latin typeface="Courier New" panose="02070309020205020404" pitchFamily="49" charset="0"/>
                <a:cs typeface="Courier New" panose="02070309020205020404" pitchFamily="49" charset="0"/>
              </a:rPr>
              <a:t>  </a:t>
            </a:r>
            <a:r>
              <a:rPr lang="en-US" sz="1600" dirty="0">
                <a:highlight>
                  <a:srgbClr val="FFFF00"/>
                </a:highlight>
                <a:latin typeface="Courier New" panose="02070309020205020404" pitchFamily="49" charset="0"/>
                <a:cs typeface="Courier New" panose="02070309020205020404" pitchFamily="49" charset="0"/>
              </a:rPr>
              <a:t>password.txt: U2VjcmV0NGV2ZXIK</a:t>
            </a:r>
          </a:p>
          <a:p>
            <a:r>
              <a:rPr lang="en-US" sz="1600" dirty="0">
                <a:latin typeface="Courier New" panose="02070309020205020404" pitchFamily="49" charset="0"/>
                <a:cs typeface="Courier New" panose="02070309020205020404" pitchFamily="49" charset="0"/>
              </a:rPr>
              <a:t>  </a:t>
            </a:r>
            <a:r>
              <a:rPr lang="en-US" sz="1600" dirty="0">
                <a:highlight>
                  <a:srgbClr val="FFFF00"/>
                </a:highlight>
                <a:latin typeface="Courier New" panose="02070309020205020404" pitchFamily="49" charset="0"/>
                <a:cs typeface="Courier New" panose="02070309020205020404" pitchFamily="49" charset="0"/>
              </a:rPr>
              <a:t>username.txt: YWRtaW4K</a:t>
            </a:r>
          </a:p>
          <a:p>
            <a:r>
              <a:rPr lang="en-US" sz="1600" dirty="0">
                <a:latin typeface="Courier New" panose="02070309020205020404" pitchFamily="49" charset="0"/>
                <a:cs typeface="Courier New" panose="02070309020205020404" pitchFamily="49" charset="0"/>
              </a:rPr>
              <a:t>kind: Secret</a:t>
            </a:r>
          </a:p>
          <a:p>
            <a:r>
              <a:rPr lang="en-US" sz="1600" dirty="0">
                <a:latin typeface="Courier New" panose="02070309020205020404" pitchFamily="49" charset="0"/>
                <a:cs typeface="Courier New" panose="02070309020205020404" pitchFamily="49" charset="0"/>
              </a:rPr>
              <a:t>metadata:</a:t>
            </a:r>
          </a:p>
          <a:p>
            <a:r>
              <a:rPr lang="en-US" sz="1600" dirty="0">
                <a:latin typeface="Courier New" panose="02070309020205020404" pitchFamily="49" charset="0"/>
                <a:cs typeface="Courier New" panose="02070309020205020404" pitchFamily="49" charset="0"/>
              </a:rPr>
              <a:t>  name: admin-access</a:t>
            </a:r>
          </a:p>
          <a:p>
            <a:r>
              <a:rPr lang="en-US" sz="1600" dirty="0">
                <a:latin typeface="Courier New" panose="02070309020205020404" pitchFamily="49" charset="0"/>
                <a:cs typeface="Courier New" panose="02070309020205020404" pitchFamily="49" charset="0"/>
              </a:rPr>
              <a:t>  namespace: default</a:t>
            </a:r>
          </a:p>
          <a:p>
            <a:r>
              <a:rPr lang="en-US" sz="1600" dirty="0">
                <a:latin typeface="Courier New" panose="02070309020205020404" pitchFamily="49" charset="0"/>
                <a:cs typeface="Courier New" panose="02070309020205020404" pitchFamily="49" charset="0"/>
              </a:rPr>
              <a:t>type: Opaque</a:t>
            </a:r>
          </a:p>
        </p:txBody>
      </p:sp>
      <p:sp>
        <p:nvSpPr>
          <p:cNvPr id="2" name="Title 1"/>
          <p:cNvSpPr>
            <a:spLocks noGrp="1"/>
          </p:cNvSpPr>
          <p:nvPr>
            <p:ph type="title"/>
          </p:nvPr>
        </p:nvSpPr>
        <p:spPr/>
        <p:txBody>
          <a:bodyPr/>
          <a:lstStyle/>
          <a:p>
            <a:r>
              <a:rPr lang="en-US" dirty="0"/>
              <a:t>Create a secret</a:t>
            </a:r>
          </a:p>
        </p:txBody>
      </p:sp>
      <p:sp>
        <p:nvSpPr>
          <p:cNvPr id="12" name="Speech Bubble: Rectangle 11">
            <a:extLst>
              <a:ext uri="{FF2B5EF4-FFF2-40B4-BE49-F238E27FC236}">
                <a16:creationId xmlns:a16="http://schemas.microsoft.com/office/drawing/2014/main" id="{8A9DB308-208D-4F12-91C7-B862DAD69F37}"/>
              </a:ext>
            </a:extLst>
          </p:cNvPr>
          <p:cNvSpPr/>
          <p:nvPr/>
        </p:nvSpPr>
        <p:spPr bwMode="gray">
          <a:xfrm>
            <a:off x="5633542" y="732699"/>
            <a:ext cx="1809548" cy="907202"/>
          </a:xfrm>
          <a:prstGeom prst="wedgeRectCallout">
            <a:avLst>
              <a:gd name="adj1" fmla="val -125328"/>
              <a:gd name="adj2" fmla="val -9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Store credentials in a files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Speech Bubble: Rectangle 12">
            <a:extLst>
              <a:ext uri="{FF2B5EF4-FFF2-40B4-BE49-F238E27FC236}">
                <a16:creationId xmlns:a16="http://schemas.microsoft.com/office/drawing/2014/main" id="{F3F2FDBA-9FBE-4BA2-8141-1A7C24E601B3}"/>
              </a:ext>
            </a:extLst>
          </p:cNvPr>
          <p:cNvSpPr/>
          <p:nvPr/>
        </p:nvSpPr>
        <p:spPr bwMode="gray">
          <a:xfrm>
            <a:off x="7443090" y="2128204"/>
            <a:ext cx="2194560" cy="907202"/>
          </a:xfrm>
          <a:prstGeom prst="wedgeRectCallout">
            <a:avLst>
              <a:gd name="adj1" fmla="val -114586"/>
              <a:gd name="adj2" fmla="val 59371"/>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Upload files to K8s as an object of type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Speech Bubble: Rectangle 13">
            <a:extLst>
              <a:ext uri="{FF2B5EF4-FFF2-40B4-BE49-F238E27FC236}">
                <a16:creationId xmlns:a16="http://schemas.microsoft.com/office/drawing/2014/main" id="{6DA407EF-632C-4834-A7AF-7E5FD731D332}"/>
              </a:ext>
            </a:extLst>
          </p:cNvPr>
          <p:cNvSpPr/>
          <p:nvPr/>
        </p:nvSpPr>
        <p:spPr bwMode="gray">
          <a:xfrm>
            <a:off x="6351847" y="5419913"/>
            <a:ext cx="2433933" cy="1073771"/>
          </a:xfrm>
          <a:prstGeom prst="wedgeRectCallout">
            <a:avLst>
              <a:gd name="adj1" fmla="val -170009"/>
              <a:gd name="adj2" fmla="val -5420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File content became “value” and is base64 encoded data</a:t>
            </a:r>
          </a:p>
        </p:txBody>
      </p:sp>
      <p:sp>
        <p:nvSpPr>
          <p:cNvPr id="10" name="Speech Bubble: Rectangle 9">
            <a:extLst>
              <a:ext uri="{FF2B5EF4-FFF2-40B4-BE49-F238E27FC236}">
                <a16:creationId xmlns:a16="http://schemas.microsoft.com/office/drawing/2014/main" id="{790E666B-FD02-46CD-9ECF-A431D1DC4FEA}"/>
              </a:ext>
            </a:extLst>
          </p:cNvPr>
          <p:cNvSpPr/>
          <p:nvPr/>
        </p:nvSpPr>
        <p:spPr bwMode="gray">
          <a:xfrm>
            <a:off x="6700639" y="4042621"/>
            <a:ext cx="2433932" cy="907202"/>
          </a:xfrm>
          <a:prstGeom prst="wedgeRectCallout">
            <a:avLst>
              <a:gd name="adj1" fmla="val -226920"/>
              <a:gd name="adj2" fmla="val -5370"/>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File name became “key”</a:t>
            </a:r>
          </a:p>
        </p:txBody>
      </p:sp>
    </p:spTree>
    <p:extLst>
      <p:ext uri="{BB962C8B-B14F-4D97-AF65-F5344CB8AC3E}">
        <p14:creationId xmlns:p14="http://schemas.microsoft.com/office/powerpoint/2010/main" val="3680444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DBC4D7C-2474-46D0-A287-F50AAB027841}"/>
              </a:ext>
            </a:extLst>
          </p:cNvPr>
          <p:cNvSpPr/>
          <p:nvPr/>
        </p:nvSpPr>
        <p:spPr>
          <a:xfrm>
            <a:off x="504001" y="5517975"/>
            <a:ext cx="8237406" cy="830997"/>
          </a:xfrm>
          <a:prstGeom prst="rect">
            <a:avLst/>
          </a:prstGeom>
          <a:solidFill>
            <a:schemeClr val="bg1">
              <a:lumMod val="95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kubectl</a:t>
            </a:r>
            <a:r>
              <a:rPr lang="en-US" sz="1600" dirty="0">
                <a:latin typeface="Courier New" panose="02070309020205020404" pitchFamily="49" charset="0"/>
                <a:cs typeface="Courier New" panose="02070309020205020404" pitchFamily="49" charset="0"/>
              </a:rPr>
              <a:t> logs secret-pod</a:t>
            </a:r>
          </a:p>
          <a:p>
            <a:r>
              <a:rPr lang="en-US" sz="1600" dirty="0">
                <a:highlight>
                  <a:srgbClr val="FFFF00"/>
                </a:highlight>
                <a:latin typeface="Courier New" panose="02070309020205020404" pitchFamily="49" charset="0"/>
                <a:cs typeface="Courier New" panose="02070309020205020404" pitchFamily="49" charset="0"/>
              </a:rPr>
              <a:t>admin</a:t>
            </a:r>
          </a:p>
          <a:p>
            <a:r>
              <a:rPr lang="en-US" sz="1600" dirty="0">
                <a:highlight>
                  <a:srgbClr val="FFFF00"/>
                </a:highlight>
                <a:latin typeface="Courier New" panose="02070309020205020404" pitchFamily="49" charset="0"/>
                <a:cs typeface="Courier New" panose="02070309020205020404" pitchFamily="49" charset="0"/>
              </a:rPr>
              <a:t>Secret4ever</a:t>
            </a:r>
          </a:p>
        </p:txBody>
      </p:sp>
      <p:pic>
        <p:nvPicPr>
          <p:cNvPr id="11" name="Picture 10">
            <a:extLst>
              <a:ext uri="{FF2B5EF4-FFF2-40B4-BE49-F238E27FC236}">
                <a16:creationId xmlns:a16="http://schemas.microsoft.com/office/drawing/2014/main" id="{F10E615A-C296-4288-A406-CA3E1B7B3E77}"/>
              </a:ext>
            </a:extLst>
          </p:cNvPr>
          <p:cNvPicPr>
            <a:picLocks noChangeAspect="1"/>
          </p:cNvPicPr>
          <p:nvPr/>
        </p:nvPicPr>
        <p:blipFill>
          <a:blip r:embed="rId3"/>
          <a:stretch>
            <a:fillRect/>
          </a:stretch>
        </p:blipFill>
        <p:spPr>
          <a:xfrm>
            <a:off x="504001" y="1117664"/>
            <a:ext cx="8237406" cy="4274468"/>
          </a:xfrm>
          <a:prstGeom prst="rect">
            <a:avLst/>
          </a:prstGeom>
          <a:ln>
            <a:solidFill>
              <a:schemeClr val="tx1"/>
            </a:solidFill>
          </a:ln>
        </p:spPr>
      </p:pic>
      <p:sp>
        <p:nvSpPr>
          <p:cNvPr id="2" name="Title 1">
            <a:extLst>
              <a:ext uri="{FF2B5EF4-FFF2-40B4-BE49-F238E27FC236}">
                <a16:creationId xmlns:a16="http://schemas.microsoft.com/office/drawing/2014/main" id="{A4570E81-20A4-4880-8D70-C6B7387E5C47}"/>
              </a:ext>
            </a:extLst>
          </p:cNvPr>
          <p:cNvSpPr>
            <a:spLocks noGrp="1"/>
          </p:cNvSpPr>
          <p:nvPr>
            <p:ph type="title"/>
          </p:nvPr>
        </p:nvSpPr>
        <p:spPr/>
        <p:txBody>
          <a:bodyPr/>
          <a:lstStyle/>
          <a:p>
            <a:r>
              <a:rPr lang="en-US" dirty="0"/>
              <a:t>Use a secret in a pod</a:t>
            </a:r>
          </a:p>
        </p:txBody>
      </p:sp>
      <p:sp>
        <p:nvSpPr>
          <p:cNvPr id="5" name="Speech Bubble: Rectangle 4">
            <a:extLst>
              <a:ext uri="{FF2B5EF4-FFF2-40B4-BE49-F238E27FC236}">
                <a16:creationId xmlns:a16="http://schemas.microsoft.com/office/drawing/2014/main" id="{A169D62D-E85D-4218-8F74-C5F7A757066C}"/>
              </a:ext>
            </a:extLst>
          </p:cNvPr>
          <p:cNvSpPr/>
          <p:nvPr/>
        </p:nvSpPr>
        <p:spPr bwMode="gray">
          <a:xfrm>
            <a:off x="7702642" y="2118388"/>
            <a:ext cx="2707609" cy="1127848"/>
          </a:xfrm>
          <a:prstGeom prst="wedgeRectCallout">
            <a:avLst>
              <a:gd name="adj1" fmla="val -174166"/>
              <a:gd name="adj2" fmla="val 69184"/>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Specify default access permissions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Speech Bubble: Rectangle 5">
            <a:extLst>
              <a:ext uri="{FF2B5EF4-FFF2-40B4-BE49-F238E27FC236}">
                <a16:creationId xmlns:a16="http://schemas.microsoft.com/office/drawing/2014/main" id="{1E82EF67-D8A0-400E-A711-F57A368C4505}"/>
              </a:ext>
            </a:extLst>
          </p:cNvPr>
          <p:cNvSpPr/>
          <p:nvPr/>
        </p:nvSpPr>
        <p:spPr bwMode="gray">
          <a:xfrm>
            <a:off x="5864148" y="748332"/>
            <a:ext cx="2707609" cy="1127848"/>
          </a:xfrm>
          <a:prstGeom prst="wedgeRectCallout">
            <a:avLst>
              <a:gd name="adj1" fmla="val -139734"/>
              <a:gd name="adj2" fmla="val 133357"/>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Assign the secret to the pod like a regular volume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Speech Bubble: Rectangle 6">
            <a:extLst>
              <a:ext uri="{FF2B5EF4-FFF2-40B4-BE49-F238E27FC236}">
                <a16:creationId xmlns:a16="http://schemas.microsoft.com/office/drawing/2014/main" id="{23B5BFDA-1E6E-483A-A490-EAB0AE41FAB4}"/>
              </a:ext>
            </a:extLst>
          </p:cNvPr>
          <p:cNvSpPr/>
          <p:nvPr/>
        </p:nvSpPr>
        <p:spPr bwMode="gray">
          <a:xfrm>
            <a:off x="9056446" y="4075424"/>
            <a:ext cx="2707609" cy="1127848"/>
          </a:xfrm>
          <a:prstGeom prst="wedgeRectCallout">
            <a:avLst>
              <a:gd name="adj1" fmla="val -92183"/>
              <a:gd name="adj2" fmla="val 29302"/>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Project the secret’s content to the container file system &amp; access it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887616F9-C8E5-4A60-9264-C79136F79C41}"/>
              </a:ext>
            </a:extLst>
          </p:cNvPr>
          <p:cNvSpPr/>
          <p:nvPr/>
        </p:nvSpPr>
        <p:spPr bwMode="gray">
          <a:xfrm>
            <a:off x="8786724" y="5517975"/>
            <a:ext cx="2707609" cy="1127848"/>
          </a:xfrm>
          <a:prstGeom prst="wedgeRectCallout">
            <a:avLst>
              <a:gd name="adj1" fmla="val -164867"/>
              <a:gd name="adj2" fmla="val -13730"/>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The </a:t>
            </a:r>
            <a:r>
              <a:rPr lang="en-US" sz="1800" kern="0" dirty="0">
                <a:ea typeface="Arial Unicode MS" pitchFamily="34" charset="-128"/>
                <a:cs typeface="Arial Unicode MS" pitchFamily="34" charset="-128"/>
              </a:rPr>
              <a:t>secret’s content is no longer decoded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724776292"/>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987</Words>
  <Application>Microsoft Office PowerPoint</Application>
  <PresentationFormat>Custom</PresentationFormat>
  <Paragraphs>139</Paragraphs>
  <Slides>12</Slides>
  <Notes>11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Unicode MS</vt:lpstr>
      <vt:lpstr>Courier New</vt:lpstr>
      <vt:lpstr>Symbol</vt:lpstr>
      <vt:lpstr>wingdings</vt:lpstr>
      <vt:lpstr>wingdings</vt:lpstr>
      <vt:lpstr>SAP_2017_16x9_black</vt:lpstr>
      <vt:lpstr>PowerPoint Presentation</vt:lpstr>
      <vt:lpstr>What‘s the issue? </vt:lpstr>
      <vt:lpstr>How to solve it?</vt:lpstr>
      <vt:lpstr>ConfigMaps (1)</vt:lpstr>
      <vt:lpstr>ConfigMaps (2)</vt:lpstr>
      <vt:lpstr>Demo</vt:lpstr>
      <vt:lpstr>Secrets</vt:lpstr>
      <vt:lpstr>Create a secret</vt:lpstr>
      <vt:lpstr>Use a secret in a pod</vt:lpstr>
      <vt:lpstr>Demo</vt:lpstr>
      <vt:lpstr>Desired target state – exercise #06</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529</cp:revision>
  <dcterms:created xsi:type="dcterms:W3CDTF">2015-10-14T11:21:43Z</dcterms:created>
  <dcterms:modified xsi:type="dcterms:W3CDTF">2018-12-14T09:04:36Z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