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9"/>
  </p:notesMasterIdLst>
  <p:handoutMasterIdLst>
    <p:handoutMasterId r:id="rId40"/>
  </p:handoutMasterIdLst>
  <p:sldIdLst>
    <p:sldId id="433" r:id="rId2"/>
    <p:sldId id="442" r:id="rId3"/>
    <p:sldId id="443" r:id="rId4"/>
    <p:sldId id="466" r:id="rId5"/>
    <p:sldId id="455" r:id="rId6"/>
    <p:sldId id="451" r:id="rId7"/>
    <p:sldId id="452" r:id="rId8"/>
    <p:sldId id="453" r:id="rId9"/>
    <p:sldId id="454" r:id="rId10"/>
    <p:sldId id="450" r:id="rId11"/>
    <p:sldId id="462" r:id="rId12"/>
    <p:sldId id="475" r:id="rId13"/>
    <p:sldId id="476" r:id="rId14"/>
    <p:sldId id="477" r:id="rId15"/>
    <p:sldId id="478" r:id="rId16"/>
    <p:sldId id="469" r:id="rId17"/>
    <p:sldId id="471" r:id="rId18"/>
    <p:sldId id="929" r:id="rId19"/>
    <p:sldId id="930" r:id="rId20"/>
    <p:sldId id="459" r:id="rId21"/>
    <p:sldId id="926" r:id="rId22"/>
    <p:sldId id="927" r:id="rId23"/>
    <p:sldId id="928" r:id="rId24"/>
    <p:sldId id="446" r:id="rId25"/>
    <p:sldId id="467" r:id="rId26"/>
    <p:sldId id="458" r:id="rId27"/>
    <p:sldId id="470" r:id="rId28"/>
    <p:sldId id="457" r:id="rId29"/>
    <p:sldId id="456" r:id="rId30"/>
    <p:sldId id="468" r:id="rId31"/>
    <p:sldId id="449" r:id="rId32"/>
    <p:sldId id="460" r:id="rId33"/>
    <p:sldId id="461" r:id="rId34"/>
    <p:sldId id="474" r:id="rId35"/>
    <p:sldId id="472" r:id="rId36"/>
    <p:sldId id="473" r:id="rId37"/>
    <p:sldId id="265" r:id="rId3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116" autoAdjust="0"/>
  </p:normalViewPr>
  <p:slideViewPr>
    <p:cSldViewPr snapToGrid="0" showGuides="1">
      <p:cViewPr varScale="1">
        <p:scale>
          <a:sx n="90" d="100"/>
          <a:sy n="90" d="100"/>
        </p:scale>
        <p:origin x="177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Normally part of Day4</a:t>
            </a:r>
          </a:p>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69157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part of Day4</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63497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1785805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1413328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2237772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Before you switch the </a:t>
            </a:r>
            <a:r>
              <a:rPr lang="en-US" dirty="0" err="1"/>
              <a:t>kubeconfig</a:t>
            </a:r>
            <a:r>
              <a:rPr lang="en-US" dirty="0"/>
              <a:t> context, check, if the secret </a:t>
            </a:r>
            <a:r>
              <a:rPr lang="en-US"/>
              <a:t>“admin-access” </a:t>
            </a:r>
            <a:r>
              <a:rPr lang="en-US" dirty="0"/>
              <a:t>described in file 07c_demo_secret.yaml is present in your namespace. If not, re-create it (</a:t>
            </a:r>
            <a:r>
              <a:rPr lang="en-US" dirty="0" err="1"/>
              <a:t>kubectl</a:t>
            </a:r>
            <a:r>
              <a:rPr lang="en-US" dirty="0"/>
              <a:t> create –f 07c_demo_secret.yaml)</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a pod using the secret “admin-access”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https://kubernetes.io/docs/reference/generated/kubernetes-api/v1.12/#podspec-v1-core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hyperlink" Target="https://github.com/kubernetes/minikube"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hyperlink" Target="https://github.wdf.sap.corp/pages/kubernetes/gardener" TargetMode="External"/><Relationship Id="rId4" Type="http://schemas.openxmlformats.org/officeDocument/2006/relationships/image" Target="../media/image27.png"/><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2" name="Picture 1">
            <a:extLst>
              <a:ext uri="{FF2B5EF4-FFF2-40B4-BE49-F238E27FC236}">
                <a16:creationId xmlns:a16="http://schemas.microsoft.com/office/drawing/2014/main" id="{524F79CC-E6C1-48F3-8481-85B6CE93C86F}"/>
              </a:ext>
            </a:extLst>
          </p:cNvPr>
          <p:cNvPicPr>
            <a:picLocks noChangeAspect="1"/>
          </p:cNvPicPr>
          <p:nvPr/>
        </p:nvPicPr>
        <p:blipFill>
          <a:blip r:embed="rId2"/>
          <a:stretch>
            <a:fillRect/>
          </a:stretch>
        </p:blipFill>
        <p:spPr>
          <a:xfrm>
            <a:off x="1839050" y="1724804"/>
            <a:ext cx="8436454" cy="3828499"/>
          </a:xfrm>
          <a:prstGeom prst="rect">
            <a:avLst/>
          </a:prstGeom>
          <a:ln>
            <a:solidFill>
              <a:schemeClr val="tx1"/>
            </a:solidFill>
          </a:ln>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4" name="Picture 3">
            <a:extLst>
              <a:ext uri="{FF2B5EF4-FFF2-40B4-BE49-F238E27FC236}">
                <a16:creationId xmlns:a16="http://schemas.microsoft.com/office/drawing/2014/main" id="{AB318321-2E93-4274-88BA-A559A69B3FF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CDBA1D1D-EB82-467B-BE26-980F1DC9F7E9}"/>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6387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ysClr val="windowText" lastClr="000000"/>
                </a:solidFill>
                <a:ea typeface="Arial Unicode MS" pitchFamily="34" charset="-128"/>
                <a:cs typeface="Arial Unicode MS" pitchFamily="34" charset="-128"/>
              </a:rPr>
              <a:t>log collection</a:t>
            </a:r>
            <a:endParaRPr kumimoji="0" lang="en-US" sz="18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60000"/>
              <a:lumOff val="40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22F2E50F-EBB2-47D2-B872-FA5012B3343A}"/>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880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p:txBody>
          <a:bodyPr/>
          <a:lstStyle/>
          <a:p>
            <a:pPr marL="342900" indent="-342900">
              <a:buFontTx/>
              <a:buChar char="-"/>
            </a:pPr>
            <a:r>
              <a:rPr lang="en-US" dirty="0"/>
              <a:t>Used to define limits on different resources in a namespace.</a:t>
            </a:r>
          </a:p>
          <a:p>
            <a:pPr marL="342900" indent="-342900">
              <a:buFontTx/>
              <a:buChar char="-"/>
            </a:pPr>
            <a:r>
              <a:rPr lang="en-US" dirty="0" err="1"/>
              <a:t>namespaced</a:t>
            </a:r>
            <a:r>
              <a:rPr lang="en-US" dirty="0"/>
              <a:t> Resource</a:t>
            </a:r>
          </a:p>
          <a:p>
            <a:pPr marL="342900" indent="-342900">
              <a:buFontTx/>
              <a:buChar char="-"/>
            </a:pPr>
            <a:r>
              <a:rPr lang="en-US" dirty="0"/>
              <a:t>Set “hard” limits on resources like</a:t>
            </a:r>
          </a:p>
          <a:p>
            <a:pPr marL="522864" lvl="1" indent="-342900">
              <a:buFontTx/>
              <a:buChar char="-"/>
            </a:pPr>
            <a:r>
              <a:rPr lang="en-US" dirty="0"/>
              <a:t>Pods</a:t>
            </a:r>
          </a:p>
          <a:p>
            <a:pPr marL="522864" lvl="1" indent="-342900">
              <a:buFontTx/>
              <a:buChar char="-"/>
            </a:pPr>
            <a:r>
              <a:rPr lang="en-US" dirty="0"/>
              <a:t>Number of PVCs</a:t>
            </a:r>
          </a:p>
          <a:p>
            <a:pPr marL="522864" lvl="1" indent="-342900">
              <a:buFontTx/>
              <a:buChar char="-"/>
            </a:pPr>
            <a:r>
              <a:rPr lang="en-US" dirty="0"/>
              <a:t>Memory (of all pods combined) </a:t>
            </a:r>
          </a:p>
          <a:p>
            <a:pPr marL="342900" indent="-342900">
              <a:buFontTx/>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3" name="Picture 2">
            <a:extLst>
              <a:ext uri="{FF2B5EF4-FFF2-40B4-BE49-F238E27FC236}">
                <a16:creationId xmlns:a16="http://schemas.microsoft.com/office/drawing/2014/main" id="{89C68C63-C610-45AE-A19F-2DC6D51FBAB6}"/>
              </a:ext>
            </a:extLst>
          </p:cNvPr>
          <p:cNvPicPr>
            <a:picLocks noChangeAspect="1"/>
          </p:cNvPicPr>
          <p:nvPr/>
        </p:nvPicPr>
        <p:blipFill>
          <a:blip r:embed="rId3"/>
          <a:stretch>
            <a:fillRect/>
          </a:stretch>
        </p:blipFill>
        <p:spPr>
          <a:xfrm>
            <a:off x="6880979" y="1395211"/>
            <a:ext cx="3216036" cy="4691493"/>
          </a:xfrm>
          <a:prstGeom prst="rect">
            <a:avLst/>
          </a:prstGeom>
          <a:ln>
            <a:solidFill>
              <a:schemeClr val="tx1"/>
            </a:solidFill>
          </a:ln>
        </p:spPr>
      </p:pic>
    </p:spTree>
    <p:extLst>
      <p:ext uri="{BB962C8B-B14F-4D97-AF65-F5344CB8AC3E}">
        <p14:creationId xmlns:p14="http://schemas.microsoft.com/office/powerpoint/2010/main" val="345726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FontTx/>
              <a:buChar char="-"/>
            </a:pPr>
            <a:r>
              <a:rPr lang="en-US" dirty="0"/>
              <a:t>Each pod consumes a certain amount of </a:t>
            </a:r>
            <a:r>
              <a:rPr lang="en-US" dirty="0" err="1"/>
              <a:t>cpu</a:t>
            </a:r>
            <a:r>
              <a:rPr lang="en-US" dirty="0"/>
              <a:t> or memory. </a:t>
            </a:r>
          </a:p>
          <a:p>
            <a:pPr marL="342900" indent="-342900">
              <a:buFontTx/>
              <a:buChar char="-"/>
            </a:pPr>
            <a:r>
              <a:rPr lang="en-US" dirty="0"/>
              <a:t>With resource spec each Container can request </a:t>
            </a:r>
            <a:r>
              <a:rPr lang="en-US" dirty="0" err="1"/>
              <a:t>cpu</a:t>
            </a:r>
            <a:r>
              <a:rPr lang="en-US" dirty="0"/>
              <a:t> and memory and set its own limits. If it consumes more resources it will be killed.</a:t>
            </a:r>
          </a:p>
          <a:p>
            <a:pPr marL="342900" indent="-342900">
              <a:buFontTx/>
              <a:buChar char="-"/>
            </a:pPr>
            <a:r>
              <a:rPr lang="en-US" dirty="0" err="1"/>
              <a:t>LimitRanges</a:t>
            </a:r>
            <a:r>
              <a:rPr lang="en-US" dirty="0"/>
              <a:t> are used to set maximum/default limits/requests of </a:t>
            </a:r>
          </a:p>
          <a:p>
            <a:pPr marL="522864" lvl="1" indent="-342900">
              <a:buFontTx/>
              <a:buChar char="-"/>
            </a:pPr>
            <a:r>
              <a:rPr lang="en-US" dirty="0" err="1"/>
              <a:t>cpu</a:t>
            </a:r>
            <a:endParaRPr lang="en-US" dirty="0"/>
          </a:p>
          <a:p>
            <a:pPr marL="522864" lvl="1" indent="-342900">
              <a:buFontTx/>
              <a:buChar char="-"/>
            </a:pPr>
            <a:r>
              <a:rPr lang="en-US" dirty="0"/>
              <a:t>memory</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3" name="Picture 2">
            <a:extLst>
              <a:ext uri="{FF2B5EF4-FFF2-40B4-BE49-F238E27FC236}">
                <a16:creationId xmlns:a16="http://schemas.microsoft.com/office/drawing/2014/main" id="{7A35E34D-6606-4810-88D5-A62B9BFE3A73}"/>
              </a:ext>
            </a:extLst>
          </p:cNvPr>
          <p:cNvPicPr>
            <a:picLocks noChangeAspect="1"/>
          </p:cNvPicPr>
          <p:nvPr/>
        </p:nvPicPr>
        <p:blipFill>
          <a:blip r:embed="rId3"/>
          <a:stretch>
            <a:fillRect/>
          </a:stretch>
        </p:blipFill>
        <p:spPr>
          <a:xfrm>
            <a:off x="7395119" y="2591537"/>
            <a:ext cx="2583981" cy="3479974"/>
          </a:xfrm>
          <a:prstGeom prst="rect">
            <a:avLst/>
          </a:prstGeom>
          <a:ln>
            <a:solidFill>
              <a:schemeClr val="tx1"/>
            </a:solidFill>
          </a:ln>
        </p:spPr>
      </p:pic>
      <p:pic>
        <p:nvPicPr>
          <p:cNvPr id="7" name="Picture 6">
            <a:extLst>
              <a:ext uri="{FF2B5EF4-FFF2-40B4-BE49-F238E27FC236}">
                <a16:creationId xmlns:a16="http://schemas.microsoft.com/office/drawing/2014/main" id="{B728B219-96F2-4D3F-9621-2D3B724FE276}"/>
              </a:ext>
            </a:extLst>
          </p:cNvPr>
          <p:cNvPicPr>
            <a:picLocks noChangeAspect="1"/>
          </p:cNvPicPr>
          <p:nvPr/>
        </p:nvPicPr>
        <p:blipFill>
          <a:blip r:embed="rId4"/>
          <a:stretch>
            <a:fillRect/>
          </a:stretch>
        </p:blipFill>
        <p:spPr>
          <a:xfrm>
            <a:off x="7395119" y="669851"/>
            <a:ext cx="2220995" cy="1764627"/>
          </a:xfrm>
          <a:prstGeom prst="rect">
            <a:avLst/>
          </a:prstGeom>
          <a:ln>
            <a:solidFill>
              <a:schemeClr val="tx1"/>
            </a:solidFill>
          </a:ln>
        </p:spPr>
      </p:pic>
    </p:spTree>
    <p:extLst>
      <p:ext uri="{BB962C8B-B14F-4D97-AF65-F5344CB8AC3E}">
        <p14:creationId xmlns:p14="http://schemas.microsoft.com/office/powerpoint/2010/main" val="413052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4" y="4778963"/>
            <a:ext cx="1056243" cy="1004248"/>
          </a:xfrm>
          <a:prstGeom prst="can">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rPr>
              <a:t>Postgresql</a:t>
            </a:r>
            <a:endParaRPr lang="de-DE" sz="1400" kern="0" dirty="0">
              <a:solidFill>
                <a:srgbClr val="000000"/>
              </a:solidFill>
              <a:latin typeface="Arial"/>
              <a:ea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bg1">
              <a:lumMod val="8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algn="ct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bg1">
              <a:lumMod val="8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bg1">
              <a:lumMod val="8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bg1">
              <a:lumMod val="8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name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Namespace:</a:t>
            </a:r>
            <a:br>
              <a:rPr lang="en-US" sz="2000" kern="0" dirty="0">
                <a:ea typeface="Arial Unicode MS" pitchFamily="34" charset="-128"/>
                <a:cs typeface="Arial Unicode MS" pitchFamily="34" charset="-128"/>
              </a:rPr>
            </a:br>
            <a:r>
              <a:rPr lang="en-US" sz="2000" kern="0" dirty="0" err="1">
                <a:ea typeface="Arial Unicode MS" pitchFamily="34" charset="-128"/>
                <a:cs typeface="Arial Unicode MS" pitchFamily="34" charset="-128"/>
              </a:rPr>
              <a:t>kube</a:t>
            </a:r>
            <a:r>
              <a:rPr lang="en-US" sz="2000" kern="0" dirty="0">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Namespace:</a:t>
            </a:r>
            <a:br>
              <a:rPr lang="en-US" sz="2000" kern="0" dirty="0">
                <a:ea typeface="Arial Unicode MS" pitchFamily="34" charset="-128"/>
                <a:cs typeface="Arial Unicode MS" pitchFamily="34" charset="-128"/>
              </a:rPr>
            </a:br>
            <a:r>
              <a:rPr lang="en-US" sz="2000" kern="0" dirty="0">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023893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619347"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1677666"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5072040"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072040"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1709244"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2993114"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1212906"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1714390"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owchart: Delay 24"/>
          <p:cNvSpPr/>
          <p:nvPr/>
        </p:nvSpPr>
        <p:spPr bwMode="gray">
          <a:xfrm rot="16200000">
            <a:off x="1531135"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1575626"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2993114"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3673805"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A2E580D-EB83-4079-B611-A016A7F8D705}"/>
              </a:ext>
            </a:extLst>
          </p:cNvPr>
          <p:cNvPicPr>
            <a:picLocks noChangeAspect="1"/>
          </p:cNvPicPr>
          <p:nvPr/>
        </p:nvPicPr>
        <p:blipFill>
          <a:blip r:embed="rId3"/>
          <a:stretch>
            <a:fillRect/>
          </a:stretch>
        </p:blipFill>
        <p:spPr>
          <a:xfrm>
            <a:off x="7289450" y="3177564"/>
            <a:ext cx="4206870" cy="3303743"/>
          </a:xfrm>
          <a:prstGeom prst="rect">
            <a:avLst/>
          </a:prstGeom>
          <a:ln>
            <a:solidFill>
              <a:schemeClr val="tx1"/>
            </a:solidFill>
          </a:ln>
        </p:spPr>
      </p:pic>
    </p:spTree>
    <p:extLst>
      <p:ext uri="{BB962C8B-B14F-4D97-AF65-F5344CB8AC3E}">
        <p14:creationId xmlns:p14="http://schemas.microsoft.com/office/powerpoint/2010/main" val="132436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4" name="Picture 3">
            <a:extLst>
              <a:ext uri="{FF2B5EF4-FFF2-40B4-BE49-F238E27FC236}">
                <a16:creationId xmlns:a16="http://schemas.microsoft.com/office/drawing/2014/main" id="{7F798369-315D-4168-9945-CC458FC9EC6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1879866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r>
              <a:rPr lang="de-DE" sz="1200" dirty="0">
                <a:hlinkClick r:id="rId4"/>
              </a:rPr>
              <a:t>https://kubernetes.io/blog/2018/05/17/gardener/</a:t>
            </a:r>
            <a:endParaRPr lang="de-DE" sz="1200" dirty="0"/>
          </a:p>
        </p:txBody>
      </p:sp>
    </p:spTree>
    <p:extLst>
      <p:ext uri="{BB962C8B-B14F-4D97-AF65-F5344CB8AC3E}">
        <p14:creationId xmlns:p14="http://schemas.microsoft.com/office/powerpoint/2010/main" val="2481577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2100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5FE40FB9-B494-4A8D-9303-B2966A5347AB}"/>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solidFill>
            <a:schemeClr val="tx2"/>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rPr>
              <a:t>Image: private.registry.com/my-image:0.1</a:t>
            </a:r>
          </a:p>
        </p:txBody>
      </p:sp>
      <p:cxnSp>
        <p:nvCxnSpPr>
          <p:cNvPr id="10" name="Straight Arrow Connector 9"/>
          <p:cNvCxnSpPr>
            <a:cxnSpLocks/>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8D20A85-6570-41D1-9EBB-386327904E82}"/>
              </a:ext>
            </a:extLst>
          </p:cNvPr>
          <p:cNvPicPr>
            <a:picLocks noChangeAspect="1"/>
          </p:cNvPicPr>
          <p:nvPr/>
        </p:nvPicPr>
        <p:blipFill>
          <a:blip r:embed="rId3"/>
          <a:stretch>
            <a:fillRect/>
          </a:stretch>
        </p:blipFill>
        <p:spPr>
          <a:xfrm>
            <a:off x="2974704" y="3311093"/>
            <a:ext cx="1774008" cy="1774008"/>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3"/>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pic>
        <p:nvPicPr>
          <p:cNvPr id="11" name="Picture 10">
            <a:extLst>
              <a:ext uri="{FF2B5EF4-FFF2-40B4-BE49-F238E27FC236}">
                <a16:creationId xmlns:a16="http://schemas.microsoft.com/office/drawing/2014/main" id="{8687B53D-D62B-41B5-9DDD-8963C6188C03}"/>
              </a:ext>
            </a:extLst>
          </p:cNvPr>
          <p:cNvPicPr>
            <a:picLocks noChangeAspect="1"/>
          </p:cNvPicPr>
          <p:nvPr/>
        </p:nvPicPr>
        <p:blipFill>
          <a:blip r:embed="rId4"/>
          <a:stretch>
            <a:fillRect/>
          </a:stretch>
        </p:blipFill>
        <p:spPr>
          <a:xfrm>
            <a:off x="3136565" y="2705828"/>
            <a:ext cx="1774008" cy="1774008"/>
          </a:xfrm>
          <a:prstGeom prst="rect">
            <a:avLst/>
          </a:prstGeom>
        </p:spPr>
      </p:pic>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17" name="Picture 16">
            <a:extLst>
              <a:ext uri="{FF2B5EF4-FFF2-40B4-BE49-F238E27FC236}">
                <a16:creationId xmlns:a16="http://schemas.microsoft.com/office/drawing/2014/main" id="{1F59F847-7CB2-438C-813E-873217E8ECB4}"/>
              </a:ext>
            </a:extLst>
          </p:cNvPr>
          <p:cNvPicPr>
            <a:picLocks noChangeAspect="1"/>
          </p:cNvPicPr>
          <p:nvPr/>
        </p:nvPicPr>
        <p:blipFill>
          <a:blip r:embed="rId4"/>
          <a:stretch>
            <a:fillRect/>
          </a:stretch>
        </p:blipFill>
        <p:spPr>
          <a:xfrm>
            <a:off x="3186943" y="2733493"/>
            <a:ext cx="1774008" cy="1774008"/>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3464</Words>
  <Application>Microsoft Office PowerPoint</Application>
  <PresentationFormat>Custom</PresentationFormat>
  <Paragraphs>494</Paragraphs>
  <Slides>37</Slides>
  <Notes>33</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 Rounded MT Bold</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Optional Demo</vt:lpstr>
      <vt:lpstr>PowerPoint Presentation</vt:lpstr>
      <vt:lpstr>Some components require to have a pod on every node!</vt:lpstr>
      <vt:lpstr>Job &amp; CronJob</vt:lpstr>
      <vt:lpstr>PowerPoint Presentation</vt:lpstr>
      <vt:lpstr>Policy objects in Kubernetes</vt:lpstr>
      <vt:lpstr>Policy: ResourceQuota</vt:lpstr>
      <vt:lpstr>Policy: LimitRanges</vt:lpstr>
      <vt:lpstr>NetworkPolicy</vt:lpstr>
      <vt:lpstr>More on Network Policies</vt:lpstr>
      <vt:lpstr>Network Policy for Ads:DB</vt:lpstr>
      <vt:lpstr>Network Policies for Ads:App</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Appendix</vt:lpstr>
      <vt:lpstr>The Gardener: Technical landscape</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712</cp:revision>
  <dcterms:created xsi:type="dcterms:W3CDTF">2015-10-14T11:21:43Z</dcterms:created>
  <dcterms:modified xsi:type="dcterms:W3CDTF">2018-12-14T10:18:37Z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