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 id="2147483827" r:id="rId4"/>
  </p:sldMasterIdLst>
  <p:notesMasterIdLst>
    <p:notesMasterId r:id="rId14"/>
  </p:notesMasterIdLst>
  <p:handoutMasterIdLst>
    <p:handoutMasterId r:id="rId15"/>
  </p:handoutMasterIdLst>
  <p:sldIdLst>
    <p:sldId id="433" r:id="rId5"/>
    <p:sldId id="933" r:id="rId6"/>
    <p:sldId id="959" r:id="rId7"/>
    <p:sldId id="955" r:id="rId8"/>
    <p:sldId id="957" r:id="rId9"/>
    <p:sldId id="958" r:id="rId10"/>
    <p:sldId id="956" r:id="rId11"/>
    <p:sldId id="954" r:id="rId12"/>
    <p:sldId id="265" r:id="rId13"/>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FCC"/>
    <a:srgbClr val="C3ECFF"/>
    <a:srgbClr val="E35500"/>
    <a:srgbClr val="008FD3"/>
    <a:srgbClr val="6699FF"/>
    <a:srgbClr val="4CC5FF"/>
    <a:srgbClr val="4FB81C"/>
    <a:srgbClr val="FECE59"/>
    <a:srgbClr val="0F46A7"/>
    <a:srgbClr val="970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40" autoAdjust="0"/>
    <p:restoredTop sz="89053" autoAdjust="0"/>
  </p:normalViewPr>
  <p:slideViewPr>
    <p:cSldViewPr snapToGrid="0" showGuides="1">
      <p:cViewPr varScale="1">
        <p:scale>
          <a:sx n="116" d="100"/>
          <a:sy n="116" d="100"/>
        </p:scale>
        <p:origin x="774" y="108"/>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2722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052016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9629423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21994327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580291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41708049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2"/>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26506941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2"/>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3509632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41516853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12092141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7143913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rgbClr val="000000"/>
                  </a:solidFill>
                </a:rPr>
                <a:t>Exercise</a:t>
              </a:r>
              <a:endParaRPr lang="en-US" sz="4299" dirty="0">
                <a:solidFill>
                  <a:srgbClr val="000000"/>
                </a:solidFill>
              </a:endParaRPr>
            </a:p>
          </p:txBody>
        </p:sp>
      </p:grpSp>
    </p:spTree>
    <p:extLst>
      <p:ext uri="{BB962C8B-B14F-4D97-AF65-F5344CB8AC3E}">
        <p14:creationId xmlns:p14="http://schemas.microsoft.com/office/powerpoint/2010/main" val="539143513"/>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2058041543"/>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953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15736842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25945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563585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984605871"/>
      </p:ext>
    </p:extLst>
  </p:cSld>
  <p:clrMapOvr>
    <a:masterClrMapping/>
  </p:clrMapOvr>
  <p:hf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en-US" sz="2000" kern="0" dirty="0" err="1">
              <a:solidFill>
                <a:srgbClr val="000000"/>
              </a:solidFill>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buClr>
                <a:srgbClr val="000000"/>
              </a:buClr>
              <a:buFont typeface="Arial" pitchFamily="34" charset="0"/>
              <a:buChar char="©"/>
            </a:pPr>
            <a:r>
              <a:rPr lang="en-US" sz="1000" dirty="0">
                <a:solidFill>
                  <a:srgbClr val="000000"/>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rgbClr val="FFD05C"/>
              </a:buClr>
              <a:buFont typeface="Arial" pitchFamily="34" charset="0"/>
              <a:buNone/>
            </a:pPr>
            <a:fld id="{0BDC132A-5C91-4078-9777-31DA19A62E0A}" type="slidenum">
              <a:rPr lang="en-US" sz="1000" smtClean="0">
                <a:solidFill>
                  <a:srgbClr val="000000"/>
                </a:solidFill>
              </a:rPr>
              <a:pPr marL="111503" indent="-111503" algn="r">
                <a:buClr>
                  <a:srgbClr val="FFD05C"/>
                </a:buClr>
                <a:buFont typeface="Arial" pitchFamily="34" charset="0"/>
                <a:buNone/>
              </a:pPr>
              <a:t>‹#›</a:t>
            </a:fld>
            <a:endParaRPr lang="en-US" sz="1000" dirty="0">
              <a:solidFill>
                <a:srgbClr val="000000"/>
              </a:solidFill>
            </a:endParaRPr>
          </a:p>
        </p:txBody>
      </p:sp>
    </p:spTree>
    <p:extLst>
      <p:ext uri="{BB962C8B-B14F-4D97-AF65-F5344CB8AC3E}">
        <p14:creationId xmlns:p14="http://schemas.microsoft.com/office/powerpoint/2010/main" val="5374052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7653"/>
      </p:ext>
    </p:extLst>
  </p:cSld>
  <p:clrMapOvr>
    <a:masterClrMapping/>
  </p:clrMapOvr>
  <p:hf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pPr>
            <a:r>
              <a:rPr lang="en-US" sz="2899" b="1" dirty="0">
                <a:solidFill>
                  <a:srgbClr val="FFD05C"/>
                </a:solidFill>
              </a:rPr>
              <a:t>© 2016 SAP SE or an SAP affiliate company. 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dirty="0">
                <a:solidFill>
                  <a:srgbClr val="000000"/>
                </a:solidFill>
                <a:ea typeface="Arial Unicode MS" panose="020B0604020202020204" pitchFamily="34" charset="-128"/>
              </a:rPr>
              <a:t>No part of this publication may be reproduced or transmitted in any form or for any purpose without the express permission of SAP SE or an SAP affiliate company.</a:t>
            </a:r>
          </a:p>
          <a:p>
            <a:pPr>
              <a:spcBef>
                <a:spcPts val="1200"/>
              </a:spcBef>
            </a:pPr>
            <a:r>
              <a:rPr lang="en-US" sz="1200" dirty="0">
                <a:solidFill>
                  <a:srgbClr val="000000"/>
                </a:solidFill>
                <a:ea typeface="Arial Unicode MS" panose="020B0604020202020204" pitchFamily="34" charset="-128"/>
              </a:rPr>
              <a:t>SAP and other SAP products and services mentioned herein as well as their respective logos are trademarks or registered trademarks of SAP SE (or an SAP affiliate company) in Germany and other countries. Please see </a:t>
            </a:r>
            <a:r>
              <a:rPr lang="en-US" sz="1200" dirty="0">
                <a:solidFill>
                  <a:srgbClr val="000000"/>
                </a:solidFill>
                <a:ea typeface="Arial Unicode MS" panose="020B0604020202020204" pitchFamily="34" charset="-128"/>
                <a:hlinkClick r:id="rId2"/>
              </a:rPr>
              <a:t>http://global12.sap.com/corporate-en/legal/copyright/index.epx</a:t>
            </a:r>
            <a:r>
              <a:rPr lang="en-US" sz="1200" dirty="0">
                <a:solidFill>
                  <a:srgbClr val="000000"/>
                </a:solidFill>
                <a:ea typeface="Arial Unicode MS" panose="020B0604020202020204" pitchFamily="34" charset="-128"/>
              </a:rPr>
              <a:t> for additional trademark information and notices.</a:t>
            </a:r>
          </a:p>
          <a:p>
            <a:pPr>
              <a:spcBef>
                <a:spcPts val="1200"/>
              </a:spcBef>
            </a:pPr>
            <a:r>
              <a:rPr lang="en-US" sz="1200" dirty="0">
                <a:solidFill>
                  <a:srgbClr val="000000"/>
                </a:solidFill>
                <a:ea typeface="Arial Unicode MS" panose="020B0604020202020204" pitchFamily="34" charset="-128"/>
              </a:rPr>
              <a:t>Some software products marketed by SAP SE and its distributors contain proprietary software components of other software vendors.</a:t>
            </a:r>
          </a:p>
          <a:p>
            <a:pPr>
              <a:spcBef>
                <a:spcPts val="1200"/>
              </a:spcBef>
            </a:pPr>
            <a:r>
              <a:rPr lang="en-US" sz="1200" dirty="0">
                <a:solidFill>
                  <a:srgbClr val="000000"/>
                </a:solidFill>
                <a:ea typeface="Arial Unicode MS" panose="020B0604020202020204" pitchFamily="34" charset="-128"/>
              </a:rPr>
              <a:t>National product specifications may vary.</a:t>
            </a:r>
          </a:p>
          <a:p>
            <a:pPr>
              <a:spcBef>
                <a:spcPts val="1200"/>
              </a:spcBef>
            </a:pPr>
            <a:r>
              <a:rPr lang="en-US" sz="1200" dirty="0">
                <a:solidFill>
                  <a:srgbClr val="000000"/>
                </a:solidFill>
                <a:ea typeface="Arial Unicode MS" panose="020B0604020202020204" pitchFamily="34" charset="-128"/>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dirty="0">
                <a:solidFill>
                  <a:srgbClr val="000000"/>
                </a:solidFill>
                <a:ea typeface="Arial Unicode MS" panose="020B0604020202020204" pitchFamily="34" charset="-128"/>
              </a:rPr>
              <a:t>In particular, SAP SE or its affiliated companies have no obligation to pursue any course of business outlined in this document or any related presentation, or to develop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dirty="0">
                <a:solidFill>
                  <a:srgbClr val="000000"/>
                </a:solidFill>
                <a:ea typeface="Arial Unicode MS" panose="020B0604020202020204" pitchFamily="34" charset="-128"/>
              </a:rPr>
            </a:br>
            <a:r>
              <a:rPr lang="en-US" sz="1200" dirty="0">
                <a:solidFill>
                  <a:srgbClr val="000000"/>
                </a:solidFill>
                <a:ea typeface="Arial Unicode MS" panose="020B0604020202020204" pitchFamily="34" charset="-128"/>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spcBef>
                <a:spcPct val="0"/>
              </a:spcBef>
            </a:pPr>
            <a:r>
              <a:rPr lang="en-GB" sz="2899" b="1" dirty="0">
                <a:solidFill>
                  <a:srgbClr val="FFD05C"/>
                </a:solidFill>
              </a:rPr>
              <a:t>© </a:t>
            </a:r>
            <a:r>
              <a:rPr sz="2899" b="1" dirty="0">
                <a:solidFill>
                  <a:srgbClr val="FFD05C"/>
                </a:solidFill>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defTabSz="914217">
              <a:spcBef>
                <a:spcPts val="1200"/>
              </a:spcBef>
            </a:pPr>
            <a:r>
              <a:rPr lang="en-US" sz="1200" noProof="1">
                <a:solidFill>
                  <a:srgbClr val="000000"/>
                </a:solidFill>
                <a:ea typeface="MS PGothic" pitchFamily="34" charset="-128"/>
              </a:rPr>
              <a:t>No part of this publication may be reproduced or transmitted in any form or for any purpose without the express permission of SAP AG. </a:t>
            </a:r>
            <a:br>
              <a:rPr lang="en-US" sz="1200" noProof="1">
                <a:solidFill>
                  <a:srgbClr val="000000"/>
                </a:solidFill>
                <a:ea typeface="MS PGothic" pitchFamily="34" charset="-128"/>
              </a:rPr>
            </a:br>
            <a:r>
              <a:rPr lang="en-US" sz="1200" noProof="1">
                <a:solidFill>
                  <a:srgbClr val="000000"/>
                </a:solidFill>
                <a:ea typeface="MS PGothic" pitchFamily="34" charset="-128"/>
              </a:rPr>
              <a:t>The information contained herein may be changed without prior notice.</a:t>
            </a:r>
          </a:p>
          <a:p>
            <a:pPr defTabSz="914217">
              <a:spcBef>
                <a:spcPts val="1200"/>
              </a:spcBef>
            </a:pPr>
            <a:r>
              <a:rPr lang="en-US" sz="1200" noProof="1">
                <a:solidFill>
                  <a:srgbClr val="000000"/>
                </a:solidFill>
                <a:ea typeface="MS PGothic" pitchFamily="34" charset="-128"/>
              </a:rPr>
              <a:t>Some software products marketed by SAP AG and its distributors contain proprietary software components of other software vendors.</a:t>
            </a:r>
          </a:p>
          <a:p>
            <a:pPr defTabSz="914217">
              <a:spcBef>
                <a:spcPts val="1200"/>
              </a:spcBef>
            </a:pPr>
            <a:r>
              <a:rPr lang="en-US" sz="1200" noProof="1">
                <a:solidFill>
                  <a:srgbClr val="000000"/>
                </a:solidFill>
                <a:ea typeface="MS PGothic" pitchFamily="34" charset="-128"/>
              </a:rPr>
              <a:t>National product specifications may vary.</a:t>
            </a:r>
          </a:p>
          <a:p>
            <a:pPr defTabSz="914217">
              <a:spcBef>
                <a:spcPts val="1200"/>
              </a:spcBef>
            </a:pPr>
            <a:r>
              <a:rPr lang="en-US" sz="1200" noProof="1">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defTabSz="914217">
              <a:spcBef>
                <a:spcPts val="1200"/>
              </a:spcBef>
            </a:pPr>
            <a:r>
              <a:rPr lang="en-US" sz="1200" noProof="1">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200" noProof="1">
                <a:solidFill>
                  <a:srgbClr val="000000"/>
                </a:solidFill>
                <a:ea typeface="MS PGothic" pitchFamily="34" charset="-128"/>
              </a:rPr>
            </a:br>
            <a:r>
              <a:rPr lang="en-US" sz="1200" noProof="1">
                <a:solidFill>
                  <a:srgbClr val="000000"/>
                </a:solidFill>
                <a:ea typeface="MS PGothic" pitchFamily="34" charset="-128"/>
              </a:rPr>
              <a:t>Please see </a:t>
            </a:r>
            <a:r>
              <a:rPr lang="en-US" sz="1200" noProof="1">
                <a:solidFill>
                  <a:srgbClr val="000000"/>
                </a:solidFill>
                <a:ea typeface="MS PGothic" pitchFamily="34" charset="-128"/>
                <a:hlinkClick r:id="rId3"/>
              </a:rPr>
              <a:t>http://www.sap.com/corporate-en/legal/copyright/index.epx#trademark</a:t>
            </a:r>
            <a:r>
              <a:rPr lang="en-US" sz="1200" noProof="1">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10345087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spcBef>
                <a:spcPct val="0"/>
              </a:spcBef>
              <a:defRPr/>
            </a:pPr>
            <a:r>
              <a:rPr sz="2899" b="1" dirty="0">
                <a:solidFill>
                  <a:srgbClr val="FFD05C"/>
                </a:solidFill>
              </a:rPr>
              <a:t>© 2016 SAP SE oder ein SAP-Konzernunternehmen. </a:t>
            </a:r>
            <a:br>
              <a:rPr sz="2899" b="1" dirty="0">
                <a:solidFill>
                  <a:srgbClr val="FFD05C"/>
                </a:solidFill>
              </a:rPr>
            </a:br>
            <a:r>
              <a:rPr sz="2899" b="1" dirty="0">
                <a:solidFill>
                  <a:srgbClr val="FFD05C"/>
                </a:solidFill>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sz="1200" dirty="0">
                <a:solidFill>
                  <a:srgbClr val="000000"/>
                </a:solidFill>
              </a:rPr>
              <a:t>Weitergabe und Vervielfältigung dieser Publikation oder von Teilen daraus sind, zu welchem Zweck und in welcher Form auch immer, ohne die ausdrückliche schriftliche Genehmigung durch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nicht gestattet.</a:t>
            </a:r>
          </a:p>
          <a:p>
            <a:pPr>
              <a:spcBef>
                <a:spcPts val="1200"/>
              </a:spcBef>
            </a:pPr>
            <a:r>
              <a:rPr sz="1200" dirty="0">
                <a:solidFill>
                  <a:srgbClr val="000000"/>
                </a:solidFill>
              </a:rPr>
              <a:t>SAP und andere in diesem Dokument erwähnte Produkte und Dienstleistungen von SAP sowie die dazugehörigen Logos sind Marken oder eingetragene Marken der </a:t>
            </a:r>
            <a:br>
              <a:rPr sz="1200" dirty="0">
                <a:solidFill>
                  <a:srgbClr val="000000"/>
                </a:solidFill>
              </a:rPr>
            </a:br>
            <a:r>
              <a:rPr lang="en-US" sz="1200" dirty="0">
                <a:solidFill>
                  <a:srgbClr val="000000"/>
                </a:solidFill>
                <a:ea typeface="Arial Unicode MS" panose="020B0604020202020204" pitchFamily="34" charset="-128"/>
              </a:rPr>
              <a:t>SAP SE </a:t>
            </a:r>
            <a:r>
              <a:rPr sz="1200" dirty="0">
                <a:solidFill>
                  <a:srgbClr val="000000"/>
                </a:solidFill>
              </a:rPr>
              <a:t>(oder von einem SAP-Konzernunternehmen) in Deutschland und verschiedenen anderen Ländern weltweit. </a:t>
            </a:r>
            <a:br>
              <a:rPr sz="1200" dirty="0">
                <a:solidFill>
                  <a:srgbClr val="000000"/>
                </a:solidFill>
              </a:rPr>
            </a:br>
            <a:r>
              <a:rPr sz="1200" dirty="0">
                <a:solidFill>
                  <a:srgbClr val="000000"/>
                </a:solidFill>
              </a:rPr>
              <a:t>Weitere Hinweise und Informationen zum Markenrecht finden Sie unter </a:t>
            </a:r>
            <a:r>
              <a:rPr sz="1200" dirty="0">
                <a:solidFill>
                  <a:srgbClr val="000000"/>
                </a:solidFill>
                <a:hlinkClick r:id="rId2"/>
              </a:rPr>
              <a:t>http://global.sap.com/corporate-de/legal/copyright/index.epx</a:t>
            </a:r>
            <a:r>
              <a:rPr sz="1200" dirty="0">
                <a:solidFill>
                  <a:srgbClr val="000000"/>
                </a:solidFill>
              </a:rPr>
              <a:t>.</a:t>
            </a:r>
          </a:p>
          <a:p>
            <a:pPr>
              <a:spcBef>
                <a:spcPts val="1200"/>
              </a:spcBef>
            </a:pPr>
            <a:r>
              <a:rPr sz="1200" dirty="0">
                <a:solidFill>
                  <a:srgbClr val="000000"/>
                </a:solidFill>
              </a:rPr>
              <a:t>Die von </a:t>
            </a:r>
            <a:r>
              <a:rPr lang="en-US" sz="1200" dirty="0">
                <a:solidFill>
                  <a:srgbClr val="000000"/>
                </a:solidFill>
                <a:ea typeface="Arial Unicode MS" panose="020B0604020202020204" pitchFamily="34" charset="-128"/>
              </a:rPr>
              <a:t>SAP SE </a:t>
            </a:r>
            <a:r>
              <a:rPr sz="1200" dirty="0">
                <a:solidFill>
                  <a:srgbClr val="000000"/>
                </a:solidFill>
              </a:rPr>
              <a:t>oder deren Vertriebsfirmen angebotenen Softwareprodukte können Softwarekomponenten auch anderer Softwarehersteller enthalten.</a:t>
            </a:r>
          </a:p>
          <a:p>
            <a:pPr>
              <a:spcBef>
                <a:spcPts val="1200"/>
              </a:spcBef>
            </a:pPr>
            <a:r>
              <a:rPr sz="1200" dirty="0">
                <a:solidFill>
                  <a:srgbClr val="000000"/>
                </a:solidFill>
              </a:rPr>
              <a:t>Produkte können länderspezifische Unterschiede aufweisen.</a:t>
            </a:r>
          </a:p>
          <a:p>
            <a:pPr>
              <a:spcBef>
                <a:spcPts val="1200"/>
              </a:spcBef>
            </a:pPr>
            <a:r>
              <a:rPr sz="1200" dirty="0">
                <a:solidFill>
                  <a:srgbClr val="000000"/>
                </a:solidFill>
              </a:rPr>
              <a:t>Die vorliegenden Unterlagen werden von der </a:t>
            </a:r>
            <a:r>
              <a:rPr lang="en-US" sz="1200" dirty="0">
                <a:solidFill>
                  <a:srgbClr val="000000"/>
                </a:solidFill>
                <a:ea typeface="Arial Unicode MS" panose="020B0604020202020204" pitchFamily="34" charset="-128"/>
              </a:rPr>
              <a:t>SAP SE </a:t>
            </a:r>
            <a:r>
              <a:rPr sz="1200" dirty="0">
                <a:solidFill>
                  <a:srgbClr val="000000"/>
                </a:solidFill>
              </a:rPr>
              <a:t>oder einem SAP-Konzernunternehmen bereitgestellt und dienen ausschließlich zu Informationszwecken.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übernehmen keinerlei Haftung oder Gewährleistung für Fehler oder Unvollständigkeiten in  dieser Publikation. </a:t>
            </a:r>
            <a:br>
              <a:rPr sz="1200" dirty="0">
                <a:solidFill>
                  <a:srgbClr val="000000"/>
                </a:solidFill>
              </a:rPr>
            </a:br>
            <a:r>
              <a:rPr sz="1200" dirty="0">
                <a:solidFill>
                  <a:srgbClr val="000000"/>
                </a:solidFill>
              </a:rPr>
              <a:t>Die </a:t>
            </a:r>
            <a:r>
              <a:rPr lang="en-US" sz="1200" dirty="0">
                <a:solidFill>
                  <a:srgbClr val="000000"/>
                </a:solidFill>
                <a:ea typeface="Arial Unicode MS" panose="020B0604020202020204" pitchFamily="34" charset="-128"/>
              </a:rPr>
              <a:t>SAP SE </a:t>
            </a:r>
            <a:r>
              <a:rPr sz="1200" dirty="0">
                <a:solidFill>
                  <a:srgbClr val="000000"/>
                </a:solidFill>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200" dirty="0">
                <a:solidFill>
                  <a:srgbClr val="000000"/>
                </a:solidFill>
              </a:rPr>
              <a:t>Insbesondere sind die </a:t>
            </a:r>
            <a:r>
              <a:rPr lang="en-US" sz="1200" dirty="0">
                <a:solidFill>
                  <a:srgbClr val="000000"/>
                </a:solidFill>
                <a:ea typeface="Arial Unicode MS" panose="020B0604020202020204" pitchFamily="34" charset="-128"/>
              </a:rPr>
              <a:t>SAP SE </a:t>
            </a:r>
            <a:r>
              <a:rPr sz="1200" dirty="0">
                <a:solidFill>
                  <a:srgbClr val="000000"/>
                </a:solidFill>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sz="1200" dirty="0">
                <a:solidFill>
                  <a:srgbClr val="000000"/>
                </a:solidFill>
              </a:rPr>
            </a:br>
            <a:r>
              <a:rPr sz="1200" dirty="0">
                <a:solidFill>
                  <a:srgbClr val="000000"/>
                </a:solidFill>
              </a:rPr>
              <a:t>die Strategie und etwaige künftige Entwicklungen, Produkte und/oder Plattformen der </a:t>
            </a:r>
            <a:r>
              <a:rPr lang="en-US" sz="1200" dirty="0">
                <a:solidFill>
                  <a:srgbClr val="000000"/>
                </a:solidFill>
                <a:ea typeface="Arial Unicode MS" panose="020B0604020202020204" pitchFamily="34" charset="-128"/>
              </a:rPr>
              <a:t>SAP SE </a:t>
            </a:r>
            <a:r>
              <a:rPr sz="1200" dirty="0">
                <a:solidFill>
                  <a:srgbClr val="000000"/>
                </a:solidFill>
              </a:rPr>
              <a:t>oder ihrer Konzernunternehmen können von der </a:t>
            </a:r>
            <a:r>
              <a:rPr lang="en-US" sz="1200" dirty="0">
                <a:solidFill>
                  <a:srgbClr val="000000"/>
                </a:solidFill>
                <a:ea typeface="Arial Unicode MS" panose="020B0604020202020204" pitchFamily="34" charset="-128"/>
              </a:rPr>
              <a:t>SAP SE </a:t>
            </a:r>
            <a:r>
              <a:rPr sz="1200" dirty="0">
                <a:solidFill>
                  <a:srgbClr val="000000"/>
                </a:solidFill>
              </a:rPr>
              <a:t>oder ihren Konzernunternehmen jederzeit und ohne Angabe von Gründen unangekündigt geändert werden. </a:t>
            </a:r>
            <a:br>
              <a:rPr sz="1200" dirty="0">
                <a:solidFill>
                  <a:srgbClr val="000000"/>
                </a:solidFill>
              </a:rPr>
            </a:br>
            <a:r>
              <a:rPr sz="1200" dirty="0">
                <a:solidFill>
                  <a:srgbClr val="000000"/>
                </a:solidFill>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a:spcBef>
                <a:spcPct val="0"/>
              </a:spcBef>
              <a:defRPr/>
            </a:pPr>
            <a:r>
              <a:rPr lang="en-GB" sz="2899" b="1" dirty="0">
                <a:solidFill>
                  <a:srgbClr val="FFD05C"/>
                </a:solidFill>
              </a:rPr>
              <a:t>© </a:t>
            </a:r>
            <a:r>
              <a:rPr sz="2899" b="1" dirty="0">
                <a:solidFill>
                  <a:srgbClr val="FFD05C"/>
                </a:solidFill>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defTabSz="914217">
              <a:spcBef>
                <a:spcPts val="1200"/>
              </a:spcBef>
            </a:pPr>
            <a:r>
              <a:rPr sz="1200" noProof="1">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defTabSz="914217">
              <a:spcBef>
                <a:spcPts val="1200"/>
              </a:spcBef>
            </a:pPr>
            <a:r>
              <a:rPr sz="1200" noProof="1">
                <a:solidFill>
                  <a:srgbClr val="000000"/>
                </a:solidFill>
                <a:ea typeface="MS PGothic" pitchFamily="34" charset="-128"/>
              </a:rPr>
              <a:t>Einige der von der SAP AG und ihren Distributoren vermarkteten Softwareprodukte enthalten proprietäre Softwarekomponenten anderer Softwareanbieter.</a:t>
            </a:r>
          </a:p>
          <a:p>
            <a:pPr defTabSz="914217">
              <a:spcBef>
                <a:spcPts val="1200"/>
              </a:spcBef>
            </a:pPr>
            <a:r>
              <a:rPr sz="1200" noProof="1">
                <a:solidFill>
                  <a:srgbClr val="000000"/>
                </a:solidFill>
                <a:ea typeface="MS PGothic" pitchFamily="34" charset="-128"/>
              </a:rPr>
              <a:t>Produkte können länderspezifische Unterschiede aufweisen.</a:t>
            </a:r>
          </a:p>
          <a:p>
            <a:pPr defTabSz="914217">
              <a:spcBef>
                <a:spcPts val="1200"/>
              </a:spcBef>
            </a:pPr>
            <a:r>
              <a:rPr sz="1200" noProof="1">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defTabSz="914217">
              <a:spcBef>
                <a:spcPts val="1200"/>
              </a:spcBef>
            </a:pPr>
            <a:r>
              <a:rPr sz="1200" noProof="1">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200" noProof="1">
                <a:solidFill>
                  <a:srgbClr val="000000"/>
                </a:solidFill>
                <a:ea typeface="MS PGothic" pitchFamily="34" charset="-128"/>
                <a:hlinkClick r:id="rId3"/>
              </a:rPr>
              <a:t>http://www.sap.com/corporate-en/legal/copyright/index.epx#trademark</a:t>
            </a:r>
            <a:r>
              <a:rPr sz="1200" noProof="1">
                <a:solidFill>
                  <a:srgbClr val="000000"/>
                </a:solidFill>
                <a:ea typeface="MS PGothic" pitchFamily="34" charset="-128"/>
              </a:rPr>
              <a:t>.</a:t>
            </a:r>
          </a:p>
        </p:txBody>
      </p:sp>
    </p:spTree>
    <p:extLst>
      <p:ext uri="{BB962C8B-B14F-4D97-AF65-F5344CB8AC3E}">
        <p14:creationId xmlns:p14="http://schemas.microsoft.com/office/powerpoint/2010/main" val="225522494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4706939" y="1692001"/>
            <a:ext cx="7164387" cy="4392000"/>
          </a:xfrm>
          <a:solidFill>
            <a:schemeClr val="bg1">
              <a:lumMod val="95000"/>
            </a:schemeClr>
          </a:solidFill>
        </p:spPr>
        <p:txBody>
          <a:bodyPr vert="horz" lIns="0" tIns="1543147" rIns="0" bIns="0" rtlCol="0" anchor="t" anchorCtr="0">
            <a:noAutofit/>
          </a:bodyPr>
          <a:lstStyle>
            <a:lvl1pPr marL="0" indent="0" algn="ctr" defTabSz="1088558"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692001"/>
            <a:ext cx="4224188"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7279270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314592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2100" kern="0" dirty="0">
              <a:solidFill>
                <a:srgbClr val="000000"/>
              </a:solidFill>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2991623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0505722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58420695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26674072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97068058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42239959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24318347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18333565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853918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36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heme" Target="../theme/theme2.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slideLayout" Target="../slideLayouts/slideLayout59.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3.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34" Type="http://schemas.openxmlformats.org/officeDocument/2006/relationships/theme" Target="../theme/theme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31" Type="http://schemas.openxmlformats.org/officeDocument/2006/relationships/slideLayout" Target="../slideLayouts/slideLayout104.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1900" kern="0" dirty="0" err="1">
              <a:solidFill>
                <a:srgbClr val="000000"/>
              </a:solidFill>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algn="ctr" fontAlgn="base">
              <a:spcBef>
                <a:spcPct val="50000"/>
              </a:spcBef>
              <a:spcAft>
                <a:spcPct val="0"/>
              </a:spcAft>
              <a:buClr>
                <a:srgbClr val="F0AB00"/>
              </a:buClr>
              <a:buSzPct val="80000"/>
            </a:pPr>
            <a:endParaRPr lang="en-US" sz="900" kern="0" dirty="0" err="1">
              <a:solidFill>
                <a:srgbClr val="000000"/>
              </a:solidFill>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buClr>
                <a:srgbClr val="FFFFFF"/>
              </a:buClr>
              <a:buFont typeface="Arial" pitchFamily="34" charset="0"/>
              <a:buChar char="©"/>
            </a:pPr>
            <a:r>
              <a:rPr lang="en-US" sz="900" dirty="0">
                <a:solidFill>
                  <a:srgbClr val="FFFFFF"/>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rgbClr val="FFD05C"/>
              </a:buClr>
              <a:buFont typeface="Arial" pitchFamily="34" charset="0"/>
              <a:buNone/>
            </a:pPr>
            <a:fld id="{0BDC132A-5C91-4078-9777-31DA19A62E0A}" type="slidenum">
              <a:rPr lang="en-US" sz="900" smtClean="0">
                <a:solidFill>
                  <a:srgbClr val="FFFFFF"/>
                </a:solidFill>
              </a:rPr>
              <a:pPr marL="111503" indent="-111503" algn="r">
                <a:buClr>
                  <a:srgbClr val="FFD05C"/>
                </a:buClr>
                <a:buFont typeface="Arial" pitchFamily="34" charset="0"/>
                <a:buNone/>
              </a:pPr>
              <a:t>‹#›</a:t>
            </a:fld>
            <a:endParaRPr lang="en-US" sz="900" dirty="0">
              <a:solidFill>
                <a:srgbClr val="FFFFFF"/>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lang="en-US" sz="900" kern="0" dirty="0">
                <a:solidFill>
                  <a:srgbClr val="FFFFFF"/>
                </a:solidFill>
                <a:ea typeface="Arial Unicode MS"/>
                <a:cs typeface="Arial Unicode MS" pitchFamily="34" charset="-128"/>
                <a:sym typeface="Arial"/>
              </a:rPr>
              <a:t>Internal</a:t>
            </a:r>
          </a:p>
        </p:txBody>
      </p:sp>
    </p:spTree>
    <p:extLst>
      <p:ext uri="{BB962C8B-B14F-4D97-AF65-F5344CB8AC3E}">
        <p14:creationId xmlns:p14="http://schemas.microsoft.com/office/powerpoint/2010/main" val="2146218337"/>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 id="2147483857" r:id="rId30"/>
    <p:sldLayoutId id="2147483858" r:id="rId31"/>
    <p:sldLayoutId id="2147483859" r:id="rId32"/>
    <p:sldLayoutId id="214748386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4"/>
          <a:stretch>
            <a:fillRect/>
          </a:stretch>
        </p:blipFill>
        <p:spPr>
          <a:xfrm>
            <a:off x="9541973" y="5462954"/>
            <a:ext cx="1549644" cy="1549644"/>
          </a:xfrm>
          <a:prstGeom prst="rect">
            <a:avLst/>
          </a:prstGeom>
        </p:spPr>
      </p:pic>
      <p:pic>
        <p:nvPicPr>
          <p:cNvPr id="11" name="Illustration" descr="Example of an illustration" title="Illustration for title slide">
            <a:extLst>
              <a:ext uri="{FF2B5EF4-FFF2-40B4-BE49-F238E27FC236}">
                <a16:creationId xmlns:a16="http://schemas.microsoft.com/office/drawing/2014/main" id="{5E6CB616-479F-408F-8F7B-BC604D0D3304}"/>
              </a:ext>
            </a:extLst>
          </p:cNvPr>
          <p:cNvPicPr>
            <a:picLocks noGrp="1" noChangeAspect="1"/>
          </p:cNvPicPr>
          <p:nvPr>
            <p:ph type="pic" sz="quarter" idx="12"/>
          </p:nvPr>
        </p:nvPicPr>
        <p:blipFill>
          <a:blip r:embed="rId5"/>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err="1"/>
              <a:t>Bulletinboard</a:t>
            </a:r>
            <a:r>
              <a:rPr lang="en-US" dirty="0"/>
              <a:t> in K8s: Exercise “Helm chart for Ads App &amp; Ads DB”</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 REST</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04509" y="2066326"/>
            <a:ext cx="677593" cy="760946"/>
            <a:chOff x="8310706" y="2257284"/>
            <a:chExt cx="677593" cy="760946"/>
          </a:xfrm>
          <a:solidFill>
            <a:schemeClr val="bg2">
              <a:lumMod val="90000"/>
            </a:schemeClr>
          </a:solidFill>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a:noFill/>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6634" y="4490033"/>
            <a:ext cx="675893" cy="760946"/>
            <a:chOff x="8336634" y="4490033"/>
            <a:chExt cx="675893" cy="760946"/>
          </a:xfrm>
          <a:solidFill>
            <a:schemeClr val="bg2">
              <a:lumMod val="90000"/>
            </a:schemeClr>
          </a:solidFill>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a:grpFill/>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a:noFill/>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2"/>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chemeClr val="bg2">
                    <a:lumMod val="50000"/>
                  </a:schemeClr>
                </a:solidFill>
                <a:latin typeface="Arial"/>
                <a:ea typeface="Arial Unicode MS" pitchFamily="34" charset="-128"/>
                <a:cs typeface="Arial Unicode MS" pitchFamily="34" charset="-128"/>
              </a:rPr>
              <a:t>bulletinboard</a:t>
            </a:r>
            <a:r>
              <a:rPr lang="de-DE" sz="1400" kern="0" dirty="0">
                <a:solidFill>
                  <a:schemeClr val="bg2">
                    <a:lumMod val="50000"/>
                  </a:schemeClr>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chemeClr val="bg2">
                  <a:lumMod val="50000"/>
                </a:schemeClr>
              </a:solidFill>
              <a:effectLst/>
              <a:uLnTx/>
              <a:uFillTx/>
              <a:latin typeface="Arial"/>
              <a:ea typeface="Arial Unicode MS" pitchFamily="34" charset="-128"/>
              <a:cs typeface="Arial Unicode MS" pitchFamily="34" charset="-128"/>
            </a:endParaRP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7" name="Rounded Rectangle 14">
            <a:extLst>
              <a:ext uri="{FF2B5EF4-FFF2-40B4-BE49-F238E27FC236}">
                <a16:creationId xmlns:a16="http://schemas.microsoft.com/office/drawing/2014/main" id="{CB7FBE5F-9CF6-4D2B-AE95-E01326DA4EB6}"/>
              </a:ext>
            </a:extLst>
          </p:cNvPr>
          <p:cNvSpPr/>
          <p:nvPr/>
        </p:nvSpPr>
        <p:spPr bwMode="gray">
          <a:xfrm>
            <a:off x="5671205" y="2264854"/>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5609430" y="2300990"/>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 name="Group 9">
            <a:extLst>
              <a:ext uri="{FF2B5EF4-FFF2-40B4-BE49-F238E27FC236}">
                <a16:creationId xmlns:a16="http://schemas.microsoft.com/office/drawing/2014/main" id="{D7391E1F-F727-40F3-AC7F-72D84E25D37F}"/>
              </a:ext>
            </a:extLst>
          </p:cNvPr>
          <p:cNvGrpSpPr/>
          <p:nvPr/>
        </p:nvGrpSpPr>
        <p:grpSpPr>
          <a:xfrm>
            <a:off x="7407214" y="1533943"/>
            <a:ext cx="2472184" cy="1418127"/>
            <a:chOff x="7407214" y="1533943"/>
            <a:chExt cx="2472184" cy="1418127"/>
          </a:xfrm>
        </p:grpSpPr>
        <p:sp>
          <p:nvSpPr>
            <p:cNvPr id="26" name="TextBox 25">
              <a:extLst>
                <a:ext uri="{FF2B5EF4-FFF2-40B4-BE49-F238E27FC236}">
                  <a16:creationId xmlns:a16="http://schemas.microsoft.com/office/drawing/2014/main" id="{552E3C7A-5847-44FC-A4E7-2E0CB4CF377E}"/>
                </a:ext>
              </a:extLst>
            </p:cNvPr>
            <p:cNvSpPr txBox="1"/>
            <p:nvPr/>
          </p:nvSpPr>
          <p:spPr>
            <a:xfrm>
              <a:off x="8561280" y="1533943"/>
              <a:ext cx="1316370" cy="523220"/>
            </a:xfrm>
            <a:prstGeom prst="rect">
              <a:avLst/>
            </a:prstGeom>
            <a:noFill/>
            <a:ln>
              <a:noFill/>
            </a:ln>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bg2">
                      <a:lumMod val="50000"/>
                    </a:schemeClr>
                  </a:solidFill>
                  <a:ea typeface="Arial Unicode MS" pitchFamily="34" charset="-128"/>
                  <a:cs typeface="Arial Unicode MS" pitchFamily="34" charset="-128"/>
                </a:rPr>
                <a:t>HTTP/</a:t>
              </a:r>
              <a:br>
                <a:rPr lang="de-DE" sz="1400" kern="0" dirty="0">
                  <a:solidFill>
                    <a:schemeClr val="bg2">
                      <a:lumMod val="50000"/>
                    </a:schemeClr>
                  </a:solidFill>
                  <a:ea typeface="Arial Unicode MS" pitchFamily="34" charset="-128"/>
                  <a:cs typeface="Arial Unicode MS" pitchFamily="34" charset="-128"/>
                </a:rPr>
              </a:br>
              <a:r>
                <a:rPr lang="de-DE" sz="1400" kern="0" dirty="0">
                  <a:solidFill>
                    <a:schemeClr val="bg2">
                      <a:lumMod val="50000"/>
                    </a:schemeClr>
                  </a:solidFill>
                  <a:ea typeface="Arial Unicode MS" pitchFamily="34" charset="-128"/>
                  <a:cs typeface="Arial Unicode MS" pitchFamily="34" charset="-128"/>
                </a:rPr>
                <a:t>REST</a:t>
              </a:r>
              <a:endParaRPr lang="de-DE" kern="0" dirty="0">
                <a:solidFill>
                  <a:schemeClr val="bg2">
                    <a:lumMod val="50000"/>
                  </a:schemeClr>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95" idx="3"/>
            </p:cNvCxnSpPr>
            <p:nvPr/>
          </p:nvCxnSpPr>
          <p:spPr>
            <a:xfrm flipV="1">
              <a:off x="7407214" y="1780032"/>
              <a:ext cx="2472184" cy="1172038"/>
            </a:xfrm>
            <a:prstGeom prst="bentConnector3">
              <a:avLst>
                <a:gd name="adj1" fmla="val 31639"/>
              </a:avLst>
            </a:prstGeom>
            <a:ln w="44450">
              <a:solidFill>
                <a:schemeClr val="bg2">
                  <a:lumMod val="50000"/>
                </a:schemeClr>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2">
              <a:lumMod val="9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bg2">
              <a:lumMod val="90000"/>
            </a:schemeClr>
          </a:solidFill>
          <a:ln>
            <a:solidFill>
              <a:schemeClr val="bg2">
                <a:lumMod val="50000"/>
              </a:schemeClr>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solidFill>
                  <a:schemeClr val="bg2">
                    <a:lumMod val="50000"/>
                  </a:schemeClr>
                </a:solidFill>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solidFill>
                <a:schemeClr val="bg2">
                  <a:lumMod val="50000"/>
                </a:schemeClr>
              </a:solidFill>
              <a:effectLst/>
              <a:uLnTx/>
              <a:uFillTx/>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flipH="1">
            <a:off x="10137319" y="3314172"/>
            <a:ext cx="4570" cy="1555057"/>
          </a:xfrm>
          <a:prstGeom prst="line">
            <a:avLst/>
          </a:prstGeom>
          <a:ln w="38100">
            <a:solidFill>
              <a:schemeClr val="bg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a:solidFill>
            <a:schemeClr val="bg2">
              <a:lumMod val="90000"/>
            </a:schemeClr>
          </a:solidFill>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a:noFill/>
            <a:ln>
              <a:noFill/>
            </a:ln>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71794" cy="695657"/>
            <a:chOff x="4667108" y="5343683"/>
            <a:chExt cx="671794" cy="695657"/>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22" name="Straight Connector 121">
              <a:extLst>
                <a:ext uri="{FF2B5EF4-FFF2-40B4-BE49-F238E27FC236}">
                  <a16:creationId xmlns:a16="http://schemas.microsoft.com/office/drawing/2014/main" id="{67A209F4-7E0F-49E5-BE4A-86F1A9F686C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25" name="Rounded Rectangle 14">
              <a:extLst>
                <a:ext uri="{FF2B5EF4-FFF2-40B4-BE49-F238E27FC236}">
                  <a16:creationId xmlns:a16="http://schemas.microsoft.com/office/drawing/2014/main" id="{D588E2FA-43E9-4087-9901-0F213F650697}"/>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7" name="Picture 126">
              <a:extLst>
                <a:ext uri="{FF2B5EF4-FFF2-40B4-BE49-F238E27FC236}">
                  <a16:creationId xmlns:a16="http://schemas.microsoft.com/office/drawing/2014/main" id="{51FB818E-0093-4A98-9E01-032D155EBAD8}"/>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8" name="Group 127">
            <a:extLst>
              <a:ext uri="{FF2B5EF4-FFF2-40B4-BE49-F238E27FC236}">
                <a16:creationId xmlns:a16="http://schemas.microsoft.com/office/drawing/2014/main" id="{79A73BDA-397F-41FC-8361-E5F220365B95}"/>
              </a:ext>
            </a:extLst>
          </p:cNvPr>
          <p:cNvGrpSpPr/>
          <p:nvPr/>
        </p:nvGrpSpPr>
        <p:grpSpPr>
          <a:xfrm>
            <a:off x="8307703" y="2915338"/>
            <a:ext cx="671794" cy="695657"/>
            <a:chOff x="4667108" y="5343683"/>
            <a:chExt cx="671794" cy="695657"/>
          </a:xfrm>
          <a:solidFill>
            <a:schemeClr val="bg2">
              <a:lumMod val="90000"/>
            </a:schemeClr>
          </a:solidFill>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0" name="Straight Connector 129">
              <a:extLst>
                <a:ext uri="{FF2B5EF4-FFF2-40B4-BE49-F238E27FC236}">
                  <a16:creationId xmlns:a16="http://schemas.microsoft.com/office/drawing/2014/main" id="{34B42081-C223-4CB7-884C-BC9A8334442D}"/>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2" name="Rounded Rectangle 14">
              <a:extLst>
                <a:ext uri="{FF2B5EF4-FFF2-40B4-BE49-F238E27FC236}">
                  <a16:creationId xmlns:a16="http://schemas.microsoft.com/office/drawing/2014/main" id="{B002A83F-FB81-4696-B345-08B85C53C224}"/>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4" name="Picture 133">
              <a:extLst>
                <a:ext uri="{FF2B5EF4-FFF2-40B4-BE49-F238E27FC236}">
                  <a16:creationId xmlns:a16="http://schemas.microsoft.com/office/drawing/2014/main" id="{3D605C57-B165-4346-9F9A-470C1ECCDF7A}"/>
                </a:ext>
              </a:extLst>
            </p:cNvPr>
            <p:cNvPicPr>
              <a:picLocks noChangeAspect="1"/>
            </p:cNvPicPr>
            <p:nvPr/>
          </p:nvPicPr>
          <p:blipFill>
            <a:blip r:embed="rId4"/>
            <a:stretch>
              <a:fillRect/>
            </a:stretch>
          </p:blipFill>
          <p:spPr>
            <a:xfrm>
              <a:off x="5146581" y="5680941"/>
              <a:ext cx="150305" cy="146304"/>
            </a:xfrm>
            <a:prstGeom prst="rect">
              <a:avLst/>
            </a:prstGeom>
            <a:noFill/>
          </p:spPr>
        </p:pic>
      </p:grpSp>
      <p:grpSp>
        <p:nvGrpSpPr>
          <p:cNvPr id="135" name="Group 134">
            <a:extLst>
              <a:ext uri="{FF2B5EF4-FFF2-40B4-BE49-F238E27FC236}">
                <a16:creationId xmlns:a16="http://schemas.microsoft.com/office/drawing/2014/main" id="{F2A081E7-0E19-4E28-82D4-E8B4C6887431}"/>
              </a:ext>
            </a:extLst>
          </p:cNvPr>
          <p:cNvGrpSpPr/>
          <p:nvPr/>
        </p:nvGrpSpPr>
        <p:grpSpPr>
          <a:xfrm>
            <a:off x="8315284" y="5340279"/>
            <a:ext cx="671794" cy="695657"/>
            <a:chOff x="4667108" y="5343683"/>
            <a:chExt cx="671794" cy="695657"/>
          </a:xfrm>
          <a:solidFill>
            <a:schemeClr val="bg2">
              <a:lumMod val="90000"/>
            </a:schemeClr>
          </a:solidFill>
        </p:grpSpPr>
        <p:sp>
          <p:nvSpPr>
            <p:cNvPr id="136" name="Rounded Rectangle 14">
              <a:extLst>
                <a:ext uri="{FF2B5EF4-FFF2-40B4-BE49-F238E27FC236}">
                  <a16:creationId xmlns:a16="http://schemas.microsoft.com/office/drawing/2014/main" id="{96D69A34-90DE-4E07-B6D1-328C8C59B4BB}"/>
                </a:ext>
              </a:extLst>
            </p:cNvPr>
            <p:cNvSpPr/>
            <p:nvPr/>
          </p:nvSpPr>
          <p:spPr bwMode="gray">
            <a:xfrm>
              <a:off x="4667108" y="5391906"/>
              <a:ext cx="548827" cy="296202"/>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37" name="Straight Connector 136">
              <a:extLst>
                <a:ext uri="{FF2B5EF4-FFF2-40B4-BE49-F238E27FC236}">
                  <a16:creationId xmlns:a16="http://schemas.microsoft.com/office/drawing/2014/main" id="{2A83AD02-CEDC-420D-9768-A2B80E499CBB}"/>
                </a:ext>
              </a:extLst>
            </p:cNvPr>
            <p:cNvCxnSpPr>
              <a:cxnSpLocks/>
            </p:cNvCxnSpPr>
            <p:nvPr/>
          </p:nvCxnSpPr>
          <p:spPr>
            <a:xfrm>
              <a:off x="5218991" y="5881941"/>
              <a:ext cx="119911" cy="0"/>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8" name="Picture 137">
              <a:extLst>
                <a:ext uri="{FF2B5EF4-FFF2-40B4-BE49-F238E27FC236}">
                  <a16:creationId xmlns:a16="http://schemas.microsoft.com/office/drawing/2014/main" id="{ECFA38AF-5C27-43E2-BD12-DF775A8B127A}"/>
                </a:ext>
              </a:extLst>
            </p:cNvPr>
            <p:cNvPicPr>
              <a:picLocks noChangeAspect="1"/>
            </p:cNvPicPr>
            <p:nvPr/>
          </p:nvPicPr>
          <p:blipFill>
            <a:blip r:embed="rId4"/>
            <a:stretch>
              <a:fillRect/>
            </a:stretch>
          </p:blipFill>
          <p:spPr>
            <a:xfrm>
              <a:off x="5131580" y="5343683"/>
              <a:ext cx="150305" cy="146304"/>
            </a:xfrm>
            <a:prstGeom prst="rect">
              <a:avLst/>
            </a:prstGeom>
            <a:noFill/>
          </p:spPr>
        </p:pic>
        <p:sp>
          <p:nvSpPr>
            <p:cNvPr id="139" name="Rounded Rectangle 14">
              <a:extLst>
                <a:ext uri="{FF2B5EF4-FFF2-40B4-BE49-F238E27FC236}">
                  <a16:creationId xmlns:a16="http://schemas.microsoft.com/office/drawing/2014/main" id="{0A2FDE95-4DF0-486C-A363-5502BF1A3EE5}"/>
                </a:ext>
              </a:extLst>
            </p:cNvPr>
            <p:cNvSpPr/>
            <p:nvPr/>
          </p:nvSpPr>
          <p:spPr bwMode="gray">
            <a:xfrm>
              <a:off x="4675477" y="5744870"/>
              <a:ext cx="548827" cy="294470"/>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40" name="Straight Connector 139">
              <a:extLst>
                <a:ext uri="{FF2B5EF4-FFF2-40B4-BE49-F238E27FC236}">
                  <a16:creationId xmlns:a16="http://schemas.microsoft.com/office/drawing/2014/main" id="{D4FE6D7E-1D18-4C99-9A9F-3549F58D185E}"/>
                </a:ext>
              </a:extLst>
            </p:cNvPr>
            <p:cNvCxnSpPr>
              <a:cxnSpLocks/>
            </p:cNvCxnSpPr>
            <p:nvPr/>
          </p:nvCxnSpPr>
          <p:spPr>
            <a:xfrm flipV="1">
              <a:off x="5219293" y="5551036"/>
              <a:ext cx="112028" cy="1"/>
            </a:xfrm>
            <a:prstGeom prst="line">
              <a:avLst/>
            </a:prstGeom>
            <a:grpFill/>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92A0B2F-1059-4773-AAC2-313DF8F80FAD}"/>
                </a:ext>
              </a:extLst>
            </p:cNvPr>
            <p:cNvPicPr>
              <a:picLocks noChangeAspect="1"/>
            </p:cNvPicPr>
            <p:nvPr/>
          </p:nvPicPr>
          <p:blipFill>
            <a:blip r:embed="rId4"/>
            <a:stretch>
              <a:fillRect/>
            </a:stretch>
          </p:blipFill>
          <p:spPr>
            <a:xfrm>
              <a:off x="5146581" y="5680941"/>
              <a:ext cx="150305" cy="146304"/>
            </a:xfrm>
            <a:prstGeom prst="rect">
              <a:avLst/>
            </a:prstGeom>
            <a:noFill/>
          </p:spPr>
        </p:pic>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0050" y="1332763"/>
            <a:ext cx="403319" cy="403319"/>
          </a:xfrm>
          <a:prstGeom prst="rect">
            <a:avLst/>
          </a:prstGeom>
        </p:spPr>
      </p:pic>
      <p:pic>
        <p:nvPicPr>
          <p:cNvPr id="144" name="Picture 143">
            <a:extLst>
              <a:ext uri="{FF2B5EF4-FFF2-40B4-BE49-F238E27FC236}">
                <a16:creationId xmlns:a16="http://schemas.microsoft.com/office/drawing/2014/main" id="{23B8BABE-019D-49E4-95A5-846C4110354D}"/>
              </a:ext>
            </a:extLst>
          </p:cNvPr>
          <p:cNvPicPr>
            <a:picLocks noChangeAspect="1"/>
          </p:cNvPicPr>
          <p:nvPr/>
        </p:nvPicPr>
        <p:blipFill>
          <a:blip r:embed="rId4"/>
          <a:stretch>
            <a:fillRect/>
          </a:stretch>
        </p:blipFill>
        <p:spPr>
          <a:xfrm>
            <a:off x="11269308" y="1338523"/>
            <a:ext cx="501015" cy="487680"/>
          </a:xfrm>
          <a:prstGeom prst="rect">
            <a:avLst/>
          </a:prstGeom>
        </p:spPr>
      </p:pic>
      <p:grpSp>
        <p:nvGrpSpPr>
          <p:cNvPr id="145" name="Group 144">
            <a:extLst>
              <a:ext uri="{FF2B5EF4-FFF2-40B4-BE49-F238E27FC236}">
                <a16:creationId xmlns:a16="http://schemas.microsoft.com/office/drawing/2014/main" id="{2CDA5DB9-E3DE-4208-825D-55D4E7F9A72B}"/>
              </a:ext>
            </a:extLst>
          </p:cNvPr>
          <p:cNvGrpSpPr/>
          <p:nvPr/>
        </p:nvGrpSpPr>
        <p:grpSpPr>
          <a:xfrm>
            <a:off x="5344701" y="4706006"/>
            <a:ext cx="2306841" cy="1567299"/>
            <a:chOff x="5344701" y="4706006"/>
            <a:chExt cx="2306841" cy="1567299"/>
          </a:xfrm>
          <a:solidFill>
            <a:schemeClr val="bg2"/>
          </a:solidFill>
        </p:grpSpPr>
        <p:sp>
          <p:nvSpPr>
            <p:cNvPr id="146" name="Rounded Rectangle 14">
              <a:extLst>
                <a:ext uri="{FF2B5EF4-FFF2-40B4-BE49-F238E27FC236}">
                  <a16:creationId xmlns:a16="http://schemas.microsoft.com/office/drawing/2014/main" id="{6504BDC7-84B5-4569-AE53-8AF38D0205EE}"/>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47" name="TextBox 146">
              <a:extLst>
                <a:ext uri="{FF2B5EF4-FFF2-40B4-BE49-F238E27FC236}">
                  <a16:creationId xmlns:a16="http://schemas.microsoft.com/office/drawing/2014/main" id="{FC5232A1-6856-494A-A4FF-E25FB8153E14}"/>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pic>
        <p:nvPicPr>
          <p:cNvPr id="148" name="Picture 147">
            <a:extLst>
              <a:ext uri="{FF2B5EF4-FFF2-40B4-BE49-F238E27FC236}">
                <a16:creationId xmlns:a16="http://schemas.microsoft.com/office/drawing/2014/main" id="{3E7BB83C-2496-4777-A38F-C63D522B6D5F}"/>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149" name="Group 148">
            <a:extLst>
              <a:ext uri="{FF2B5EF4-FFF2-40B4-BE49-F238E27FC236}">
                <a16:creationId xmlns:a16="http://schemas.microsoft.com/office/drawing/2014/main" id="{E0989416-DFE6-4E6F-A0E0-E17A3DBB5EE5}"/>
              </a:ext>
            </a:extLst>
          </p:cNvPr>
          <p:cNvGrpSpPr/>
          <p:nvPr/>
        </p:nvGrpSpPr>
        <p:grpSpPr>
          <a:xfrm>
            <a:off x="4661309" y="4490033"/>
            <a:ext cx="677593" cy="760946"/>
            <a:chOff x="4661309" y="4490033"/>
            <a:chExt cx="677593" cy="760946"/>
          </a:xfrm>
        </p:grpSpPr>
        <p:grpSp>
          <p:nvGrpSpPr>
            <p:cNvPr id="150" name="Group 149">
              <a:extLst>
                <a:ext uri="{FF2B5EF4-FFF2-40B4-BE49-F238E27FC236}">
                  <a16:creationId xmlns:a16="http://schemas.microsoft.com/office/drawing/2014/main" id="{1F060113-1B6B-42C1-B513-F87FE38AA4AC}"/>
                </a:ext>
              </a:extLst>
            </p:cNvPr>
            <p:cNvGrpSpPr/>
            <p:nvPr/>
          </p:nvGrpSpPr>
          <p:grpSpPr>
            <a:xfrm>
              <a:off x="4661309" y="4490033"/>
              <a:ext cx="677593" cy="760946"/>
              <a:chOff x="4661309" y="4490033"/>
              <a:chExt cx="677593" cy="760946"/>
            </a:xfrm>
          </p:grpSpPr>
          <p:sp>
            <p:nvSpPr>
              <p:cNvPr id="152" name="Rounded Rectangle 14">
                <a:extLst>
                  <a:ext uri="{FF2B5EF4-FFF2-40B4-BE49-F238E27FC236}">
                    <a16:creationId xmlns:a16="http://schemas.microsoft.com/office/drawing/2014/main" id="{BB2B3CED-AAAB-42E9-B63F-12D4F50C6053}"/>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153" name="Straight Connector 152">
                <a:extLst>
                  <a:ext uri="{FF2B5EF4-FFF2-40B4-BE49-F238E27FC236}">
                    <a16:creationId xmlns:a16="http://schemas.microsoft.com/office/drawing/2014/main" id="{A981A4EA-B442-42F0-877F-05649DA15FEE}"/>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4" name="Graphic 153" descr="Fence">
                <a:extLst>
                  <a:ext uri="{FF2B5EF4-FFF2-40B4-BE49-F238E27FC236}">
                    <a16:creationId xmlns:a16="http://schemas.microsoft.com/office/drawing/2014/main" id="{699D12E2-435D-41B9-8B08-24007D6625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07840" y="4490033"/>
                <a:ext cx="473701" cy="473701"/>
              </a:xfrm>
              <a:prstGeom prst="rect">
                <a:avLst/>
              </a:prstGeom>
            </p:spPr>
          </p:pic>
        </p:grpSp>
        <p:pic>
          <p:nvPicPr>
            <p:cNvPr id="151" name="Picture 150">
              <a:extLst>
                <a:ext uri="{FF2B5EF4-FFF2-40B4-BE49-F238E27FC236}">
                  <a16:creationId xmlns:a16="http://schemas.microsoft.com/office/drawing/2014/main" id="{B467728B-A56A-4590-8201-54774FAC3CFE}"/>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55" name="Rounded Rectangle 14">
            <a:extLst>
              <a:ext uri="{FF2B5EF4-FFF2-40B4-BE49-F238E27FC236}">
                <a16:creationId xmlns:a16="http://schemas.microsoft.com/office/drawing/2014/main" id="{E87CF12C-91FE-4AC6-A16D-A50B0D7AE2C3}"/>
              </a:ext>
            </a:extLst>
          </p:cNvPr>
          <p:cNvSpPr/>
          <p:nvPr/>
        </p:nvSpPr>
        <p:spPr bwMode="gray">
          <a:xfrm>
            <a:off x="5571350" y="4828405"/>
            <a:ext cx="1857337" cy="1197304"/>
          </a:xfrm>
          <a:prstGeom prst="roundRect">
            <a:avLst/>
          </a:prstGeom>
          <a:solidFill>
            <a:schemeClr val="bg1">
              <a:lumMod val="65000"/>
              <a:lumOff val="35000"/>
            </a:schemeClr>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6" name="Cylinder 155">
            <a:extLst>
              <a:ext uri="{FF2B5EF4-FFF2-40B4-BE49-F238E27FC236}">
                <a16:creationId xmlns:a16="http://schemas.microsoft.com/office/drawing/2014/main" id="{8BDEB5C4-C4C4-4E77-AFBA-1AFDE3A4DB26}"/>
              </a:ext>
            </a:extLst>
          </p:cNvPr>
          <p:cNvSpPr/>
          <p:nvPr/>
        </p:nvSpPr>
        <p:spPr bwMode="gray">
          <a:xfrm>
            <a:off x="5999012" y="4869229"/>
            <a:ext cx="998220" cy="1004248"/>
          </a:xfrm>
          <a:prstGeom prst="can">
            <a:avLst/>
          </a:prstGeom>
          <a:solidFill>
            <a:schemeClr val="bg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157" name="Picture 156">
            <a:extLst>
              <a:ext uri="{FF2B5EF4-FFF2-40B4-BE49-F238E27FC236}">
                <a16:creationId xmlns:a16="http://schemas.microsoft.com/office/drawing/2014/main" id="{FAE1B1FB-9581-48DA-95B1-BC6EEF6A19E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sp>
        <p:nvSpPr>
          <p:cNvPr id="158" name="TextBox 157">
            <a:extLst>
              <a:ext uri="{FF2B5EF4-FFF2-40B4-BE49-F238E27FC236}">
                <a16:creationId xmlns:a16="http://schemas.microsoft.com/office/drawing/2014/main" id="{FAFE38BF-F74B-4D52-ADAC-DBDF5FA6D5C4}"/>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62" name="Group 161">
            <a:extLst>
              <a:ext uri="{FF2B5EF4-FFF2-40B4-BE49-F238E27FC236}">
                <a16:creationId xmlns:a16="http://schemas.microsoft.com/office/drawing/2014/main" id="{877929AB-B2A1-419C-963B-2E5AF204502C}"/>
              </a:ext>
            </a:extLst>
          </p:cNvPr>
          <p:cNvGrpSpPr/>
          <p:nvPr/>
        </p:nvGrpSpPr>
        <p:grpSpPr>
          <a:xfrm>
            <a:off x="4670008" y="5330052"/>
            <a:ext cx="671794" cy="695657"/>
            <a:chOff x="4667108" y="5343683"/>
            <a:chExt cx="671794" cy="695657"/>
          </a:xfrm>
        </p:grpSpPr>
        <p:sp>
          <p:nvSpPr>
            <p:cNvPr id="163" name="Rounded Rectangle 14">
              <a:extLst>
                <a:ext uri="{FF2B5EF4-FFF2-40B4-BE49-F238E27FC236}">
                  <a16:creationId xmlns:a16="http://schemas.microsoft.com/office/drawing/2014/main" id="{BB577834-2B42-4E8C-A20C-A07744C9CF1B}"/>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cxnSp>
          <p:nvCxnSpPr>
            <p:cNvPr id="164" name="Straight Connector 163">
              <a:extLst>
                <a:ext uri="{FF2B5EF4-FFF2-40B4-BE49-F238E27FC236}">
                  <a16:creationId xmlns:a16="http://schemas.microsoft.com/office/drawing/2014/main" id="{35979613-FA8E-4FD3-AC87-B69D6F70060C}"/>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9288BF84-441B-4D6B-BCE6-9EA30820E09E}"/>
                </a:ext>
              </a:extLst>
            </p:cNvPr>
            <p:cNvPicPr>
              <a:picLocks noChangeAspect="1"/>
            </p:cNvPicPr>
            <p:nvPr/>
          </p:nvPicPr>
          <p:blipFill>
            <a:blip r:embed="rId4"/>
            <a:stretch>
              <a:fillRect/>
            </a:stretch>
          </p:blipFill>
          <p:spPr>
            <a:xfrm>
              <a:off x="5131580" y="5343683"/>
              <a:ext cx="150305" cy="146304"/>
            </a:xfrm>
            <a:prstGeom prst="rect">
              <a:avLst/>
            </a:prstGeom>
          </p:spPr>
        </p:pic>
        <p:sp>
          <p:nvSpPr>
            <p:cNvPr id="166" name="Rounded Rectangle 14">
              <a:extLst>
                <a:ext uri="{FF2B5EF4-FFF2-40B4-BE49-F238E27FC236}">
                  <a16:creationId xmlns:a16="http://schemas.microsoft.com/office/drawing/2014/main" id="{39879E74-70D4-4514-96FD-23865BA2DE45}"/>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cxnSp>
          <p:nvCxnSpPr>
            <p:cNvPr id="167" name="Straight Connector 166">
              <a:extLst>
                <a:ext uri="{FF2B5EF4-FFF2-40B4-BE49-F238E27FC236}">
                  <a16:creationId xmlns:a16="http://schemas.microsoft.com/office/drawing/2014/main" id="{9A4FC85D-05E4-4721-98C9-6FB7E422CB12}"/>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8" name="Picture 167">
              <a:extLst>
                <a:ext uri="{FF2B5EF4-FFF2-40B4-BE49-F238E27FC236}">
                  <a16:creationId xmlns:a16="http://schemas.microsoft.com/office/drawing/2014/main" id="{3276CA6E-5615-49FB-9073-CC6C5D2DDE69}"/>
                </a:ext>
              </a:extLst>
            </p:cNvPr>
            <p:cNvPicPr>
              <a:picLocks noChangeAspect="1"/>
            </p:cNvPicPr>
            <p:nvPr/>
          </p:nvPicPr>
          <p:blipFill>
            <a:blip r:embed="rId4"/>
            <a:stretch>
              <a:fillRect/>
            </a:stretch>
          </p:blipFill>
          <p:spPr>
            <a:xfrm>
              <a:off x="5146581" y="5680941"/>
              <a:ext cx="150305" cy="146304"/>
            </a:xfrm>
            <a:prstGeom prst="rect">
              <a:avLst/>
            </a:prstGeom>
          </p:spPr>
        </p:pic>
      </p:grpSp>
      <p:cxnSp>
        <p:nvCxnSpPr>
          <p:cNvPr id="169" name="Straight Connector 168">
            <a:extLst>
              <a:ext uri="{FF2B5EF4-FFF2-40B4-BE49-F238E27FC236}">
                <a16:creationId xmlns:a16="http://schemas.microsoft.com/office/drawing/2014/main" id="{97E8B383-867A-49CB-8BDF-E3ACDB519640}"/>
              </a:ext>
            </a:extLst>
          </p:cNvPr>
          <p:cNvCxnSpPr>
            <a:cxnSpLocks/>
          </p:cNvCxnSpPr>
          <p:nvPr/>
        </p:nvCxnSpPr>
        <p:spPr>
          <a:xfrm flipH="1">
            <a:off x="6498122" y="3280272"/>
            <a:ext cx="5093" cy="15889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04F44A16-2B3E-450C-B6E1-92E2D412344E}"/>
              </a:ext>
            </a:extLst>
          </p:cNvPr>
          <p:cNvGrpSpPr/>
          <p:nvPr/>
        </p:nvGrpSpPr>
        <p:grpSpPr>
          <a:xfrm>
            <a:off x="6223707" y="4134249"/>
            <a:ext cx="599123" cy="513263"/>
            <a:chOff x="6223707" y="4134249"/>
            <a:chExt cx="599123" cy="513263"/>
          </a:xfrm>
        </p:grpSpPr>
        <p:sp>
          <p:nvSpPr>
            <p:cNvPr id="160" name="Rounded Rectangle 14">
              <a:extLst>
                <a:ext uri="{FF2B5EF4-FFF2-40B4-BE49-F238E27FC236}">
                  <a16:creationId xmlns:a16="http://schemas.microsoft.com/office/drawing/2014/main" id="{B7C4D4D9-012E-44B1-8CE5-55DD76B2D998}"/>
                </a:ext>
              </a:extLst>
            </p:cNvPr>
            <p:cNvSpPr/>
            <p:nvPr/>
          </p:nvSpPr>
          <p:spPr bwMode="gray">
            <a:xfrm>
              <a:off x="6223707" y="4182948"/>
              <a:ext cx="548827" cy="464564"/>
            </a:xfrm>
            <a:prstGeom prst="roundRect">
              <a:avLst/>
            </a:prstGeom>
            <a:solidFill>
              <a:srgbClr val="4FB81C"/>
            </a:solidFill>
            <a:ln>
              <a:solidFill>
                <a:schemeClr val="bg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161" name="Picture 160">
              <a:extLst>
                <a:ext uri="{FF2B5EF4-FFF2-40B4-BE49-F238E27FC236}">
                  <a16:creationId xmlns:a16="http://schemas.microsoft.com/office/drawing/2014/main" id="{0C1CC256-4636-409C-9926-831D82D0A9F8}"/>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70" name="Rectangle 169">
            <a:extLst>
              <a:ext uri="{FF2B5EF4-FFF2-40B4-BE49-F238E27FC236}">
                <a16:creationId xmlns:a16="http://schemas.microsoft.com/office/drawing/2014/main" id="{D562B0F4-E31C-4929-AFD6-B432E6E24899}"/>
              </a:ext>
            </a:extLst>
          </p:cNvPr>
          <p:cNvSpPr/>
          <p:nvPr/>
        </p:nvSpPr>
        <p:spPr bwMode="gray">
          <a:xfrm>
            <a:off x="4484522" y="1497521"/>
            <a:ext cx="3374280" cy="4916714"/>
          </a:xfrm>
          <a:prstGeom prst="rect">
            <a:avLst/>
          </a:prstGeom>
          <a:noFill/>
          <a:ln w="19050" algn="ctr">
            <a:solidFill>
              <a:srgbClr val="FF0000"/>
            </a:solidFill>
            <a:prstDash val="dash"/>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2" name="Oval 171">
            <a:extLst>
              <a:ext uri="{FF2B5EF4-FFF2-40B4-BE49-F238E27FC236}">
                <a16:creationId xmlns:a16="http://schemas.microsoft.com/office/drawing/2014/main" id="{BA67C2B4-69C1-45CC-8E8E-A14F118CB835}"/>
              </a:ext>
            </a:extLst>
          </p:cNvPr>
          <p:cNvSpPr/>
          <p:nvPr/>
        </p:nvSpPr>
        <p:spPr bwMode="gray">
          <a:xfrm>
            <a:off x="7518513" y="1161247"/>
            <a:ext cx="711209" cy="691567"/>
          </a:xfrm>
          <a:prstGeom prst="ellipse">
            <a:avLst/>
          </a:prstGeom>
          <a:solidFill>
            <a:schemeClr val="bg1"/>
          </a:solidFill>
          <a:ln w="12700" algn="ctr">
            <a:solidFill>
              <a:srgbClr val="FF0000"/>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73" name="Picture 172">
            <a:extLst>
              <a:ext uri="{FF2B5EF4-FFF2-40B4-BE49-F238E27FC236}">
                <a16:creationId xmlns:a16="http://schemas.microsoft.com/office/drawing/2014/main" id="{C39553DA-F57A-4C3B-8497-2B95074B3574}"/>
              </a:ext>
            </a:extLst>
          </p:cNvPr>
          <p:cNvPicPr>
            <a:picLocks noChangeAspect="1"/>
          </p:cNvPicPr>
          <p:nvPr/>
        </p:nvPicPr>
        <p:blipFill rotWithShape="1">
          <a:blip r:embed="rId12"/>
          <a:srcRect l="22882" t="-6962" r="23394" b="-3363"/>
          <a:stretch/>
        </p:blipFill>
        <p:spPr>
          <a:xfrm>
            <a:off x="7627668" y="1257721"/>
            <a:ext cx="512851" cy="498617"/>
          </a:xfrm>
          <a:prstGeom prst="rect">
            <a:avLst/>
          </a:prstGeom>
        </p:spPr>
      </p:pic>
      <p:pic>
        <p:nvPicPr>
          <p:cNvPr id="113" name="Picture 112">
            <a:extLst>
              <a:ext uri="{FF2B5EF4-FFF2-40B4-BE49-F238E27FC236}">
                <a16:creationId xmlns:a16="http://schemas.microsoft.com/office/drawing/2014/main" id="{78DF2725-51A7-414D-936C-D1DF319CAD9E}"/>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14" name="Picture 113">
            <a:extLst>
              <a:ext uri="{FF2B5EF4-FFF2-40B4-BE49-F238E27FC236}">
                <a16:creationId xmlns:a16="http://schemas.microsoft.com/office/drawing/2014/main" id="{C8F6D40D-9E4C-4E9C-9E1C-534E7674B6F4}"/>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15" name="Picture 114">
            <a:extLst>
              <a:ext uri="{FF2B5EF4-FFF2-40B4-BE49-F238E27FC236}">
                <a16:creationId xmlns:a16="http://schemas.microsoft.com/office/drawing/2014/main" id="{E7B09570-0DE0-4511-9A48-55D637FA2E53}"/>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16" name="Picture 115">
            <a:extLst>
              <a:ext uri="{FF2B5EF4-FFF2-40B4-BE49-F238E27FC236}">
                <a16:creationId xmlns:a16="http://schemas.microsoft.com/office/drawing/2014/main" id="{8B1A82D3-4EB1-4A95-AE7D-3700F74EA93C}"/>
              </a:ext>
            </a:extLst>
          </p:cNvPr>
          <p:cNvPicPr>
            <a:picLocks noChangeAspect="1"/>
          </p:cNvPicPr>
          <p:nvPr/>
        </p:nvPicPr>
        <p:blipFill>
          <a:blip r:embed="rId4"/>
          <a:stretch>
            <a:fillRect/>
          </a:stretch>
        </p:blipFill>
        <p:spPr>
          <a:xfrm>
            <a:off x="10952989" y="4810709"/>
            <a:ext cx="150305" cy="146304"/>
          </a:xfrm>
          <a:prstGeom prst="rect">
            <a:avLst/>
          </a:prstGeom>
        </p:spPr>
      </p:pic>
    </p:spTree>
    <p:extLst>
      <p:ext uri="{BB962C8B-B14F-4D97-AF65-F5344CB8AC3E}">
        <p14:creationId xmlns:p14="http://schemas.microsoft.com/office/powerpoint/2010/main" val="10502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344DAE-7F75-4AA0-9852-1A98CD4A2FEB}"/>
              </a:ext>
            </a:extLst>
          </p:cNvPr>
          <p:cNvSpPr>
            <a:spLocks noGrp="1"/>
          </p:cNvSpPr>
          <p:nvPr>
            <p:ph type="body" sz="quarter" idx="10"/>
          </p:nvPr>
        </p:nvSpPr>
        <p:spPr/>
        <p:txBody>
          <a:bodyPr/>
          <a:lstStyle/>
          <a:p>
            <a:r>
              <a:rPr lang="en-US" dirty="0"/>
              <a:t>This is a technically advanced OPTIONAL Exercise. You will need to know a lot more about helm than for the other exercises. </a:t>
            </a:r>
          </a:p>
          <a:p>
            <a:r>
              <a:rPr lang="en-US" dirty="0"/>
              <a:t>We want you to transfer the </a:t>
            </a:r>
            <a:r>
              <a:rPr lang="en-US" dirty="0" err="1"/>
              <a:t>yamls</a:t>
            </a:r>
            <a:r>
              <a:rPr lang="en-US" dirty="0"/>
              <a:t> of ads-app &amp; ads-</a:t>
            </a:r>
            <a:r>
              <a:rPr lang="en-US" dirty="0" err="1"/>
              <a:t>db</a:t>
            </a:r>
            <a:r>
              <a:rPr lang="en-US" dirty="0"/>
              <a:t> into a helm chart. </a:t>
            </a:r>
          </a:p>
          <a:p>
            <a:r>
              <a:rPr lang="en-US" dirty="0"/>
              <a:t>We want you to parametrize some parts of this to learn how you could do this.</a:t>
            </a:r>
          </a:p>
          <a:p>
            <a:r>
              <a:rPr lang="en-US" dirty="0"/>
              <a:t>You will write &amp; use some template functions.</a:t>
            </a:r>
          </a:p>
          <a:p>
            <a:r>
              <a:rPr lang="en-US" dirty="0">
                <a:highlight>
                  <a:srgbClr val="FFFFCC"/>
                </a:highlight>
              </a:rPr>
              <a:t>helm install --debug --dry-run . </a:t>
            </a:r>
            <a:r>
              <a:rPr lang="en-US" dirty="0"/>
              <a:t>will become your friend. </a:t>
            </a:r>
          </a:p>
        </p:txBody>
      </p:sp>
      <p:sp>
        <p:nvSpPr>
          <p:cNvPr id="3" name="Title 2">
            <a:extLst>
              <a:ext uri="{FF2B5EF4-FFF2-40B4-BE49-F238E27FC236}">
                <a16:creationId xmlns:a16="http://schemas.microsoft.com/office/drawing/2014/main" id="{B4CDA17E-66DE-4822-91AC-D338FB203644}"/>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827761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6F641F-9F3C-4CAB-93CD-3FA0106D3EE3}"/>
              </a:ext>
            </a:extLst>
          </p:cNvPr>
          <p:cNvSpPr>
            <a:spLocks noGrp="1"/>
          </p:cNvSpPr>
          <p:nvPr>
            <p:ph type="body" sz="quarter" idx="10"/>
          </p:nvPr>
        </p:nvSpPr>
        <p:spPr>
          <a:xfrm>
            <a:off x="513938" y="1620000"/>
            <a:ext cx="11186477" cy="4230000"/>
          </a:xfrm>
        </p:spPr>
        <p:txBody>
          <a:bodyPr/>
          <a:lstStyle/>
          <a:p>
            <a:pPr marL="342900" indent="-342900">
              <a:buFont typeface="Arial" panose="020B0604020202020204" pitchFamily="34" charset="0"/>
              <a:buChar char="•"/>
            </a:pPr>
            <a:r>
              <a:rPr lang="en-US" dirty="0"/>
              <a:t>Helm uses a go template engine to manipulate the chart templates into the final </a:t>
            </a:r>
            <a:r>
              <a:rPr lang="en-US" dirty="0" err="1"/>
              <a:t>yamls</a:t>
            </a:r>
            <a:r>
              <a:rPr lang="en-US" dirty="0"/>
              <a:t> used on </a:t>
            </a:r>
            <a:r>
              <a:rPr lang="en-US" dirty="0" err="1"/>
              <a:t>kubernetes</a:t>
            </a:r>
            <a:r>
              <a:rPr lang="en-US" dirty="0"/>
              <a:t>.</a:t>
            </a:r>
          </a:p>
          <a:p>
            <a:pPr marL="342900" indent="-342900">
              <a:buFont typeface="Arial" panose="020B0604020202020204" pitchFamily="34" charset="0"/>
              <a:buChar char="•"/>
            </a:pPr>
            <a:r>
              <a:rPr lang="en-US" dirty="0"/>
              <a:t>Templates folder can contain files with a leading </a:t>
            </a:r>
            <a:r>
              <a:rPr lang="en-US" dirty="0">
                <a:highlight>
                  <a:srgbClr val="FFFFCC"/>
                </a:highlight>
              </a:rPr>
              <a:t> _  </a:t>
            </a:r>
            <a:r>
              <a:rPr lang="en-US" dirty="0"/>
              <a:t>(typically </a:t>
            </a:r>
            <a:r>
              <a:rPr lang="en-US" dirty="0">
                <a:highlight>
                  <a:srgbClr val="FFFFCC"/>
                </a:highlight>
              </a:rPr>
              <a:t>_</a:t>
            </a:r>
            <a:r>
              <a:rPr lang="en-US" dirty="0" err="1">
                <a:highlight>
                  <a:srgbClr val="FFFFCC"/>
                </a:highlight>
              </a:rPr>
              <a:t>helper.tpl</a:t>
            </a:r>
            <a:r>
              <a:rPr lang="en-US" dirty="0"/>
              <a:t>). These files are not transferred into a </a:t>
            </a:r>
            <a:r>
              <a:rPr lang="en-US" dirty="0" err="1"/>
              <a:t>yaml</a:t>
            </a:r>
            <a:r>
              <a:rPr lang="en-US" dirty="0"/>
              <a:t> but can contain custom template functions to make the templating easier.</a:t>
            </a:r>
          </a:p>
          <a:p>
            <a:pPr marL="342900" indent="-342900">
              <a:buFont typeface="Arial" panose="020B0604020202020204" pitchFamily="34" charset="0"/>
              <a:buChar char="•"/>
            </a:pPr>
            <a:r>
              <a:rPr lang="en-US" dirty="0"/>
              <a:t> Such template functions are accessed via: </a:t>
            </a:r>
            <a:r>
              <a:rPr lang="en-US" dirty="0">
                <a:highlight>
                  <a:srgbClr val="FFFFCC"/>
                </a:highlight>
              </a:rPr>
              <a:t>{{ template “</a:t>
            </a:r>
            <a:r>
              <a:rPr lang="en-US" dirty="0" err="1">
                <a:highlight>
                  <a:srgbClr val="FFFFCC"/>
                </a:highlight>
              </a:rPr>
              <a:t>nameOfTemplate</a:t>
            </a:r>
            <a:r>
              <a:rPr lang="en-US" dirty="0">
                <a:highlight>
                  <a:srgbClr val="FFFFCC"/>
                </a:highlight>
              </a:rPr>
              <a:t>” . }}</a:t>
            </a:r>
            <a:r>
              <a:rPr lang="en-US" dirty="0"/>
              <a:t>, meaning the string generated by the template will be put at that place. </a:t>
            </a:r>
          </a:p>
          <a:p>
            <a:pPr marL="342900" indent="-342900">
              <a:buFont typeface="Arial" panose="020B0604020202020204" pitchFamily="34" charset="0"/>
              <a:buChar char="•"/>
            </a:pPr>
            <a:r>
              <a:rPr lang="en-US" dirty="0"/>
              <a:t>There is also </a:t>
            </a:r>
            <a:r>
              <a:rPr lang="en-US" dirty="0">
                <a:highlight>
                  <a:srgbClr val="FFFFCC"/>
                </a:highlight>
              </a:rPr>
              <a:t>{{ include “</a:t>
            </a:r>
            <a:r>
              <a:rPr lang="en-US" dirty="0" err="1">
                <a:highlight>
                  <a:srgbClr val="FFFFCC"/>
                </a:highlight>
              </a:rPr>
              <a:t>nameOfTemplate</a:t>
            </a:r>
            <a:r>
              <a:rPr lang="en-US" dirty="0">
                <a:highlight>
                  <a:srgbClr val="FFFFCC"/>
                </a:highlight>
              </a:rPr>
              <a:t>” . }} </a:t>
            </a:r>
            <a:r>
              <a:rPr lang="en-US" dirty="0"/>
              <a:t>which does the same thing except that the string can be passed onto other build in functions in a (bash like) pipe.</a:t>
            </a:r>
          </a:p>
          <a:p>
            <a:pPr marL="342900" indent="-342900">
              <a:buFont typeface="Arial" panose="020B0604020202020204" pitchFamily="34" charset="0"/>
              <a:buChar char="•"/>
            </a:pPr>
            <a:r>
              <a:rPr lang="en-US" dirty="0"/>
              <a:t>Also there is </a:t>
            </a:r>
            <a:r>
              <a:rPr lang="en-US" dirty="0">
                <a:highlight>
                  <a:srgbClr val="FFFFCC"/>
                </a:highlight>
              </a:rPr>
              <a:t>{{-</a:t>
            </a:r>
            <a:r>
              <a:rPr lang="en-US" dirty="0"/>
              <a:t> and </a:t>
            </a:r>
            <a:r>
              <a:rPr lang="en-US" dirty="0">
                <a:highlight>
                  <a:srgbClr val="FFFFCC"/>
                </a:highlight>
              </a:rPr>
              <a:t>-}}</a:t>
            </a:r>
            <a:r>
              <a:rPr lang="en-US" dirty="0"/>
              <a:t> which does the same as </a:t>
            </a:r>
            <a:r>
              <a:rPr lang="en-US" dirty="0">
                <a:highlight>
                  <a:srgbClr val="FFFFCC"/>
                </a:highlight>
              </a:rPr>
              <a:t>{{</a:t>
            </a:r>
            <a:r>
              <a:rPr lang="en-US" dirty="0"/>
              <a:t> and </a:t>
            </a:r>
            <a:r>
              <a:rPr lang="en-US" dirty="0">
                <a:highlight>
                  <a:srgbClr val="FFFFCC"/>
                </a:highlight>
              </a:rPr>
              <a:t>}}</a:t>
            </a:r>
            <a:r>
              <a:rPr lang="en-US" dirty="0"/>
              <a:t> except it also removes leading/trailing whitespaces and line breaks. </a:t>
            </a:r>
          </a:p>
          <a:p>
            <a:endParaRPr lang="en-US" dirty="0"/>
          </a:p>
        </p:txBody>
      </p:sp>
      <p:sp>
        <p:nvSpPr>
          <p:cNvPr id="3" name="Title 2">
            <a:extLst>
              <a:ext uri="{FF2B5EF4-FFF2-40B4-BE49-F238E27FC236}">
                <a16:creationId xmlns:a16="http://schemas.microsoft.com/office/drawing/2014/main" id="{E68304B3-42A3-4387-949B-3622BA49F5D9}"/>
              </a:ext>
            </a:extLst>
          </p:cNvPr>
          <p:cNvSpPr>
            <a:spLocks noGrp="1"/>
          </p:cNvSpPr>
          <p:nvPr>
            <p:ph type="title"/>
          </p:nvPr>
        </p:nvSpPr>
        <p:spPr/>
        <p:txBody>
          <a:bodyPr/>
          <a:lstStyle/>
          <a:p>
            <a:r>
              <a:rPr lang="en-US" dirty="0"/>
              <a:t>More on helm: Go template Engine</a:t>
            </a:r>
          </a:p>
        </p:txBody>
      </p:sp>
    </p:spTree>
    <p:extLst>
      <p:ext uri="{BB962C8B-B14F-4D97-AF65-F5344CB8AC3E}">
        <p14:creationId xmlns:p14="http://schemas.microsoft.com/office/powerpoint/2010/main" val="359566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6FD3AD-0EC3-49E4-98F1-09385493BCC0}"/>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highlight>
                  <a:srgbClr val="FFFFCC"/>
                </a:highlight>
              </a:rPr>
              <a:t>template</a:t>
            </a:r>
            <a:r>
              <a:rPr lang="en-US" sz="2000" dirty="0"/>
              <a:t> &amp; </a:t>
            </a:r>
            <a:r>
              <a:rPr lang="en-US" sz="2000" dirty="0">
                <a:highlight>
                  <a:srgbClr val="FFFFCC"/>
                </a:highlight>
              </a:rPr>
              <a:t>include</a:t>
            </a:r>
            <a:r>
              <a:rPr lang="en-US" sz="2000" dirty="0"/>
              <a:t> takes actually 2 arguments, first is the name, second a scope known inside.</a:t>
            </a:r>
          </a:p>
          <a:p>
            <a:pPr marL="342900" lvl="1" indent="-342900">
              <a:buFont typeface="Arial" panose="020B0604020202020204" pitchFamily="34" charset="0"/>
              <a:buChar char="•"/>
            </a:pPr>
            <a:r>
              <a:rPr lang="en-US" sz="2000" dirty="0"/>
              <a:t>The context/scope </a:t>
            </a:r>
            <a:r>
              <a:rPr lang="en-US" sz="2000" dirty="0">
                <a:highlight>
                  <a:srgbClr val="FFFFCC"/>
                </a:highlight>
              </a:rPr>
              <a:t> . </a:t>
            </a:r>
            <a:r>
              <a:rPr lang="en-US" sz="2000" dirty="0"/>
              <a:t>:</a:t>
            </a:r>
            <a:br>
              <a:rPr lang="en-US" sz="2000" dirty="0"/>
            </a:br>
            <a:r>
              <a:rPr lang="en-US" sz="2000" dirty="0"/>
              <a:t>To use e.g. the Values object in template they have to be passed into it. They are contained in the root scope. It is referenced by a </a:t>
            </a:r>
            <a:r>
              <a:rPr lang="en-US" sz="2000" dirty="0">
                <a:highlight>
                  <a:srgbClr val="FFFFCC"/>
                </a:highlight>
              </a:rPr>
              <a:t> . </a:t>
            </a:r>
            <a:r>
              <a:rPr lang="en-US" sz="2000" dirty="0"/>
              <a:t> (self reference) and has to be passed as this into the template call. </a:t>
            </a:r>
          </a:p>
          <a:p>
            <a:pPr marL="342900" lvl="1" indent="-342900">
              <a:buFont typeface="Arial" panose="020B0604020202020204" pitchFamily="34" charset="0"/>
              <a:buChar char="•"/>
            </a:pPr>
            <a:r>
              <a:rPr lang="en-US" sz="2000" dirty="0">
                <a:highlight>
                  <a:srgbClr val="FFFFCC"/>
                </a:highlight>
              </a:rPr>
              <a:t>{{ template “</a:t>
            </a:r>
            <a:r>
              <a:rPr lang="en-US" sz="2000" dirty="0" err="1">
                <a:highlight>
                  <a:srgbClr val="FFFFCC"/>
                </a:highlight>
              </a:rPr>
              <a:t>aTemplate</a:t>
            </a:r>
            <a:r>
              <a:rPr lang="en-US" sz="2000" dirty="0">
                <a:highlight>
                  <a:srgbClr val="FFFFCC"/>
                </a:highlight>
              </a:rPr>
              <a:t>” . }} </a:t>
            </a:r>
            <a:r>
              <a:rPr lang="en-US" sz="2000" dirty="0"/>
              <a:t>here you can use .Values </a:t>
            </a:r>
            <a:r>
              <a:rPr lang="en-US" sz="2000" dirty="0" err="1"/>
              <a:t>etc</a:t>
            </a:r>
            <a:r>
              <a:rPr lang="en-US" sz="2000" dirty="0"/>
              <a:t> in the template.</a:t>
            </a:r>
          </a:p>
          <a:p>
            <a:pPr marL="342900" lvl="1" indent="-342900">
              <a:buFont typeface="Arial" panose="020B0604020202020204" pitchFamily="34" charset="0"/>
              <a:buChar char="•"/>
            </a:pPr>
            <a:r>
              <a:rPr lang="en-US" sz="2000" dirty="0">
                <a:highlight>
                  <a:srgbClr val="FFFFCC"/>
                </a:highlight>
              </a:rPr>
              <a:t>{{ template “</a:t>
            </a:r>
            <a:r>
              <a:rPr lang="en-US" sz="2000" dirty="0" err="1">
                <a:highlight>
                  <a:srgbClr val="FFFFCC"/>
                </a:highlight>
              </a:rPr>
              <a:t>anOtherTemplate</a:t>
            </a:r>
            <a:r>
              <a:rPr lang="en-US" sz="2000" dirty="0">
                <a:highlight>
                  <a:srgbClr val="FFFFCC"/>
                </a:highlight>
              </a:rPr>
              <a:t>” }} </a:t>
            </a:r>
            <a:r>
              <a:rPr lang="en-US" sz="2000" dirty="0"/>
              <a:t>in this template .Values are not accessible</a:t>
            </a:r>
          </a:p>
          <a:p>
            <a:pPr marL="342900" lvl="1" indent="-342900">
              <a:buFont typeface="Arial" panose="020B0604020202020204" pitchFamily="34" charset="0"/>
              <a:buChar char="•"/>
            </a:pPr>
            <a:r>
              <a:rPr lang="en-US" sz="2000" dirty="0"/>
              <a:t>You could also pass a </a:t>
            </a:r>
            <a:r>
              <a:rPr lang="en-US" sz="2000" dirty="0" err="1"/>
              <a:t>subscope</a:t>
            </a:r>
            <a:r>
              <a:rPr lang="en-US" sz="2000" dirty="0"/>
              <a:t> of </a:t>
            </a:r>
            <a:r>
              <a:rPr lang="en-US" sz="2000" dirty="0">
                <a:highlight>
                  <a:srgbClr val="FFFFCC"/>
                </a:highlight>
              </a:rPr>
              <a:t> . </a:t>
            </a:r>
            <a:r>
              <a:rPr lang="en-US" sz="2000" dirty="0"/>
              <a:t>, which will then be the basis for references: </a:t>
            </a:r>
            <a:br>
              <a:rPr lang="en-US" sz="2000" dirty="0"/>
            </a:br>
            <a:r>
              <a:rPr lang="en-US" sz="2000" dirty="0"/>
              <a:t>e.g. </a:t>
            </a:r>
            <a:r>
              <a:rPr lang="en-US" sz="2000" dirty="0">
                <a:highlight>
                  <a:srgbClr val="FFFFCC"/>
                </a:highlight>
              </a:rPr>
              <a:t>{{ template “</a:t>
            </a:r>
            <a:r>
              <a:rPr lang="en-US" sz="2000" dirty="0" err="1">
                <a:highlight>
                  <a:srgbClr val="FFFFCC"/>
                </a:highlight>
              </a:rPr>
              <a:t>aTemplate</a:t>
            </a:r>
            <a:r>
              <a:rPr lang="en-US" sz="2000" dirty="0">
                <a:highlight>
                  <a:srgbClr val="FFFFCC"/>
                </a:highlight>
              </a:rPr>
              <a:t>” .Values }}</a:t>
            </a:r>
            <a:r>
              <a:rPr lang="en-US" sz="2000" dirty="0"/>
              <a:t>, inside “</a:t>
            </a:r>
            <a:r>
              <a:rPr lang="en-US" sz="2000" dirty="0" err="1"/>
              <a:t>aTemplate</a:t>
            </a:r>
            <a:r>
              <a:rPr lang="en-US" sz="2000" dirty="0"/>
              <a:t>” you have access to all Values (without needing to add </a:t>
            </a:r>
            <a:r>
              <a:rPr lang="en-US" sz="2000" dirty="0">
                <a:highlight>
                  <a:srgbClr val="FFFFCC"/>
                </a:highlight>
              </a:rPr>
              <a:t>.Value</a:t>
            </a:r>
            <a:r>
              <a:rPr lang="en-US" sz="2000" dirty="0"/>
              <a:t> before) </a:t>
            </a:r>
          </a:p>
          <a:p>
            <a:endParaRPr lang="en-US" dirty="0"/>
          </a:p>
          <a:p>
            <a:br>
              <a:rPr lang="en-US" dirty="0"/>
            </a:br>
            <a:endParaRPr lang="en-US" dirty="0"/>
          </a:p>
          <a:p>
            <a:endParaRPr lang="en-US" dirty="0"/>
          </a:p>
          <a:p>
            <a:pPr marL="464561" lvl="2" indent="-285750">
              <a:buFont typeface="Arial" panose="020B0604020202020204" pitchFamily="34" charset="0"/>
              <a:buChar char="•"/>
            </a:pPr>
            <a:endParaRPr lang="en-US" dirty="0"/>
          </a:p>
          <a:p>
            <a:pPr lvl="1">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90272E06-CE53-48F7-90EA-45E434847955}"/>
              </a:ext>
            </a:extLst>
          </p:cNvPr>
          <p:cNvSpPr>
            <a:spLocks noGrp="1"/>
          </p:cNvSpPr>
          <p:nvPr>
            <p:ph type="title"/>
          </p:nvPr>
        </p:nvSpPr>
        <p:spPr/>
        <p:txBody>
          <a:bodyPr/>
          <a:lstStyle/>
          <a:p>
            <a:r>
              <a:rPr lang="en-US" dirty="0"/>
              <a:t>Helm templates: scopes</a:t>
            </a:r>
          </a:p>
        </p:txBody>
      </p:sp>
    </p:spTree>
    <p:extLst>
      <p:ext uri="{BB962C8B-B14F-4D97-AF65-F5344CB8AC3E}">
        <p14:creationId xmlns:p14="http://schemas.microsoft.com/office/powerpoint/2010/main" val="621381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F539AC-96AF-4AC5-B3D8-54BE3FF4DC29}"/>
              </a:ext>
            </a:extLst>
          </p:cNvPr>
          <p:cNvSpPr>
            <a:spLocks noGrp="1"/>
          </p:cNvSpPr>
          <p:nvPr>
            <p:ph type="body" sz="quarter" idx="10"/>
          </p:nvPr>
        </p:nvSpPr>
        <p:spPr/>
        <p:txBody>
          <a:bodyPr/>
          <a:lstStyle/>
          <a:p>
            <a:pPr marL="342900" lvl="1" indent="-342900">
              <a:buFont typeface="Arial" panose="020B0604020202020204" pitchFamily="34" charset="0"/>
              <a:buChar char="•"/>
            </a:pPr>
            <a:r>
              <a:rPr lang="en-US" sz="2000" dirty="0"/>
              <a:t>Templates can contain variables which can be reused later in the same template. They always have a </a:t>
            </a:r>
            <a:r>
              <a:rPr lang="en-US" sz="2000" dirty="0">
                <a:highlight>
                  <a:srgbClr val="FFFFCC"/>
                </a:highlight>
              </a:rPr>
              <a:t>$</a:t>
            </a:r>
            <a:r>
              <a:rPr lang="en-US" sz="2000" dirty="0"/>
              <a:t> as the first char of their name. </a:t>
            </a:r>
            <a:br>
              <a:rPr lang="en-US" sz="2000" dirty="0"/>
            </a:br>
            <a:r>
              <a:rPr lang="en-US" sz="2000" dirty="0"/>
              <a:t>How you create a variable: </a:t>
            </a:r>
            <a:r>
              <a:rPr lang="en-US" sz="2000" dirty="0">
                <a:highlight>
                  <a:srgbClr val="FFFFCC"/>
                </a:highlight>
              </a:rPr>
              <a:t>{{ $string := “I’m a string” }}</a:t>
            </a:r>
            <a:br>
              <a:rPr lang="en-US" sz="2000" dirty="0"/>
            </a:br>
            <a:r>
              <a:rPr lang="en-US" sz="2000" dirty="0"/>
              <a:t>How you use a variable: </a:t>
            </a:r>
            <a:r>
              <a:rPr lang="en-US" sz="2000" dirty="0">
                <a:highlight>
                  <a:srgbClr val="FFFFCC"/>
                </a:highlight>
              </a:rPr>
              <a:t>{{ print $string }}</a:t>
            </a:r>
          </a:p>
          <a:p>
            <a:pPr marL="342900" lvl="1" indent="-342900">
              <a:buFont typeface="Arial" panose="020B0604020202020204" pitchFamily="34" charset="0"/>
              <a:buChar char="•"/>
            </a:pPr>
            <a:r>
              <a:rPr lang="en-US" sz="2000" dirty="0"/>
              <a:t>Objects to get data: </a:t>
            </a:r>
          </a:p>
          <a:p>
            <a:pPr marL="702828" lvl="3" indent="-342900">
              <a:buFont typeface="Arial" panose="020B0604020202020204" pitchFamily="34" charset="0"/>
              <a:buChar char="•"/>
            </a:pPr>
            <a:r>
              <a:rPr lang="en-US" sz="2000" dirty="0">
                <a:highlight>
                  <a:srgbClr val="FFFFCC"/>
                </a:highlight>
              </a:rPr>
              <a:t>.Values</a:t>
            </a:r>
            <a:r>
              <a:rPr lang="en-US" sz="2000" dirty="0"/>
              <a:t>: contains a map of </a:t>
            </a:r>
            <a:r>
              <a:rPr lang="en-US" sz="2000" dirty="0" err="1"/>
              <a:t>values.yaml</a:t>
            </a:r>
            <a:r>
              <a:rPr lang="en-US" sz="2000" dirty="0"/>
              <a:t> data</a:t>
            </a:r>
          </a:p>
          <a:p>
            <a:pPr marL="702828" lvl="3" indent="-342900">
              <a:buFont typeface="Arial" panose="020B0604020202020204" pitchFamily="34" charset="0"/>
              <a:buChar char="•"/>
            </a:pPr>
            <a:r>
              <a:rPr lang="en-US" sz="2000" dirty="0">
                <a:highlight>
                  <a:srgbClr val="FFFFCC"/>
                </a:highlight>
              </a:rPr>
              <a:t>.Release</a:t>
            </a:r>
            <a:r>
              <a:rPr lang="en-US" sz="2000" dirty="0"/>
              <a:t>: contains a map of release information like </a:t>
            </a:r>
            <a:r>
              <a:rPr lang="en-US" sz="2000" dirty="0">
                <a:highlight>
                  <a:srgbClr val="FFFFCC"/>
                </a:highlight>
              </a:rPr>
              <a:t>.</a:t>
            </a:r>
            <a:r>
              <a:rPr lang="en-US" sz="2000" dirty="0" err="1">
                <a:highlight>
                  <a:srgbClr val="FFFFCC"/>
                </a:highlight>
              </a:rPr>
              <a:t>Release.Name</a:t>
            </a:r>
            <a:r>
              <a:rPr lang="en-US" sz="2000" dirty="0">
                <a:highlight>
                  <a:srgbClr val="FFFFCC"/>
                </a:highlight>
              </a:rPr>
              <a:t> </a:t>
            </a:r>
            <a:r>
              <a:rPr lang="en-US" sz="2000" dirty="0"/>
              <a:t>to get the generated release name</a:t>
            </a:r>
          </a:p>
          <a:p>
            <a:pPr marL="702828" lvl="3" indent="-342900">
              <a:buFont typeface="Arial" panose="020B0604020202020204" pitchFamily="34" charset="0"/>
              <a:buChar char="•"/>
            </a:pPr>
            <a:r>
              <a:rPr lang="en-US" sz="2000" dirty="0">
                <a:highlight>
                  <a:srgbClr val="FFFFCC"/>
                </a:highlight>
              </a:rPr>
              <a:t>.Chart</a:t>
            </a:r>
            <a:r>
              <a:rPr lang="en-US" sz="2000" dirty="0"/>
              <a:t>: contains a map of </a:t>
            </a:r>
            <a:r>
              <a:rPr lang="en-US" sz="2000" dirty="0" err="1"/>
              <a:t>Chart.yaml</a:t>
            </a:r>
            <a:r>
              <a:rPr lang="en-US" sz="2000" dirty="0"/>
              <a:t> data</a:t>
            </a:r>
          </a:p>
          <a:p>
            <a:pPr marL="702828" lvl="3" indent="-342900">
              <a:buFont typeface="Arial" panose="020B0604020202020204" pitchFamily="34" charset="0"/>
              <a:buChar char="•"/>
            </a:pPr>
            <a:r>
              <a:rPr lang="en-US" sz="2000" dirty="0">
                <a:highlight>
                  <a:srgbClr val="FFFFCC"/>
                </a:highlight>
              </a:rPr>
              <a:t>.Files</a:t>
            </a:r>
            <a:r>
              <a:rPr lang="en-US" sz="2000" dirty="0"/>
              <a:t>: Object to access files in your charts. e.g. </a:t>
            </a:r>
            <a:r>
              <a:rPr lang="en-US" sz="2000" dirty="0">
                <a:highlight>
                  <a:srgbClr val="FFFFCC"/>
                </a:highlight>
              </a:rPr>
              <a:t>.</a:t>
            </a:r>
            <a:r>
              <a:rPr lang="en-US" sz="2000" dirty="0" err="1">
                <a:highlight>
                  <a:srgbClr val="FFFFCC"/>
                </a:highlight>
              </a:rPr>
              <a:t>Files.Get</a:t>
            </a:r>
            <a:r>
              <a:rPr lang="en-US" sz="2000" dirty="0">
                <a:highlight>
                  <a:srgbClr val="FFFFCC"/>
                </a:highlight>
              </a:rPr>
              <a:t> “a relative path to a file” </a:t>
            </a:r>
            <a:r>
              <a:rPr lang="en-US" sz="2000" dirty="0"/>
              <a:t>gets you the content of the file as a string.</a:t>
            </a:r>
          </a:p>
        </p:txBody>
      </p:sp>
      <p:sp>
        <p:nvSpPr>
          <p:cNvPr id="3" name="Title 2">
            <a:extLst>
              <a:ext uri="{FF2B5EF4-FFF2-40B4-BE49-F238E27FC236}">
                <a16:creationId xmlns:a16="http://schemas.microsoft.com/office/drawing/2014/main" id="{552E4CDD-2B39-4711-B636-D6CB2581B615}"/>
              </a:ext>
            </a:extLst>
          </p:cNvPr>
          <p:cNvSpPr>
            <a:spLocks noGrp="1"/>
          </p:cNvSpPr>
          <p:nvPr>
            <p:ph type="title"/>
          </p:nvPr>
        </p:nvSpPr>
        <p:spPr/>
        <p:txBody>
          <a:bodyPr/>
          <a:lstStyle/>
          <a:p>
            <a:r>
              <a:rPr lang="en-US" dirty="0"/>
              <a:t>Helm templates: variables</a:t>
            </a:r>
          </a:p>
        </p:txBody>
      </p:sp>
    </p:spTree>
    <p:extLst>
      <p:ext uri="{BB962C8B-B14F-4D97-AF65-F5344CB8AC3E}">
        <p14:creationId xmlns:p14="http://schemas.microsoft.com/office/powerpoint/2010/main" val="54406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A514F9-8D9F-43FC-A010-D36B92128A47}"/>
              </a:ext>
            </a:extLst>
          </p:cNvPr>
          <p:cNvSpPr>
            <a:spLocks noGrp="1"/>
          </p:cNvSpPr>
          <p:nvPr>
            <p:ph type="body" sz="quarter" idx="10"/>
          </p:nvPr>
        </p:nvSpPr>
        <p:spPr>
          <a:xfrm>
            <a:off x="503999" y="1619999"/>
            <a:ext cx="11186477" cy="4542261"/>
          </a:xfrm>
        </p:spPr>
        <p:txBody>
          <a:bodyPr/>
          <a:lstStyle/>
          <a:p>
            <a:r>
              <a:rPr lang="en-US" dirty="0"/>
              <a:t>Pipes are used to pass a string from one function to the next (like in bash): </a:t>
            </a:r>
          </a:p>
          <a:p>
            <a:pPr marL="342900" indent="-342900">
              <a:buFont typeface="Arial" panose="020B0604020202020204" pitchFamily="34" charset="0"/>
              <a:buChar char="•"/>
            </a:pPr>
            <a:r>
              <a:rPr lang="en-US" dirty="0"/>
              <a:t>A few build in functions</a:t>
            </a:r>
          </a:p>
          <a:p>
            <a:pPr marL="701675" lvl="2" indent="-342900">
              <a:buFont typeface="Arial" panose="020B0604020202020204" pitchFamily="34" charset="0"/>
              <a:buChar char="•"/>
            </a:pPr>
            <a:r>
              <a:rPr lang="en-US" sz="2000" dirty="0">
                <a:highlight>
                  <a:srgbClr val="FFFFCC"/>
                </a:highlight>
              </a:rPr>
              <a:t>quote</a:t>
            </a:r>
            <a:r>
              <a:rPr lang="en-US" dirty="0"/>
              <a:t>: surrounds a given string with “</a:t>
            </a:r>
          </a:p>
          <a:p>
            <a:pPr marL="701675" lvl="2" indent="-342900">
              <a:buFont typeface="Arial" panose="020B0604020202020204" pitchFamily="34" charset="0"/>
              <a:buChar char="•"/>
            </a:pPr>
            <a:r>
              <a:rPr lang="en-US" sz="2000" dirty="0">
                <a:highlight>
                  <a:srgbClr val="FFFFCC"/>
                </a:highlight>
              </a:rPr>
              <a:t>indent X</a:t>
            </a:r>
            <a:r>
              <a:rPr lang="en-US" dirty="0"/>
              <a:t>: adds indent of X whitespaces to a given string</a:t>
            </a:r>
          </a:p>
          <a:p>
            <a:pPr marL="701675" lvl="2" indent="-342900">
              <a:buFont typeface="Arial" panose="020B0604020202020204" pitchFamily="34" charset="0"/>
              <a:buChar char="•"/>
            </a:pPr>
            <a:r>
              <a:rPr lang="en-US" sz="2000" dirty="0">
                <a:highlight>
                  <a:srgbClr val="FFFFCC"/>
                </a:highlight>
              </a:rPr>
              <a:t>b64enc</a:t>
            </a:r>
            <a:r>
              <a:rPr lang="en-US" dirty="0"/>
              <a:t>: encodes a given string in base64</a:t>
            </a:r>
          </a:p>
          <a:p>
            <a:pPr marL="701675" lvl="2" indent="-342900">
              <a:buFont typeface="Arial" panose="020B0604020202020204" pitchFamily="34" charset="0"/>
              <a:buChar char="•"/>
            </a:pPr>
            <a:r>
              <a:rPr lang="en-US" sz="2000" dirty="0">
                <a:highlight>
                  <a:srgbClr val="FFFFCC"/>
                </a:highlight>
              </a:rPr>
              <a:t>replace X Y</a:t>
            </a:r>
            <a:r>
              <a:rPr lang="en-US" dirty="0"/>
              <a:t>: replaces substring X with Y in a given string</a:t>
            </a:r>
          </a:p>
          <a:p>
            <a:pPr marL="701675" lvl="2" indent="-342900">
              <a:buFont typeface="Arial" panose="020B0604020202020204" pitchFamily="34" charset="0"/>
              <a:buChar char="•"/>
            </a:pPr>
            <a:r>
              <a:rPr lang="en-US" sz="2000" dirty="0" err="1">
                <a:highlight>
                  <a:srgbClr val="FFFFCC"/>
                </a:highlight>
              </a:rPr>
              <a:t>trunc</a:t>
            </a:r>
            <a:r>
              <a:rPr lang="en-US" sz="2000" dirty="0">
                <a:highlight>
                  <a:srgbClr val="FFFFCC"/>
                </a:highlight>
              </a:rPr>
              <a:t> X</a:t>
            </a:r>
            <a:r>
              <a:rPr lang="en-US" dirty="0"/>
              <a:t>: truncates a given string after X chars</a:t>
            </a:r>
          </a:p>
          <a:p>
            <a:pPr marL="701675" lvl="2" indent="-342900">
              <a:buFont typeface="Arial" panose="020B0604020202020204" pitchFamily="34" charset="0"/>
              <a:buChar char="•"/>
            </a:pPr>
            <a:r>
              <a:rPr lang="en-US" sz="2000" dirty="0" err="1">
                <a:highlight>
                  <a:srgbClr val="FFFFCC"/>
                </a:highlight>
              </a:rPr>
              <a:t>trimSuffix</a:t>
            </a:r>
            <a:r>
              <a:rPr lang="en-US" sz="2000" dirty="0">
                <a:highlight>
                  <a:srgbClr val="FFFFCC"/>
                </a:highlight>
              </a:rPr>
              <a:t> X</a:t>
            </a:r>
            <a:r>
              <a:rPr lang="en-US" dirty="0"/>
              <a:t>: trims trailing string X from a given string</a:t>
            </a:r>
          </a:p>
          <a:p>
            <a:pPr marL="701675" lvl="2" indent="-342900">
              <a:buFont typeface="Arial" panose="020B0604020202020204" pitchFamily="34" charset="0"/>
              <a:buChar char="•"/>
            </a:pPr>
            <a:r>
              <a:rPr lang="en-US" sz="2000" dirty="0" err="1">
                <a:highlight>
                  <a:srgbClr val="FFFFCC"/>
                </a:highlight>
              </a:rPr>
              <a:t>printf</a:t>
            </a:r>
            <a:r>
              <a:rPr lang="en-US" sz="2000" dirty="0">
                <a:highlight>
                  <a:srgbClr val="FFFFCC"/>
                </a:highlight>
              </a:rPr>
              <a:t> X …</a:t>
            </a:r>
            <a:r>
              <a:rPr lang="en-US" dirty="0"/>
              <a:t>: prints string X , if X contains %s etc. print takes further arguments for these. </a:t>
            </a:r>
          </a:p>
          <a:p>
            <a:pPr marL="701675" lvl="2" indent="-342900">
              <a:buFont typeface="Arial" panose="020B0604020202020204" pitchFamily="34" charset="0"/>
              <a:buChar char="•"/>
            </a:pPr>
            <a:r>
              <a:rPr lang="en-US" sz="2000" dirty="0" err="1">
                <a:highlight>
                  <a:srgbClr val="FFFFCC"/>
                </a:highlight>
              </a:rPr>
              <a:t>tpl</a:t>
            </a:r>
            <a:r>
              <a:rPr lang="en-US" sz="2000" dirty="0">
                <a:highlight>
                  <a:srgbClr val="FFFFCC"/>
                </a:highlight>
              </a:rPr>
              <a:t> X Y</a:t>
            </a:r>
            <a:r>
              <a:rPr lang="en-US" dirty="0"/>
              <a:t>: takes string X and </a:t>
            </a:r>
            <a:r>
              <a:rPr lang="en-US" dirty="0" err="1"/>
              <a:t>applys</a:t>
            </a:r>
            <a:r>
              <a:rPr lang="en-US" dirty="0"/>
              <a:t> template engine with scope Y on it before passing it along.</a:t>
            </a:r>
          </a:p>
          <a:p>
            <a:pPr marL="342900" indent="-342900">
              <a:buFont typeface="Arial" panose="020B0604020202020204" pitchFamily="34" charset="0"/>
              <a:buChar char="•"/>
            </a:pPr>
            <a:r>
              <a:rPr lang="en-US" dirty="0"/>
              <a:t>Examples:</a:t>
            </a:r>
            <a:br>
              <a:rPr lang="en-US" dirty="0"/>
            </a:br>
            <a:r>
              <a:rPr lang="en-US" dirty="0">
                <a:highlight>
                  <a:srgbClr val="FFFFCC"/>
                </a:highlight>
              </a:rPr>
              <a:t>{{- </a:t>
            </a:r>
            <a:r>
              <a:rPr lang="en-US" dirty="0" err="1">
                <a:highlight>
                  <a:srgbClr val="FFFFCC"/>
                </a:highlight>
              </a:rPr>
              <a:t>printf</a:t>
            </a:r>
            <a:r>
              <a:rPr lang="en-US" dirty="0">
                <a:highlight>
                  <a:srgbClr val="FFFFCC"/>
                </a:highlight>
              </a:rPr>
              <a:t> "%s-%s" .</a:t>
            </a:r>
            <a:r>
              <a:rPr lang="en-US" dirty="0" err="1">
                <a:highlight>
                  <a:srgbClr val="FFFFCC"/>
                </a:highlight>
              </a:rPr>
              <a:t>Release.Name</a:t>
            </a:r>
            <a:r>
              <a:rPr lang="en-US" dirty="0">
                <a:highlight>
                  <a:srgbClr val="FFFFCC"/>
                </a:highlight>
              </a:rPr>
              <a:t> $name | </a:t>
            </a:r>
            <a:r>
              <a:rPr lang="en-US" dirty="0" err="1">
                <a:highlight>
                  <a:srgbClr val="FFFFCC"/>
                </a:highlight>
              </a:rPr>
              <a:t>trunc</a:t>
            </a:r>
            <a:r>
              <a:rPr lang="en-US" dirty="0">
                <a:highlight>
                  <a:srgbClr val="FFFFCC"/>
                </a:highlight>
              </a:rPr>
              <a:t> 63 | </a:t>
            </a:r>
            <a:r>
              <a:rPr lang="en-US" dirty="0" err="1">
                <a:highlight>
                  <a:srgbClr val="FFFFCC"/>
                </a:highlight>
              </a:rPr>
              <a:t>trimSuffix</a:t>
            </a:r>
            <a:r>
              <a:rPr lang="en-US" dirty="0">
                <a:highlight>
                  <a:srgbClr val="FFFFCC"/>
                </a:highlight>
              </a:rPr>
              <a:t> "-" -}} </a:t>
            </a:r>
            <a:br>
              <a:rPr lang="en-US" dirty="0">
                <a:highlight>
                  <a:srgbClr val="FFFFCC"/>
                </a:highlight>
              </a:rPr>
            </a:br>
            <a:r>
              <a:rPr lang="en-US" dirty="0">
                <a:highlight>
                  <a:srgbClr val="FFFFCC"/>
                </a:highlight>
              </a:rPr>
              <a:t>{{- </a:t>
            </a:r>
            <a:r>
              <a:rPr lang="en-US" dirty="0" err="1">
                <a:highlight>
                  <a:srgbClr val="FFFFCC"/>
                </a:highlight>
              </a:rPr>
              <a:t>tpl</a:t>
            </a:r>
            <a:r>
              <a:rPr lang="en-US" dirty="0">
                <a:highlight>
                  <a:srgbClr val="FFFFCC"/>
                </a:highlight>
              </a:rPr>
              <a:t> (.</a:t>
            </a:r>
            <a:r>
              <a:rPr lang="en-US" dirty="0" err="1">
                <a:highlight>
                  <a:srgbClr val="FFFFCC"/>
                </a:highlight>
              </a:rPr>
              <a:t>Files.Get</a:t>
            </a:r>
            <a:r>
              <a:rPr lang="en-US" dirty="0">
                <a:highlight>
                  <a:srgbClr val="FFFFCC"/>
                </a:highlight>
              </a:rPr>
              <a:t> "initdb.txt") . | b64enc }}</a:t>
            </a:r>
          </a:p>
        </p:txBody>
      </p:sp>
      <p:sp>
        <p:nvSpPr>
          <p:cNvPr id="3" name="Title 2">
            <a:extLst>
              <a:ext uri="{FF2B5EF4-FFF2-40B4-BE49-F238E27FC236}">
                <a16:creationId xmlns:a16="http://schemas.microsoft.com/office/drawing/2014/main" id="{8ECC3589-535D-478F-8E1B-2481702C5AF2}"/>
              </a:ext>
            </a:extLst>
          </p:cNvPr>
          <p:cNvSpPr>
            <a:spLocks noGrp="1"/>
          </p:cNvSpPr>
          <p:nvPr>
            <p:ph type="title"/>
          </p:nvPr>
        </p:nvSpPr>
        <p:spPr/>
        <p:txBody>
          <a:bodyPr/>
          <a:lstStyle/>
          <a:p>
            <a:r>
              <a:rPr lang="en-US" dirty="0"/>
              <a:t>Helm templates: pipes</a:t>
            </a:r>
          </a:p>
        </p:txBody>
      </p:sp>
    </p:spTree>
    <p:extLst>
      <p:ext uri="{BB962C8B-B14F-4D97-AF65-F5344CB8AC3E}">
        <p14:creationId xmlns:p14="http://schemas.microsoft.com/office/powerpoint/2010/main" val="249960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50759F-2384-44D3-A429-C0370D9507E0}"/>
              </a:ext>
            </a:extLst>
          </p:cNvPr>
          <p:cNvSpPr>
            <a:spLocks noGrp="1"/>
          </p:cNvSpPr>
          <p:nvPr>
            <p:ph type="ctrTitle"/>
          </p:nvPr>
        </p:nvSpPr>
        <p:spPr/>
        <p:txBody>
          <a:bodyPr/>
          <a:lstStyle/>
          <a:p>
            <a:r>
              <a:rPr lang="en-US" dirty="0"/>
              <a:t>Exercise 5: </a:t>
            </a:r>
            <a:r>
              <a:rPr lang="en-US" dirty="0" err="1"/>
              <a:t>bulletinboard</a:t>
            </a:r>
            <a:r>
              <a:rPr lang="en-US" dirty="0"/>
              <a:t>-ads helm chart</a:t>
            </a:r>
          </a:p>
        </p:txBody>
      </p:sp>
    </p:spTree>
    <p:extLst>
      <p:ext uri="{BB962C8B-B14F-4D97-AF65-F5344CB8AC3E}">
        <p14:creationId xmlns:p14="http://schemas.microsoft.com/office/powerpoint/2010/main" val="214977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12_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5.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499</Words>
  <Application>Microsoft Office PowerPoint</Application>
  <PresentationFormat>Custom</PresentationFormat>
  <Paragraphs>79</Paragraphs>
  <Slides>9</Slides>
  <Notes>3</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vt:i4>
      </vt:variant>
    </vt:vector>
  </HeadingPairs>
  <TitlesOfParts>
    <vt:vector size="20" baseType="lpstr">
      <vt:lpstr>MS PGothic</vt:lpstr>
      <vt:lpstr>Arial</vt:lpstr>
      <vt:lpstr>Arial Unicode MS</vt:lpstr>
      <vt:lpstr>Courier New</vt:lpstr>
      <vt:lpstr>Symbol</vt:lpstr>
      <vt:lpstr>wingdings</vt:lpstr>
      <vt:lpstr>wingdings</vt:lpstr>
      <vt:lpstr>SAP_2017_16x9_black</vt:lpstr>
      <vt:lpstr>SAPCorporate_2016_CC</vt:lpstr>
      <vt:lpstr>1_SAPCorporate_2016_CC</vt:lpstr>
      <vt:lpstr>12_SAPCorporate_2016_CC</vt:lpstr>
      <vt:lpstr>PowerPoint Presentation</vt:lpstr>
      <vt:lpstr>Bulletinboard in K8s: Exercise “Helm chart for Ads App &amp; Ads DB”</vt:lpstr>
      <vt:lpstr>Overview</vt:lpstr>
      <vt:lpstr>More on helm: Go template Engine</vt:lpstr>
      <vt:lpstr>Helm templates: scopes</vt:lpstr>
      <vt:lpstr>Helm templates: variables</vt:lpstr>
      <vt:lpstr>Helm templates: pipes</vt:lpstr>
      <vt:lpstr>Exercise 5: bulletinboard-ads helm chart</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882</cp:revision>
  <cp:lastPrinted>2018-08-17T13:55:56Z</cp:lastPrinted>
  <dcterms:created xsi:type="dcterms:W3CDTF">2015-10-14T11:21:43Z</dcterms:created>
  <dcterms:modified xsi:type="dcterms:W3CDTF">2018-12-19T10:23:36Z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