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2"/>
  </p:notesMasterIdLst>
  <p:handoutMasterIdLst>
    <p:handoutMasterId r:id="rId13"/>
  </p:handoutMasterIdLst>
  <p:sldIdLst>
    <p:sldId id="433" r:id="rId2"/>
    <p:sldId id="442" r:id="rId3"/>
    <p:sldId id="443" r:id="rId4"/>
    <p:sldId id="444" r:id="rId5"/>
    <p:sldId id="446" r:id="rId6"/>
    <p:sldId id="448" r:id="rId7"/>
    <p:sldId id="445" r:id="rId8"/>
    <p:sldId id="450" r:id="rId9"/>
    <p:sldId id="449" r:id="rId10"/>
    <p:sldId id="265" r:id="rId1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9733" autoAdjust="0"/>
  </p:normalViewPr>
  <p:slideViewPr>
    <p:cSldViewPr snapToGrid="0" showGuides="1">
      <p:cViewPr varScale="1">
        <p:scale>
          <a:sx n="59" d="100"/>
          <a:sy n="59" d="100"/>
        </p:scale>
        <p:origin x="606" y="7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4057303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3747275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hyperlink" Target="https://github.com/kubernetes/minikube" TargetMode="External"/><Relationship Id="rId2" Type="http://schemas.openxmlformats.org/officeDocument/2006/relationships/image" Target="../media/image4.png"/><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Administration</a:t>
            </a: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Service Accounts</a:t>
            </a:r>
          </a:p>
        </p:txBody>
      </p:sp>
      <p:sp>
        <p:nvSpPr>
          <p:cNvPr id="8" name="Rectangle 7"/>
          <p:cNvSpPr/>
          <p:nvPr/>
        </p:nvSpPr>
        <p:spPr>
          <a:xfrm>
            <a:off x="504000" y="1223190"/>
            <a:ext cx="10918380" cy="1708160"/>
          </a:xfrm>
          <a:prstGeom prst="rect">
            <a:avLst/>
          </a:prstGeom>
        </p:spPr>
        <p:txBody>
          <a:bodyPr wrap="square">
            <a:spAutoFit/>
          </a:bodyPr>
          <a:lstStyle/>
          <a:p>
            <a:pPr marL="342900" indent="-342900">
              <a:buFont typeface="Wingdings" panose="05000000000000000000" pitchFamily="2" charset="2"/>
              <a:buChar char="§"/>
            </a:pPr>
            <a:r>
              <a:rPr lang="en-US" dirty="0"/>
              <a:t>Service accounts are technical user in Kubernetes</a:t>
            </a:r>
          </a:p>
          <a:p>
            <a:pPr marL="342900" indent="-342900">
              <a:buFont typeface="Wingdings" panose="05000000000000000000" pitchFamily="2" charset="2"/>
              <a:buChar char="§"/>
            </a:pPr>
            <a:r>
              <a:rPr lang="en-US" dirty="0"/>
              <a:t>Bound to a namespace</a:t>
            </a:r>
          </a:p>
          <a:p>
            <a:pPr marL="342900" indent="-342900">
              <a:buFont typeface="Wingdings" panose="05000000000000000000" pitchFamily="2" charset="2"/>
              <a:buChar char="§"/>
            </a:pPr>
            <a:r>
              <a:rPr lang="en-US" dirty="0"/>
              <a:t>Allowed to communicate with the API server</a:t>
            </a:r>
          </a:p>
          <a:p>
            <a:pPr marL="342900" indent="-342900">
              <a:buFont typeface="Wingdings" panose="05000000000000000000" pitchFamily="2" charset="2"/>
              <a:buChar char="§"/>
            </a:pPr>
            <a:r>
              <a:rPr lang="en-US" dirty="0"/>
              <a:t>Provide identity for pods</a:t>
            </a:r>
          </a:p>
          <a:p>
            <a:pPr marL="342900" indent="-342900">
              <a:buFont typeface="Wingdings" panose="05000000000000000000" pitchFamily="2" charset="2"/>
              <a:buChar char="§"/>
            </a:pPr>
            <a:r>
              <a:rPr lang="en-US" dirty="0"/>
              <a:t>Pods can inherit permissions to access the API server or a registry (image pull secret)</a:t>
            </a:r>
          </a:p>
        </p:txBody>
      </p:sp>
      <p:sp>
        <p:nvSpPr>
          <p:cNvPr id="7" name="Rectangle 6"/>
          <p:cNvSpPr/>
          <p:nvPr/>
        </p:nvSpPr>
        <p:spPr bwMode="gray">
          <a:xfrm>
            <a:off x="3169059" y="396695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7" idx="3"/>
            <a:endCxn id="12" idx="1"/>
          </p:cNvCxnSpPr>
          <p:nvPr/>
        </p:nvCxnSpPr>
        <p:spPr>
          <a:xfrm flipV="1">
            <a:off x="4796990" y="3945735"/>
            <a:ext cx="1827404" cy="59934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796990" y="4545080"/>
            <a:ext cx="1827404" cy="133613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348154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983024" y="5123209"/>
            <a:ext cx="1"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Role based authorization (RBAC)</a:t>
            </a:r>
          </a:p>
        </p:txBody>
      </p:sp>
      <p:sp>
        <p:nvSpPr>
          <p:cNvPr id="8" name="Rectangle 7"/>
          <p:cNvSpPr/>
          <p:nvPr/>
        </p:nvSpPr>
        <p:spPr>
          <a:xfrm>
            <a:off x="504000" y="1223190"/>
            <a:ext cx="10918380" cy="1384995"/>
          </a:xfrm>
          <a:prstGeom prst="rect">
            <a:avLst/>
          </a:prstGeom>
        </p:spPr>
        <p:txBody>
          <a:bodyPr wrap="square">
            <a:spAutoFit/>
          </a:bodyPr>
          <a:lstStyle/>
          <a:p>
            <a:pPr marL="342900" indent="-342900">
              <a:buFont typeface="Wingdings" panose="05000000000000000000" pitchFamily="2" charset="2"/>
              <a:buChar char="§"/>
            </a:pPr>
            <a:r>
              <a:rPr lang="en-US" dirty="0"/>
              <a:t>roles define which </a:t>
            </a:r>
            <a:r>
              <a:rPr lang="en-US" dirty="0" err="1"/>
              <a:t>api’s</a:t>
            </a:r>
            <a:r>
              <a:rPr lang="en-US" dirty="0"/>
              <a:t> / resources can be accessed in which way</a:t>
            </a:r>
          </a:p>
          <a:p>
            <a:pPr marL="342900" indent="-342900">
              <a:buFont typeface="Wingdings" panose="05000000000000000000" pitchFamily="2" charset="2"/>
              <a:buChar char="§"/>
            </a:pPr>
            <a:r>
              <a:rPr lang="en-US" dirty="0"/>
              <a:t>Roles can be assigned to service accounts</a:t>
            </a:r>
          </a:p>
          <a:p>
            <a:pPr marL="342900" indent="-342900">
              <a:buFont typeface="Wingdings" panose="05000000000000000000" pitchFamily="2" charset="2"/>
              <a:buChar char="§"/>
            </a:pPr>
            <a:r>
              <a:rPr lang="en-US" dirty="0"/>
              <a:t>Roles are pre-configured or custom defined</a:t>
            </a:r>
          </a:p>
          <a:p>
            <a:pPr marL="342900" indent="-342900">
              <a:buFont typeface="Wingdings" panose="05000000000000000000" pitchFamily="2" charset="2"/>
              <a:buChar char="§"/>
            </a:pPr>
            <a:r>
              <a:rPr lang="en-US" dirty="0"/>
              <a:t>Bindings: cluster-wide or restricted to namespace </a:t>
            </a:r>
          </a:p>
        </p:txBody>
      </p:sp>
      <p:sp>
        <p:nvSpPr>
          <p:cNvPr id="7" name="Rectangle 6"/>
          <p:cNvSpPr/>
          <p:nvPr/>
        </p:nvSpPr>
        <p:spPr bwMode="gray">
          <a:xfrm>
            <a:off x="3230020" y="4349097"/>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 binding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Secret </a:t>
            </a:r>
            <a:r>
              <a:rPr lang="en-US" sz="1800" kern="0" dirty="0">
                <a:ea typeface="Arial Unicode MS" pitchFamily="34" charset="-128"/>
                <a:cs typeface="Arial Unicode MS" pitchFamily="34" charset="-128"/>
              </a:rPr>
              <a:t>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5" idx="1"/>
            <a:endCxn id="7" idx="0"/>
          </p:cNvCxnSpPr>
          <p:nvPr/>
        </p:nvCxnSpPr>
        <p:spPr>
          <a:xfrm>
            <a:off x="3261598" y="4006198"/>
            <a:ext cx="626146" cy="3428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545468" y="4736153"/>
            <a:ext cx="2078926" cy="1145062"/>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276526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266744" y="5123209"/>
            <a:ext cx="621000"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9032212" y="2746046"/>
            <a:ext cx="1533333" cy="3742857"/>
          </a:xfrm>
          <a:prstGeom prst="rect">
            <a:avLst/>
          </a:prstGeom>
        </p:spPr>
      </p:pic>
      <p:sp>
        <p:nvSpPr>
          <p:cNvPr id="25" name="Flowchart: Delay 24"/>
          <p:cNvSpPr/>
          <p:nvPr/>
        </p:nvSpPr>
        <p:spPr bwMode="gray">
          <a:xfrm rot="16200000">
            <a:off x="3083489" y="3675689"/>
            <a:ext cx="356217" cy="304800"/>
          </a:xfrm>
          <a:prstGeom prst="flowChartDelay">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Oval 25"/>
          <p:cNvSpPr/>
          <p:nvPr/>
        </p:nvSpPr>
        <p:spPr bwMode="gray">
          <a:xfrm>
            <a:off x="3127980" y="3345043"/>
            <a:ext cx="249224" cy="289560"/>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7" name="Straight Arrow Connector 26"/>
          <p:cNvCxnSpPr>
            <a:stCxn id="7" idx="3"/>
          </p:cNvCxnSpPr>
          <p:nvPr/>
        </p:nvCxnSpPr>
        <p:spPr>
          <a:xfrm flipV="1">
            <a:off x="4545468" y="4098135"/>
            <a:ext cx="2231326" cy="638018"/>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5226159" y="4869699"/>
            <a:ext cx="436108" cy="87796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24361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342900" indent="-342900">
              <a:buFontTx/>
              <a:buChar char="-"/>
            </a:pPr>
            <a:r>
              <a:rPr lang="en-US" dirty="0"/>
              <a:t>Show service accounts</a:t>
            </a:r>
          </a:p>
          <a:p>
            <a:pPr marL="342900" indent="-342900">
              <a:buFontTx/>
              <a:buChar char="-"/>
            </a:pPr>
            <a:r>
              <a:rPr lang="en-US" dirty="0"/>
              <a:t>Create a new service account &amp; show created token</a:t>
            </a:r>
          </a:p>
          <a:p>
            <a:pPr marL="342900" indent="-342900">
              <a:buFontTx/>
              <a:buChar char="-"/>
            </a:pPr>
            <a:r>
              <a:rPr lang="en-US" dirty="0"/>
              <a:t>Show </a:t>
            </a:r>
            <a:r>
              <a:rPr lang="en-US" dirty="0" err="1"/>
              <a:t>clusterroles</a:t>
            </a:r>
            <a:r>
              <a:rPr lang="en-US" dirty="0"/>
              <a:t> &amp; </a:t>
            </a:r>
            <a:r>
              <a:rPr lang="en-US" dirty="0" err="1"/>
              <a:t>rolebindings</a:t>
            </a:r>
            <a:endParaRPr lang="en-US" dirty="0"/>
          </a:p>
        </p:txBody>
      </p:sp>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684979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1061829"/>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a:p>
            <a:pPr marL="342900" indent="-342900">
              <a:buFont typeface="Wingdings" panose="05000000000000000000" pitchFamily="2" charset="2"/>
              <a:buChar char="§"/>
            </a:pPr>
            <a:r>
              <a:rPr lang="en-US" dirty="0"/>
              <a:t>Requires support by overlay network plugin</a:t>
            </a:r>
          </a:p>
        </p:txBody>
      </p:sp>
      <p:sp>
        <p:nvSpPr>
          <p:cNvPr id="7" name="Rectangle 6"/>
          <p:cNvSpPr/>
          <p:nvPr/>
        </p:nvSpPr>
        <p:spPr bwMode="gray">
          <a:xfrm>
            <a:off x="4479700" y="3598223"/>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9108965"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8" idx="3"/>
            <a:endCxn id="7" idx="1"/>
          </p:cNvCxnSpPr>
          <p:nvPr/>
        </p:nvCxnSpPr>
        <p:spPr>
          <a:xfrm>
            <a:off x="2760620" y="3228936"/>
            <a:ext cx="1719080" cy="75634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667860" y="5016889"/>
            <a:ext cx="2322768" cy="1438976"/>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3"/>
          </p:cNvCxnSpPr>
          <p:nvPr/>
        </p:nvCxnSpPr>
        <p:spPr>
          <a:xfrm flipV="1">
            <a:off x="7829244" y="4071790"/>
            <a:ext cx="0" cy="9450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12" idx="1"/>
          </p:cNvCxnSpPr>
          <p:nvPr/>
        </p:nvCxnSpPr>
        <p:spPr>
          <a:xfrm flipV="1">
            <a:off x="5795148" y="3971242"/>
            <a:ext cx="3313817" cy="14037"/>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7381964"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698134"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698134"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stCxn id="29" idx="3"/>
            <a:endCxn id="7" idx="1"/>
          </p:cNvCxnSpPr>
          <p:nvPr/>
        </p:nvCxnSpPr>
        <p:spPr>
          <a:xfrm flipV="1">
            <a:off x="2760620" y="3985279"/>
            <a:ext cx="1719080" cy="907023"/>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133625" y="4782370"/>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app: </a:t>
            </a:r>
            <a:r>
              <a:rPr lang="en-US" sz="1800" kern="0" dirty="0" err="1">
                <a:ea typeface="Arial Unicode MS" pitchFamily="34" charset="-128"/>
                <a:cs typeface="Arial Unicode MS" pitchFamily="34" charset="-128"/>
              </a:rPr>
              <a:t>nginx</a:t>
            </a:r>
            <a:endParaRPr lang="en-US" sz="1800" kern="0" dirty="0">
              <a:ea typeface="Arial Unicode MS" pitchFamily="34" charset="-128"/>
              <a:cs typeface="Arial Unicode MS" pitchFamily="34" charset="-128"/>
            </a:endParaRPr>
          </a:p>
        </p:txBody>
      </p:sp>
      <p:sp>
        <p:nvSpPr>
          <p:cNvPr id="49" name="Rectangle 48"/>
          <p:cNvSpPr/>
          <p:nvPr/>
        </p:nvSpPr>
        <p:spPr bwMode="gray">
          <a:xfrm>
            <a:off x="9522959" y="338500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5986539" y="471872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access: ok</a:t>
            </a:r>
          </a:p>
        </p:txBody>
      </p:sp>
      <p:sp>
        <p:nvSpPr>
          <p:cNvPr id="51" name="Rectangle 50"/>
          <p:cNvSpPr/>
          <p:nvPr/>
        </p:nvSpPr>
        <p:spPr bwMode="gray">
          <a:xfrm>
            <a:off x="2229377"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Rectangle 51"/>
          <p:cNvSpPr/>
          <p:nvPr/>
        </p:nvSpPr>
        <p:spPr bwMode="gray">
          <a:xfrm>
            <a:off x="2351297" y="511931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not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4543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4000" y="1110343"/>
            <a:ext cx="11185200" cy="4266129"/>
          </a:xfrm>
        </p:spPr>
        <p:txBody>
          <a:bodyPr/>
          <a:lstStyle/>
          <a:p>
            <a:pPr marL="342900" indent="-342900">
              <a:buFontTx/>
              <a:buChar char="-"/>
            </a:pPr>
            <a:r>
              <a:rPr lang="en-US" dirty="0"/>
              <a:t>Create a network policy</a:t>
            </a:r>
          </a:p>
          <a:p>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r>
              <a:rPr lang="de-DE" dirty="0" err="1"/>
              <a:t>kubectl</a:t>
            </a:r>
            <a:r>
              <a:rPr lang="de-DE" dirty="0"/>
              <a:t> </a:t>
            </a:r>
            <a:r>
              <a:rPr lang="de-DE" dirty="0" err="1"/>
              <a:t>run</a:t>
            </a:r>
            <a:r>
              <a:rPr lang="de-DE" dirty="0"/>
              <a:t> </a:t>
            </a:r>
            <a:r>
              <a:rPr lang="de-DE" dirty="0" err="1"/>
              <a:t>busybox</a:t>
            </a:r>
            <a:r>
              <a:rPr lang="de-DE" dirty="0"/>
              <a:t> --</a:t>
            </a:r>
            <a:r>
              <a:rPr lang="de-DE" dirty="0" err="1"/>
              <a:t>rm</a:t>
            </a:r>
            <a:r>
              <a:rPr lang="de-DE" dirty="0"/>
              <a:t> -</a:t>
            </a:r>
            <a:r>
              <a:rPr lang="de-DE" dirty="0" err="1"/>
              <a:t>ti</a:t>
            </a:r>
            <a:r>
              <a:rPr lang="de-DE" dirty="0"/>
              <a:t> --image</a:t>
            </a:r>
            <a:r>
              <a:rPr lang="de-DE" b="1" dirty="0"/>
              <a:t>=</a:t>
            </a:r>
            <a:r>
              <a:rPr lang="de-DE" dirty="0" err="1"/>
              <a:t>busybox</a:t>
            </a:r>
            <a:r>
              <a:rPr lang="de-DE" dirty="0"/>
              <a:t> /bin/sh</a:t>
            </a:r>
          </a:p>
          <a:p>
            <a:r>
              <a:rPr lang="de-DE" dirty="0"/>
              <a:t> # </a:t>
            </a:r>
            <a:r>
              <a:rPr lang="de-DE" dirty="0" err="1"/>
              <a:t>wget</a:t>
            </a:r>
            <a:r>
              <a:rPr lang="de-DE" dirty="0"/>
              <a:t> --spider --timeout=1 </a:t>
            </a:r>
            <a:r>
              <a:rPr lang="de-DE" dirty="0" err="1"/>
              <a:t>nginx</a:t>
            </a:r>
            <a:endParaRPr lang="en-US" dirty="0"/>
          </a:p>
          <a:p>
            <a:r>
              <a:rPr lang="en-US" dirty="0" err="1"/>
              <a:t>Kubectl</a:t>
            </a:r>
            <a:r>
              <a:rPr lang="en-US" dirty="0"/>
              <a:t> create –f network-</a:t>
            </a:r>
            <a:r>
              <a:rPr lang="en-US" dirty="0" err="1"/>
              <a:t>policy.yaml</a:t>
            </a:r>
            <a:endParaRPr lang="en-US" dirty="0"/>
          </a:p>
          <a:p>
            <a:r>
              <a:rPr lang="en-US" dirty="0" err="1"/>
              <a:t>Kubectl</a:t>
            </a:r>
            <a:r>
              <a:rPr lang="en-US" dirty="0"/>
              <a:t> run ..</a:t>
            </a:r>
          </a:p>
          <a:p>
            <a:r>
              <a:rPr lang="en-US" dirty="0" err="1"/>
              <a:t>Kubectl</a:t>
            </a:r>
            <a:r>
              <a:rPr lang="en-US" dirty="0"/>
              <a:t> run … -l access=true</a:t>
            </a:r>
          </a:p>
          <a:p>
            <a:endParaRPr lang="en-US" dirty="0"/>
          </a:p>
        </p:txBody>
      </p:sp>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1163760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Node Management</a:t>
            </a:r>
          </a:p>
        </p:txBody>
      </p:sp>
      <p:sp>
        <p:nvSpPr>
          <p:cNvPr id="5" name="Rectangle 4"/>
          <p:cNvSpPr/>
          <p:nvPr/>
        </p:nvSpPr>
        <p:spPr bwMode="gray">
          <a:xfrm>
            <a:off x="1944182" y="2895053"/>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A</a:t>
            </a:r>
          </a:p>
        </p:txBody>
      </p:sp>
      <p:sp>
        <p:nvSpPr>
          <p:cNvPr id="8" name="Rectangle 7"/>
          <p:cNvSpPr/>
          <p:nvPr/>
        </p:nvSpPr>
        <p:spPr bwMode="gray">
          <a:xfrm>
            <a:off x="3191544" y="4575937"/>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14"/>
          <p:cNvSpPr/>
          <p:nvPr/>
        </p:nvSpPr>
        <p:spPr bwMode="gray">
          <a:xfrm>
            <a:off x="3191544" y="360701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6132460" y="2895054"/>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B</a:t>
            </a:r>
          </a:p>
        </p:txBody>
      </p:sp>
      <p:sp>
        <p:nvSpPr>
          <p:cNvPr id="18" name="Rectangle 17"/>
          <p:cNvSpPr/>
          <p:nvPr/>
        </p:nvSpPr>
        <p:spPr bwMode="gray">
          <a:xfrm>
            <a:off x="6673582" y="461070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p:nvSpPr>
        <p:spPr bwMode="gray">
          <a:xfrm>
            <a:off x="6673581" y="368107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Flowchart: Preparation 22"/>
          <p:cNvSpPr/>
          <p:nvPr/>
        </p:nvSpPr>
        <p:spPr bwMode="gray">
          <a:xfrm>
            <a:off x="1289957" y="2405772"/>
            <a:ext cx="1588973"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a:ea typeface="Arial Unicode MS" pitchFamily="34" charset="-128"/>
                <a:cs typeface="Arial Unicode MS" pitchFamily="34" charset="-128"/>
              </a:rPr>
              <a:t>cordon</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Rectangle 23"/>
          <p:cNvSpPr/>
          <p:nvPr/>
        </p:nvSpPr>
        <p:spPr bwMode="gray">
          <a:xfrm>
            <a:off x="4988379" y="1167492"/>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27" name="Connector: Elbow 26"/>
          <p:cNvCxnSpPr>
            <a:stCxn id="24" idx="2"/>
            <a:endCxn id="5" idx="0"/>
          </p:cNvCxnSpPr>
          <p:nvPr/>
        </p:nvCxnSpPr>
        <p:spPr>
          <a:xfrm rot="5400000">
            <a:off x="4297815" y="1294170"/>
            <a:ext cx="1098911" cy="2102855"/>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p:cNvCxnSpPr>
            <a:stCxn id="24" idx="2"/>
            <a:endCxn id="17" idx="0"/>
          </p:cNvCxnSpPr>
          <p:nvPr/>
        </p:nvCxnSpPr>
        <p:spPr>
          <a:xfrm rot="16200000" flipH="1">
            <a:off x="6391952" y="1302886"/>
            <a:ext cx="1098912" cy="208542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Flowchart: Preparation 30"/>
          <p:cNvSpPr/>
          <p:nvPr/>
        </p:nvSpPr>
        <p:spPr bwMode="gray">
          <a:xfrm>
            <a:off x="1287435" y="3549010"/>
            <a:ext cx="1588973"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drain</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Rectangle 31"/>
          <p:cNvSpPr/>
          <p:nvPr/>
        </p:nvSpPr>
        <p:spPr bwMode="gray">
          <a:xfrm>
            <a:off x="8254680" y="463393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8254680" y="3665012"/>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55269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nodeType="afterEffect">
                                  <p:stCondLst>
                                    <p:cond delay="0"/>
                                  </p:stCondLst>
                                  <p:childTnLst>
                                    <p:set>
                                      <p:cBhvr>
                                        <p:cTn id="9" dur="1" fill="hold">
                                          <p:stCondLst>
                                            <p:cond delay="0"/>
                                          </p:stCondLst>
                                        </p:cTn>
                                        <p:tgtEl>
                                          <p:spTgt spid="2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1"/>
                                        </p:tgtEl>
                                        <p:attrNameLst>
                                          <p:attrName>style.visibility</p:attrName>
                                        </p:attrNameLst>
                                      </p:cBhvr>
                                      <p:to>
                                        <p:strVal val="visible"/>
                                      </p:to>
                                    </p:set>
                                  </p:childTnLst>
                                </p:cTn>
                              </p:par>
                            </p:childTnLst>
                          </p:cTn>
                        </p:par>
                        <p:par>
                          <p:cTn id="14" fill="hold">
                            <p:stCondLst>
                              <p:cond delay="0"/>
                            </p:stCondLst>
                            <p:childTnLst>
                              <p:par>
                                <p:cTn id="15" presetID="1" presetClass="exit"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23" grpId="0" animBg="1"/>
      <p:bldP spid="31" grpId="0" animBg="1"/>
      <p:bldP spid="32" grpId="0" animBg="1"/>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note on scheduling pods…</a:t>
            </a:r>
          </a:p>
        </p:txBody>
      </p:sp>
      <p:sp>
        <p:nvSpPr>
          <p:cNvPr id="4" name="Rectangle 3"/>
          <p:cNvSpPr/>
          <p:nvPr/>
        </p:nvSpPr>
        <p:spPr bwMode="gray">
          <a:xfrm>
            <a:off x="858333" y="3180802"/>
            <a:ext cx="2455957"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A</a:t>
            </a:r>
          </a:p>
        </p:txBody>
      </p:sp>
      <p:sp>
        <p:nvSpPr>
          <p:cNvPr id="6" name="Rectangle 5"/>
          <p:cNvSpPr/>
          <p:nvPr/>
        </p:nvSpPr>
        <p:spPr bwMode="gray">
          <a:xfrm>
            <a:off x="1482013" y="4951493"/>
            <a:ext cx="1208595" cy="77390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Tolerate</a:t>
            </a:r>
            <a:r>
              <a:rPr lang="de-DE" sz="1600" b="1" kern="0" noProof="0" dirty="0">
                <a:ea typeface="Arial Unicode MS" pitchFamily="34" charset="-128"/>
                <a:cs typeface="Arial Unicode MS" pitchFamily="34" charset="-128"/>
              </a:rPr>
              <a:t> </a:t>
            </a:r>
            <a:r>
              <a:rPr lang="de-DE" sz="1600" b="1" kern="0" dirty="0">
                <a:ea typeface="Arial Unicode MS" pitchFamily="34" charset="-128"/>
                <a:cs typeface="Arial Unicode MS" pitchFamily="34" charset="-128"/>
              </a:rPr>
              <a:t>N</a:t>
            </a:r>
            <a:r>
              <a:rPr lang="de-DE" sz="1600" b="1" kern="0" noProof="0" dirty="0" err="1">
                <a:ea typeface="Arial Unicode MS" pitchFamily="34" charset="-128"/>
                <a:cs typeface="Arial Unicode MS" pitchFamily="34" charset="-128"/>
              </a:rPr>
              <a:t>oUsers</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83173" y="318897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B</a:t>
            </a:r>
          </a:p>
        </p:txBody>
      </p:sp>
      <p:sp>
        <p:nvSpPr>
          <p:cNvPr id="9" name="Rectangle 8"/>
          <p:cNvSpPr/>
          <p:nvPr/>
        </p:nvSpPr>
        <p:spPr bwMode="gray">
          <a:xfrm>
            <a:off x="4301834" y="50059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NotWith</a:t>
            </a:r>
            <a:r>
              <a:rPr lang="de-DE" sz="1600" b="1" kern="0" noProof="0" dirty="0">
                <a:ea typeface="Arial Unicode MS" pitchFamily="34" charset="-128"/>
                <a:cs typeface="Arial Unicode MS" pitchFamily="34" charset="-128"/>
              </a:rPr>
              <a:t> Database</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620986" y="1141241"/>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12" name="Connector: Elbow 11"/>
          <p:cNvCxnSpPr>
            <a:stCxn id="11" idx="2"/>
            <a:endCxn id="4" idx="0"/>
          </p:cNvCxnSpPr>
          <p:nvPr/>
        </p:nvCxnSpPr>
        <p:spPr>
          <a:xfrm rot="5400000">
            <a:off x="3103353" y="752850"/>
            <a:ext cx="1410911" cy="3444992"/>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a:stCxn id="11" idx="2"/>
            <a:endCxn id="7" idx="0"/>
          </p:cNvCxnSpPr>
          <p:nvPr/>
        </p:nvCxnSpPr>
        <p:spPr>
          <a:xfrm rot="16200000" flipH="1">
            <a:off x="4823529" y="2477665"/>
            <a:ext cx="1419079" cy="3529"/>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Flowchart: Preparation 9"/>
          <p:cNvSpPr/>
          <p:nvPr/>
        </p:nvSpPr>
        <p:spPr bwMode="gray">
          <a:xfrm>
            <a:off x="1184481" y="3826324"/>
            <a:ext cx="1803657"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Taint: </a:t>
            </a:r>
            <a:r>
              <a:rPr lang="en-US" sz="1800" kern="0" noProof="0" dirty="0" err="1">
                <a:ea typeface="Arial Unicode MS" pitchFamily="34" charset="-128"/>
                <a:cs typeface="Arial Unicode MS" pitchFamily="34" charset="-128"/>
              </a:rPr>
              <a:t>NoUsers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4301834" y="396681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7750357" y="3180802"/>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C</a:t>
            </a:r>
          </a:p>
        </p:txBody>
      </p:sp>
      <p:sp>
        <p:nvSpPr>
          <p:cNvPr id="23" name="Rectangle 22"/>
          <p:cNvSpPr/>
          <p:nvPr/>
        </p:nvSpPr>
        <p:spPr bwMode="gray">
          <a:xfrm>
            <a:off x="8291479" y="489645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NotWith</a:t>
            </a:r>
            <a:r>
              <a:rPr kumimoji="0" lang="de-DE" sz="1600" b="1" i="0" u="none" strike="noStrike" kern="0" cap="none" spc="0" normalizeH="0" baseline="0" noProof="0" dirty="0">
                <a:ln>
                  <a:noFill/>
                </a:ln>
                <a:effectLst/>
                <a:uLnTx/>
                <a:uFillTx/>
                <a:ea typeface="Arial Unicode MS" pitchFamily="34" charset="-128"/>
                <a:cs typeface="Arial Unicode MS" pitchFamily="34" charset="-128"/>
              </a:rPr>
              <a:t> Database</a:t>
            </a:r>
          </a:p>
        </p:txBody>
      </p:sp>
      <p:sp>
        <p:nvSpPr>
          <p:cNvPr id="24" name="Rectangle 23"/>
          <p:cNvSpPr/>
          <p:nvPr/>
        </p:nvSpPr>
        <p:spPr bwMode="gray">
          <a:xfrm>
            <a:off x="8291478" y="39668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a:ea typeface="Arial Unicode MS" pitchFamily="34" charset="-128"/>
                <a:cs typeface="Arial Unicode MS" pitchFamily="34" charset="-128"/>
              </a:rPr>
              <a:t>Backend </a:t>
            </a:r>
            <a:r>
              <a:rPr lang="de-DE" sz="1600" b="1" kern="0" dirty="0" err="1">
                <a:ea typeface="Arial Unicode MS" pitchFamily="34" charset="-128"/>
                <a:cs typeface="Arial Unicode MS" pitchFamily="34" charset="-128"/>
              </a:rPr>
              <a:t>With</a:t>
            </a:r>
            <a:r>
              <a:rPr lang="de-DE" sz="1600" b="1" kern="0" dirty="0">
                <a:ea typeface="Arial Unicode MS" pitchFamily="34" charset="-128"/>
                <a:cs typeface="Arial Unicode MS" pitchFamily="34" charset="-128"/>
              </a:rPr>
              <a:t> Frontend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8" name="Connector: Elbow 27"/>
          <p:cNvCxnSpPr>
            <a:stCxn id="11" idx="2"/>
            <a:endCxn id="22" idx="0"/>
          </p:cNvCxnSpPr>
          <p:nvPr/>
        </p:nvCxnSpPr>
        <p:spPr>
          <a:xfrm rot="16200000" flipH="1">
            <a:off x="6861205" y="439989"/>
            <a:ext cx="1410911" cy="407071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gray">
          <a:xfrm>
            <a:off x="5755533" y="398103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9863937" y="394232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Frontend</a:t>
            </a:r>
            <a:r>
              <a:rPr kumimoji="0" lang="en-US" sz="1600" b="1" i="0" u="none" strike="noStrike" kern="0" cap="none" spc="0" normalizeH="0" dirty="0">
                <a:ln>
                  <a:noFill/>
                </a:ln>
                <a:effectLst/>
                <a:uLnTx/>
                <a:uFillTx/>
                <a:ea typeface="Arial Unicode MS" pitchFamily="34" charset="-128"/>
                <a:cs typeface="Arial Unicode MS" pitchFamily="34" charset="-128"/>
              </a:rPr>
              <a:t> With Backend</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6476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1028" name="Picture 4" descr="Image result for a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001" y="2244819"/>
            <a:ext cx="1760724" cy="9246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c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915" y="763798"/>
            <a:ext cx="3413761" cy="145339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z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953" y="3414347"/>
            <a:ext cx="2095687" cy="108164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giantswar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135" y="4796281"/>
            <a:ext cx="1579432" cy="1579432"/>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logo@2x.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6923" y="2057890"/>
            <a:ext cx="2352093" cy="235209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22866" y="5710510"/>
            <a:ext cx="4937570" cy="415498"/>
          </a:xfrm>
          <a:prstGeom prst="rect">
            <a:avLst/>
          </a:prstGeom>
        </p:spPr>
        <p:txBody>
          <a:bodyPr wrap="none">
            <a:spAutoFit/>
          </a:bodyPr>
          <a:lstStyle/>
          <a:p>
            <a:r>
              <a:rPr lang="en-US" dirty="0">
                <a:hlinkClick r:id="rId7"/>
              </a:rPr>
              <a:t>https://github.com/kubernetes/minikube</a:t>
            </a:r>
            <a:r>
              <a:rPr lang="en-US" dirty="0"/>
              <a:t> </a:t>
            </a:r>
          </a:p>
        </p:txBody>
      </p:sp>
      <p:pic>
        <p:nvPicPr>
          <p:cNvPr id="1026" name="Picture 2" descr="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3343" y="1330277"/>
            <a:ext cx="4295500" cy="4168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28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3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2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40"/>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042"/>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048"/>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298</Words>
  <Application>Microsoft Office PowerPoint</Application>
  <PresentationFormat>Custom</PresentationFormat>
  <Paragraphs>82</Paragraphs>
  <Slides>10</Slides>
  <Notes>5</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Unicode MS</vt:lpstr>
      <vt:lpstr>Courier New</vt:lpstr>
      <vt:lpstr>Symbol</vt:lpstr>
      <vt:lpstr>Wingdings</vt:lpstr>
      <vt:lpstr>Wingdings</vt:lpstr>
      <vt:lpstr>SAP_2017_16x9_black</vt:lpstr>
      <vt:lpstr>PowerPoint Presentation</vt:lpstr>
      <vt:lpstr>Service Accounts</vt:lpstr>
      <vt:lpstr>Role based authorization (RBAC)</vt:lpstr>
      <vt:lpstr>Demo</vt:lpstr>
      <vt:lpstr>NetworkPolicy</vt:lpstr>
      <vt:lpstr>Demo</vt:lpstr>
      <vt:lpstr>Node Management</vt:lpstr>
      <vt:lpstr>A note on scheduling pods…</vt:lpstr>
      <vt:lpstr>Wherefrom can I get a cluster?</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498</cp:revision>
  <dcterms:created xsi:type="dcterms:W3CDTF">2015-10-14T11:21:43Z</dcterms:created>
  <dcterms:modified xsi:type="dcterms:W3CDTF">2018-01-19T08:24:09Z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