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2" r:id="rId3"/>
    <p:sldId id="446" r:id="rId4"/>
    <p:sldId id="443" r:id="rId5"/>
    <p:sldId id="448" r:id="rId6"/>
    <p:sldId id="440" r:id="rId7"/>
    <p:sldId id="436" r:id="rId8"/>
    <p:sldId id="449" r:id="rId9"/>
    <p:sldId id="447" r:id="rId10"/>
    <p:sldId id="451" r:id="rId11"/>
    <p:sldId id="450"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64938" autoAdjust="0"/>
  </p:normalViewPr>
  <p:slideViewPr>
    <p:cSldViewPr snapToGrid="0" showGuides="1">
      <p:cViewPr varScale="1">
        <p:scale>
          <a:sx n="106" d="100"/>
          <a:sy n="106" d="100"/>
        </p:scale>
        <p:origin x="2922"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42008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actually talking about the deployment resource, we need to introduce one of the fundamental concepts of Kubernetes: labels &amp; selectors.</a:t>
            </a:r>
          </a:p>
          <a:p>
            <a:endParaRPr lang="en-US" dirty="0"/>
          </a:p>
          <a:p>
            <a:r>
              <a:rPr lang="en-US" dirty="0"/>
              <a:t>Basically, labels are </a:t>
            </a:r>
            <a:r>
              <a:rPr lang="en-US" b="1" dirty="0"/>
              <a:t>key-value pairs </a:t>
            </a:r>
            <a:r>
              <a:rPr lang="en-US" dirty="0"/>
              <a:t>and you can attach them to almost everything in Kubernetes. Keys can have a prefix separated by “/”. The parts of the key must be DNS compatible names. Labels are part of the metadata-section of a resource description and of course you can attach multiple labels to one resource.</a:t>
            </a:r>
          </a:p>
          <a:p>
            <a:endParaRPr lang="en-US" dirty="0"/>
          </a:p>
          <a:p>
            <a:r>
              <a:rPr lang="en-US" dirty="0"/>
              <a:t>But what are labels good for, if there is no selection mechanism to evaluate them? Kubernetes label selectors are the answer to this questions.</a:t>
            </a:r>
          </a:p>
          <a:p>
            <a:endParaRPr lang="en-US" dirty="0"/>
          </a:p>
          <a:p>
            <a:r>
              <a:rPr lang="en-US" dirty="0"/>
              <a:t>Selectors can be used in </a:t>
            </a:r>
            <a:r>
              <a:rPr lang="en-US" dirty="0" err="1"/>
              <a:t>kubectl</a:t>
            </a:r>
            <a:r>
              <a:rPr lang="en-US" dirty="0"/>
              <a:t> queries but also as part of resource definitions to define dependencies or even hierarchies of managed objects.</a:t>
            </a:r>
          </a:p>
          <a:p>
            <a:r>
              <a:rPr lang="en-US" dirty="0"/>
              <a:t>Mostly the selectors are part of the resource’s spec sections.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157898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actually talking about the deployment resource, we need to introduce one of the fundamental concepts of Kubernetes: labels &amp; selectors.</a:t>
            </a:r>
          </a:p>
          <a:p>
            <a:endParaRPr lang="en-US" dirty="0"/>
          </a:p>
          <a:p>
            <a:r>
              <a:rPr lang="en-US" dirty="0"/>
              <a:t>Basically, labels are </a:t>
            </a:r>
            <a:r>
              <a:rPr lang="en-US" b="1" dirty="0"/>
              <a:t>key-value pairs </a:t>
            </a:r>
            <a:r>
              <a:rPr lang="en-US" dirty="0"/>
              <a:t>and you can attach them to almost everything in Kubernetes. Keys can have a prefix separated by “/”. The parts of the key must be DNS compatible names. Labels are part of the metadata-section of a resource description and of course you can attach multiple labels to one resource.</a:t>
            </a:r>
          </a:p>
          <a:p>
            <a:endParaRPr lang="en-US" dirty="0"/>
          </a:p>
          <a:p>
            <a:r>
              <a:rPr lang="en-US" dirty="0"/>
              <a:t>But what are labels good for, if there is no selection mechanism to evaluate them? Kubernetes label selectors are the answer to this questions.</a:t>
            </a:r>
          </a:p>
          <a:p>
            <a:endParaRPr lang="en-US" dirty="0"/>
          </a:p>
          <a:p>
            <a:r>
              <a:rPr lang="en-US" dirty="0"/>
              <a:t>Selectors can be used in </a:t>
            </a:r>
            <a:r>
              <a:rPr lang="en-US" dirty="0" err="1"/>
              <a:t>kubectl</a:t>
            </a:r>
            <a:r>
              <a:rPr lang="en-US" dirty="0"/>
              <a:t> queries but also as part of resource definitions to define dependencies or even hierarchies of managed objects.</a:t>
            </a:r>
          </a:p>
          <a:p>
            <a:r>
              <a:rPr lang="en-US" dirty="0"/>
              <a:t>Mostly the selectors are part of the resource’s spec sections.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909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Labels are used to </a:t>
            </a:r>
            <a:r>
              <a:rPr lang="en-US" b="1" dirty="0"/>
              <a:t>identify and bundle</a:t>
            </a:r>
            <a:r>
              <a:rPr lang="en-US" dirty="0"/>
              <a:t> pods or nodes or any other resource, where it seem useful.</a:t>
            </a:r>
          </a:p>
          <a:p>
            <a:endParaRPr lang="en-US" dirty="0"/>
          </a:p>
          <a:p>
            <a:r>
              <a:rPr lang="en-US" b="1" dirty="0"/>
              <a:t>Pod names are not reliable</a:t>
            </a:r>
            <a:r>
              <a:rPr lang="en-US" dirty="0"/>
              <a:t> because they are usually generated. To identify a set of same pods, a label helps.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551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already said, </a:t>
            </a:r>
            <a:r>
              <a:rPr lang="en-US" b="1" dirty="0"/>
              <a:t>labels</a:t>
            </a:r>
            <a:r>
              <a:rPr lang="en-US" dirty="0"/>
              <a:t> are part of the </a:t>
            </a:r>
            <a:r>
              <a:rPr lang="en-US" b="1" dirty="0"/>
              <a:t>metadata section</a:t>
            </a:r>
            <a:r>
              <a:rPr lang="en-US" dirty="0"/>
              <a:t> and </a:t>
            </a:r>
            <a:r>
              <a:rPr lang="en-US" b="1" dirty="0"/>
              <a:t>selectors</a:t>
            </a:r>
            <a:r>
              <a:rPr lang="en-US" dirty="0"/>
              <a:t> usually occur in the </a:t>
            </a:r>
            <a:r>
              <a:rPr lang="en-US" b="1" dirty="0"/>
              <a:t>spec sections</a:t>
            </a:r>
            <a:r>
              <a:rPr lang="en-US" dirty="0"/>
              <a:t>.</a:t>
            </a:r>
          </a:p>
          <a:p>
            <a:endParaRPr lang="en-US" dirty="0"/>
          </a:p>
          <a:p>
            <a:r>
              <a:rPr lang="en-US" dirty="0"/>
              <a:t>Additionally manual labeling is possible via </a:t>
            </a:r>
            <a:r>
              <a:rPr lang="en-US" dirty="0" err="1"/>
              <a:t>kubectl</a:t>
            </a:r>
            <a:r>
              <a:rPr lang="en-US" dirty="0"/>
              <a:t> and label selectors can be added to </a:t>
            </a:r>
            <a:r>
              <a:rPr lang="en-US" dirty="0" err="1"/>
              <a:t>kubectl</a:t>
            </a:r>
            <a:r>
              <a:rPr lang="en-US" dirty="0"/>
              <a:t> queries.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6657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demo should familiarize participants with the labeling system.</a:t>
            </a:r>
          </a:p>
          <a:p>
            <a:pPr marL="285750" indent="-285750">
              <a:buFontTx/>
              <a:buChar char="-"/>
            </a:pPr>
            <a:r>
              <a:rPr lang="en-US" dirty="0"/>
              <a:t>Show labels</a:t>
            </a:r>
          </a:p>
          <a:p>
            <a:pPr marL="465750" lvl="1" indent="-285750">
              <a:buFontTx/>
              <a:buChar char="-"/>
            </a:pPr>
            <a:r>
              <a:rPr lang="en-US" dirty="0"/>
              <a:t>of nodes: </a:t>
            </a:r>
            <a:r>
              <a:rPr lang="en-US" dirty="0" err="1"/>
              <a:t>kubectl</a:t>
            </a:r>
            <a:r>
              <a:rPr lang="en-US" dirty="0"/>
              <a:t> get nodes --show-labels</a:t>
            </a:r>
          </a:p>
          <a:p>
            <a:pPr marL="465750" lvl="1" indent="-285750">
              <a:buFontTx/>
              <a:buChar char="-"/>
            </a:pPr>
            <a:r>
              <a:rPr lang="en-US" dirty="0"/>
              <a:t>of pods in </a:t>
            </a:r>
            <a:r>
              <a:rPr lang="en-US" dirty="0" err="1"/>
              <a:t>kube</a:t>
            </a:r>
            <a:r>
              <a:rPr lang="en-US" dirty="0"/>
              <a:t>-system namespace: </a:t>
            </a:r>
            <a:r>
              <a:rPr lang="en-US" dirty="0" err="1"/>
              <a:t>kubectl</a:t>
            </a:r>
            <a:r>
              <a:rPr lang="en-US" dirty="0"/>
              <a:t> get pods -n </a:t>
            </a:r>
            <a:r>
              <a:rPr lang="en-US" dirty="0" err="1"/>
              <a:t>kube</a:t>
            </a:r>
            <a:r>
              <a:rPr lang="en-US" dirty="0"/>
              <a:t>-system --</a:t>
            </a:r>
            <a:r>
              <a:rPr lang="en-US" dirty="0" err="1"/>
              <a:t>showl</a:t>
            </a:r>
            <a:r>
              <a:rPr lang="en-US" dirty="0"/>
              <a:t>-labels</a:t>
            </a:r>
          </a:p>
          <a:p>
            <a:pPr marL="285750" indent="-285750">
              <a:buFontTx/>
              <a:buChar char="-"/>
            </a:pPr>
            <a:r>
              <a:rPr lang="en-US" dirty="0"/>
              <a:t>Show selection based on labels:</a:t>
            </a:r>
          </a:p>
          <a:p>
            <a:pPr marL="465750" lvl="1" indent="-285750">
              <a:buFontTx/>
              <a:buChar char="-"/>
            </a:pPr>
            <a:r>
              <a:rPr lang="en-US" dirty="0"/>
              <a:t>Select a group of pods from </a:t>
            </a:r>
            <a:r>
              <a:rPr lang="en-US" dirty="0" err="1"/>
              <a:t>kube</a:t>
            </a:r>
            <a:r>
              <a:rPr lang="en-US" dirty="0"/>
              <a:t>-system namespace by their labels (e.g. </a:t>
            </a:r>
            <a:r>
              <a:rPr lang="en-US" dirty="0" err="1"/>
              <a:t>kubect</a:t>
            </a:r>
            <a:r>
              <a:rPr lang="en-US" dirty="0"/>
              <a:t> get pods -n </a:t>
            </a:r>
            <a:r>
              <a:rPr lang="en-US" dirty="0" err="1"/>
              <a:t>kube</a:t>
            </a:r>
            <a:r>
              <a:rPr lang="en-US" dirty="0"/>
              <a:t>-system -l component=node-exporter)</a:t>
            </a:r>
          </a:p>
          <a:p>
            <a:pPr marL="465750" lvl="1" indent="-285750">
              <a:buFontTx/>
              <a:buChar char="-"/>
            </a:pPr>
            <a:r>
              <a:rPr lang="en-US" dirty="0"/>
              <a:t>Select a group based only based on key existence: </a:t>
            </a:r>
            <a:r>
              <a:rPr lang="en-US" dirty="0" err="1"/>
              <a:t>kubectl</a:t>
            </a:r>
            <a:r>
              <a:rPr lang="en-US" dirty="0"/>
              <a:t> get pods -n </a:t>
            </a:r>
            <a:r>
              <a:rPr lang="en-US" dirty="0" err="1"/>
              <a:t>kube</a:t>
            </a:r>
            <a:r>
              <a:rPr lang="en-US" dirty="0"/>
              <a:t>-system -l component</a:t>
            </a:r>
          </a:p>
          <a:p>
            <a:pPr marL="285750" indent="-285750">
              <a:buFontTx/>
              <a:buChar char="-"/>
            </a:pPr>
            <a:r>
              <a:rPr lang="en-US" dirty="0"/>
              <a:t>Label a pod from previous demo (re-create if necessary)</a:t>
            </a:r>
          </a:p>
          <a:p>
            <a:pPr marL="465750" lvl="1" indent="-285750">
              <a:buFontTx/>
              <a:buChar char="-"/>
            </a:pPr>
            <a:r>
              <a:rPr lang="en-US" dirty="0" err="1"/>
              <a:t>kubectl</a:t>
            </a:r>
            <a:r>
              <a:rPr lang="en-US" dirty="0"/>
              <a:t> label pod &lt;name&gt; awesome=hair</a:t>
            </a:r>
          </a:p>
          <a:p>
            <a:pPr marL="465750" lvl="1" indent="-285750">
              <a:buFontTx/>
              <a:buChar char="-"/>
            </a:pPr>
            <a:r>
              <a:rPr lang="en-US" dirty="0"/>
              <a:t>Query labeled pod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01708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How labels &amp; selectors work here:</a:t>
            </a:r>
          </a:p>
          <a:p>
            <a:pPr marL="285750" indent="-285750">
              <a:buFontTx/>
              <a:buChar char="-"/>
            </a:pPr>
            <a:r>
              <a:rPr lang="en-US" dirty="0"/>
              <a:t>Names of pods can change</a:t>
            </a:r>
          </a:p>
          <a:p>
            <a:pPr marL="285750" indent="-285750">
              <a:buFontTx/>
              <a:buChar char="-"/>
            </a:pPr>
            <a:r>
              <a:rPr lang="en-US" dirty="0"/>
              <a:t>Labels stay</a:t>
            </a:r>
            <a:r>
              <a:rPr lang="en-US" baseline="0" dirty="0"/>
              <a:t> the same</a:t>
            </a:r>
          </a:p>
          <a:p>
            <a:pPr marL="285750" indent="-285750">
              <a:buFontTx/>
              <a:buChar char="-"/>
            </a:pPr>
            <a:r>
              <a:rPr lang="en-US" baseline="0" dirty="0"/>
              <a:t>Only with labels pods related to </a:t>
            </a:r>
            <a:r>
              <a:rPr lang="en-US" baseline="0" dirty="0" err="1"/>
              <a:t>rs</a:t>
            </a:r>
            <a:r>
              <a:rPr lang="en-US" baseline="0" dirty="0"/>
              <a:t>/deployment can be determined reliably</a:t>
            </a:r>
          </a:p>
          <a:p>
            <a:pPr marL="285750" indent="-285750">
              <a:buFontTx/>
              <a:buChar char="-"/>
            </a:pPr>
            <a:endParaRPr lang="en-US" dirty="0"/>
          </a:p>
          <a:p>
            <a:r>
              <a:rPr lang="en-US" dirty="0"/>
              <a:t>Why deployments?</a:t>
            </a:r>
          </a:p>
          <a:p>
            <a:r>
              <a:rPr lang="en-US" dirty="0"/>
              <a:t>You don’t want to know and manage individual pods. You would like to specify a template and instantiate it as often as you wish. Also you want to manage the group of pods e.g. in terms of docker image used.</a:t>
            </a:r>
          </a:p>
          <a:p>
            <a:endParaRPr lang="en-US" dirty="0"/>
          </a:p>
          <a:p>
            <a:r>
              <a:rPr lang="en-US" dirty="0"/>
              <a:t>The deployment gives you these management capabilities. In it’s resource description (</a:t>
            </a:r>
            <a:r>
              <a:rPr lang="en-US" dirty="0" err="1"/>
              <a:t>yaml</a:t>
            </a:r>
            <a:r>
              <a:rPr lang="en-US" dirty="0"/>
              <a:t> file) you specify a pod template, how pods should be labeled and of course a corresponding selector to identify your pods.</a:t>
            </a:r>
          </a:p>
          <a:p>
            <a:r>
              <a:rPr lang="en-US" dirty="0"/>
              <a:t>On cluster level the deployment creates &amp; manages a replica set which then manages the pods. </a:t>
            </a:r>
          </a:p>
          <a:p>
            <a:r>
              <a:rPr lang="en-US" dirty="0"/>
              <a:t>If you update the number of replicas, this will be sent to the </a:t>
            </a:r>
            <a:r>
              <a:rPr lang="en-US" dirty="0" err="1"/>
              <a:t>replicaSet</a:t>
            </a:r>
            <a:r>
              <a:rPr lang="en-US" dirty="0"/>
              <a:t> and the desired state is enforced via the </a:t>
            </a:r>
            <a:r>
              <a:rPr lang="en-US" dirty="0" err="1"/>
              <a:t>replicaSet</a:t>
            </a:r>
            <a:r>
              <a:rPr lang="en-US" dirty="0"/>
              <a:t>. </a:t>
            </a:r>
          </a:p>
          <a:p>
            <a:r>
              <a:rPr lang="en-US" dirty="0"/>
              <a:t>Upon update of the image, a new </a:t>
            </a:r>
            <a:r>
              <a:rPr lang="en-US" dirty="0" err="1"/>
              <a:t>replicaSet</a:t>
            </a:r>
            <a:r>
              <a:rPr lang="en-US" dirty="0"/>
              <a:t> will be created and the old one will be set to replica=0. This way you can roll-back to your old </a:t>
            </a:r>
            <a:r>
              <a:rPr lang="en-US" dirty="0" err="1"/>
              <a:t>replicaSet</a:t>
            </a:r>
            <a:r>
              <a:rPr lang="en-US" dirty="0"/>
              <a:t> (by scaling it up again).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64764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Explain deployments in a demo</a:t>
            </a:r>
          </a:p>
          <a:p>
            <a:pPr marL="285750" indent="-285750">
              <a:buFontTx/>
              <a:buChar char="-"/>
            </a:pPr>
            <a:r>
              <a:rPr lang="en-US" dirty="0"/>
              <a:t>Use the “</a:t>
            </a:r>
            <a:r>
              <a:rPr lang="en-US" dirty="0" err="1"/>
              <a:t>kubectl</a:t>
            </a:r>
            <a:r>
              <a:rPr lang="en-US" dirty="0"/>
              <a:t> run” command to create a deployment</a:t>
            </a:r>
          </a:p>
          <a:p>
            <a:pPr marL="285750" indent="-285750">
              <a:buFontTx/>
              <a:buChar char="-"/>
            </a:pPr>
            <a:r>
              <a:rPr lang="en-US" dirty="0"/>
              <a:t>Show the replica set with labels</a:t>
            </a:r>
          </a:p>
          <a:p>
            <a:pPr marL="285750" indent="-285750">
              <a:buFontTx/>
              <a:buChar char="-"/>
            </a:pPr>
            <a:r>
              <a:rPr lang="en-US" dirty="0"/>
              <a:t>Point out that the replica set is a “hidden” component used to manage pods &amp; generations. A user should not interact directly with a replica set</a:t>
            </a:r>
          </a:p>
          <a:p>
            <a:pPr marL="285750" indent="-285750">
              <a:buFontTx/>
              <a:buChar char="-"/>
            </a:pPr>
            <a:r>
              <a:rPr lang="en-US" dirty="0"/>
              <a:t>Scale up (</a:t>
            </a:r>
            <a:r>
              <a:rPr lang="en-US" dirty="0" err="1"/>
              <a:t>kubectl</a:t>
            </a:r>
            <a:r>
              <a:rPr lang="en-US" dirty="0"/>
              <a:t> scale </a:t>
            </a:r>
            <a:r>
              <a:rPr lang="en-US" dirty="0" err="1"/>
              <a:t>deployment|replicaset</a:t>
            </a:r>
            <a:r>
              <a:rPr lang="en-US" dirty="0"/>
              <a:t> &lt;name&gt; --replicas=5)</a:t>
            </a:r>
          </a:p>
          <a:p>
            <a:pPr marL="465750" lvl="1" indent="-285750">
              <a:buFontTx/>
              <a:buChar char="-"/>
            </a:pPr>
            <a:r>
              <a:rPr lang="en-US" dirty="0"/>
              <a:t>Scale up the replica set &amp; show pods -&gt; replica set is managed by deployment and thus overruled. </a:t>
            </a:r>
          </a:p>
          <a:p>
            <a:pPr marL="465750" lvl="1" indent="-285750">
              <a:buFontTx/>
              <a:buChar char="-"/>
            </a:pPr>
            <a:r>
              <a:rPr lang="en-US" dirty="0"/>
              <a:t>Scale up the deployment</a:t>
            </a:r>
          </a:p>
          <a:p>
            <a:pPr marL="285750" indent="-285750">
              <a:buFontTx/>
              <a:buChar char="-"/>
            </a:pPr>
            <a:r>
              <a:rPr lang="en-US" dirty="0"/>
              <a:t>Show the pods with labels</a:t>
            </a:r>
          </a:p>
          <a:p>
            <a:pPr marL="285750" indent="-285750">
              <a:buFontTx/>
              <a:buChar char="-"/>
            </a:pPr>
            <a:r>
              <a:rPr lang="en-US" dirty="0"/>
              <a:t>Delete a pod &amp; in parallel “watch </a:t>
            </a:r>
            <a:r>
              <a:rPr lang="en-US" dirty="0" err="1"/>
              <a:t>kubectl</a:t>
            </a:r>
            <a:r>
              <a:rPr lang="en-US" dirty="0"/>
              <a:t> get pods” to monitor the creation/deletion of pods</a:t>
            </a:r>
          </a:p>
          <a:p>
            <a:pPr marL="285750" indent="-285750">
              <a:buFontTx/>
              <a:buChar char="-"/>
            </a:pPr>
            <a:endParaRPr lang="en-US" dirty="0"/>
          </a:p>
          <a:p>
            <a:pPr marL="0" indent="0">
              <a:buFontTx/>
              <a:buNone/>
            </a:pPr>
            <a:r>
              <a:rPr lang="en-US" dirty="0"/>
              <a:t>Don’t forget to mention that a deployment can be created also from </a:t>
            </a:r>
            <a:r>
              <a:rPr lang="en-US" dirty="0" err="1"/>
              <a:t>yaml</a:t>
            </a:r>
            <a:r>
              <a:rPr lang="en-US" dirty="0"/>
              <a:t> file (with way more options to customize -&gt; like the labels).</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80594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523349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a:br>
            <a:r>
              <a:rPr lang="en-US">
                <a:solidFill>
                  <a:schemeClr val="accent1"/>
                </a:solidFill>
              </a:rPr>
              <a:t>Labels </a:t>
            </a:r>
            <a:r>
              <a:rPr lang="en-US" dirty="0">
                <a:solidFill>
                  <a:schemeClr val="accent1"/>
                </a:solidFill>
              </a:rPr>
              <a:t>&amp; Deployments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C0710-079C-43DD-A644-3F0DB6C91085}"/>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2934549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3"/>
              </a:rPr>
              <a:t>https://kubernetes.io/docs/concepts/overview/working-with-objects/labels/</a:t>
            </a:r>
            <a:r>
              <a:rPr lang="de-DE" dirty="0"/>
              <a:t> </a:t>
            </a:r>
          </a:p>
        </p:txBody>
      </p:sp>
      <p:pic>
        <p:nvPicPr>
          <p:cNvPr id="4" name="Picture 3"/>
          <p:cNvPicPr>
            <a:picLocks noChangeAspect="1"/>
          </p:cNvPicPr>
          <p:nvPr/>
        </p:nvPicPr>
        <p:blipFill>
          <a:blip r:embed="rId4"/>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 </a:t>
            </a:r>
            <a:br>
              <a:rPr lang="en-US" dirty="0"/>
            </a:br>
            <a:r>
              <a:rPr lang="en-US" dirty="0"/>
              <a:t>“</a:t>
            </a:r>
            <a:r>
              <a:rPr lang="en-US" dirty="0" err="1"/>
              <a:t>com.sap</a:t>
            </a:r>
            <a:r>
              <a:rPr lang="en-US" dirty="0"/>
              <a:t>/product-name”:”</a:t>
            </a:r>
            <a:r>
              <a:rPr lang="en-US" dirty="0" err="1"/>
              <a:t>hana</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5"/>
          <a:stretch>
            <a:fillRect/>
          </a:stretch>
        </p:blipFill>
        <p:spPr>
          <a:xfrm>
            <a:off x="7862751" y="3213685"/>
            <a:ext cx="3076190" cy="742857"/>
          </a:xfrm>
          <a:prstGeom prst="rect">
            <a:avLst/>
          </a:prstGeom>
        </p:spPr>
      </p:pic>
      <p:pic>
        <p:nvPicPr>
          <p:cNvPr id="7" name="Picture 6"/>
          <p:cNvPicPr>
            <a:picLocks noChangeAspect="1"/>
          </p:cNvPicPr>
          <p:nvPr/>
        </p:nvPicPr>
        <p:blipFill>
          <a:blip r:embed="rId6"/>
          <a:stretch>
            <a:fillRect/>
          </a:stretch>
        </p:blipFill>
        <p:spPr>
          <a:xfrm>
            <a:off x="7862751" y="4082226"/>
            <a:ext cx="3971429" cy="1266667"/>
          </a:xfrm>
          <a:prstGeom prst="rect">
            <a:avLst/>
          </a:prstGeom>
        </p:spPr>
      </p:pic>
      <p:pic>
        <p:nvPicPr>
          <p:cNvPr id="8" name="Picture 7">
            <a:extLst>
              <a:ext uri="{FF2B5EF4-FFF2-40B4-BE49-F238E27FC236}">
                <a16:creationId xmlns:a16="http://schemas.microsoft.com/office/drawing/2014/main" id="{9E0A5F9B-3AEC-4598-A134-09D4835E4ABA}"/>
              </a:ext>
            </a:extLst>
          </p:cNvPr>
          <p:cNvPicPr>
            <a:picLocks noChangeAspect="1"/>
          </p:cNvPicPr>
          <p:nvPr/>
        </p:nvPicPr>
        <p:blipFill>
          <a:blip r:embed="rId7"/>
          <a:stretch>
            <a:fillRect/>
          </a:stretch>
        </p:blipFill>
        <p:spPr>
          <a:xfrm>
            <a:off x="7862751" y="473337"/>
            <a:ext cx="2778572" cy="5528571"/>
          </a:xfrm>
          <a:prstGeom prst="rect">
            <a:avLst/>
          </a:prstGeom>
        </p:spPr>
      </p:pic>
    </p:spTree>
    <p:extLst>
      <p:ext uri="{BB962C8B-B14F-4D97-AF65-F5344CB8AC3E}">
        <p14:creationId xmlns:p14="http://schemas.microsoft.com/office/powerpoint/2010/main" val="395432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3"/>
              </a:rPr>
              <a:t>https://kubernetes.io/docs/concepts/overview/working-with-objects/labels/</a:t>
            </a:r>
            <a:r>
              <a:rPr lang="de-DE" dirty="0"/>
              <a:t> </a:t>
            </a:r>
          </a:p>
        </p:txBody>
      </p:sp>
      <p:pic>
        <p:nvPicPr>
          <p:cNvPr id="4" name="Picture 3"/>
          <p:cNvPicPr>
            <a:picLocks noChangeAspect="1"/>
          </p:cNvPicPr>
          <p:nvPr/>
        </p:nvPicPr>
        <p:blipFill>
          <a:blip r:embed="rId4"/>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 </a:t>
            </a:r>
            <a:br>
              <a:rPr lang="en-US" dirty="0"/>
            </a:br>
            <a:r>
              <a:rPr lang="en-US" dirty="0"/>
              <a:t>“</a:t>
            </a:r>
            <a:r>
              <a:rPr lang="en-US" dirty="0" err="1"/>
              <a:t>com.sap</a:t>
            </a:r>
            <a:r>
              <a:rPr lang="en-US" dirty="0"/>
              <a:t>/product-name”:”</a:t>
            </a:r>
            <a:r>
              <a:rPr lang="en-US" dirty="0" err="1"/>
              <a:t>hana</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5"/>
          <a:stretch>
            <a:fillRect/>
          </a:stretch>
        </p:blipFill>
        <p:spPr>
          <a:xfrm>
            <a:off x="7862751" y="3213685"/>
            <a:ext cx="3076190" cy="742857"/>
          </a:xfrm>
          <a:prstGeom prst="rect">
            <a:avLst/>
          </a:prstGeom>
        </p:spPr>
      </p:pic>
      <p:pic>
        <p:nvPicPr>
          <p:cNvPr id="7" name="Picture 6"/>
          <p:cNvPicPr>
            <a:picLocks noChangeAspect="1"/>
          </p:cNvPicPr>
          <p:nvPr/>
        </p:nvPicPr>
        <p:blipFill>
          <a:blip r:embed="rId6"/>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p:cNvSpPr/>
          <p:nvPr/>
        </p:nvSpPr>
        <p:spPr bwMode="gray">
          <a:xfrm>
            <a:off x="1313895" y="3231470"/>
            <a:ext cx="8904303" cy="247687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Why do we need labels &amp; selectors?</a:t>
            </a:r>
          </a:p>
        </p:txBody>
      </p:sp>
      <p:sp>
        <p:nvSpPr>
          <p:cNvPr id="3" name="Text Placeholder 2"/>
          <p:cNvSpPr txBox="1">
            <a:spLocks/>
          </p:cNvSpPr>
          <p:nvPr/>
        </p:nvSpPr>
        <p:spPr>
          <a:xfrm>
            <a:off x="1640342" y="1497562"/>
            <a:ext cx="8728777" cy="99706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b="1" dirty="0"/>
              <a:t>“In an environment, where names can change and most thing are ephemeral, we need a mechanism to identify a single or a set of objects reliably”</a:t>
            </a:r>
          </a:p>
        </p:txBody>
      </p:sp>
      <p:sp>
        <p:nvSpPr>
          <p:cNvPr id="4" name="Rectangle 3"/>
          <p:cNvSpPr/>
          <p:nvPr/>
        </p:nvSpPr>
        <p:spPr bwMode="gray">
          <a:xfrm>
            <a:off x="259508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157603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5400432"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381383"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20577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Flowchart: Document 9"/>
          <p:cNvSpPr/>
          <p:nvPr/>
        </p:nvSpPr>
        <p:spPr bwMode="gray">
          <a:xfrm>
            <a:off x="892415" y="300065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12" name="Rectangle 11"/>
          <p:cNvSpPr/>
          <p:nvPr/>
        </p:nvSpPr>
        <p:spPr bwMode="gray">
          <a:xfrm>
            <a:off x="8201754"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New-</a:t>
            </a: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p:cNvSpPr/>
          <p:nvPr/>
        </p:nvSpPr>
        <p:spPr bwMode="gray">
          <a:xfrm>
            <a:off x="718672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741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lvl="2"/>
            <a:endParaRPr lang="en-US" dirty="0"/>
          </a:p>
          <a:p>
            <a:pPr lvl="2"/>
            <a:endParaRPr lang="en-US" dirty="0"/>
          </a:p>
          <a:p>
            <a:pPr lvl="2"/>
            <a:endParaRPr lang="en-US" dirty="0"/>
          </a:p>
          <a:p>
            <a:pPr lvl="2"/>
            <a:endParaRPr lang="en-US" dirty="0"/>
          </a:p>
          <a:p>
            <a:pPr lvl="2"/>
            <a:endParaRPr lang="en-US" dirty="0"/>
          </a:p>
          <a:p>
            <a:pPr marL="179387" lvl="2" indent="0">
              <a:buNone/>
            </a:pPr>
            <a:endParaRPr lang="en-US" dirty="0"/>
          </a:p>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2"/>
            <a:endParaRPr lang="en-US" dirty="0"/>
          </a:p>
          <a:p>
            <a:pPr marL="0" lvl="1" indent="0">
              <a:buNone/>
            </a:pPr>
            <a:endParaRPr lang="en-US" dirty="0"/>
          </a:p>
        </p:txBody>
      </p:sp>
      <p:pic>
        <p:nvPicPr>
          <p:cNvPr id="6" name="Picture 5"/>
          <p:cNvPicPr>
            <a:picLocks noChangeAspect="1"/>
          </p:cNvPicPr>
          <p:nvPr/>
        </p:nvPicPr>
        <p:blipFill>
          <a:blip r:embed="rId3"/>
          <a:stretch>
            <a:fillRect/>
          </a:stretch>
        </p:blipFill>
        <p:spPr>
          <a:xfrm>
            <a:off x="747276" y="313651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0884E9-1461-437F-B055-12796ED6B692}"/>
              </a:ext>
            </a:extLst>
          </p:cNvPr>
          <p:cNvPicPr>
            <a:picLocks noChangeAspect="1"/>
          </p:cNvPicPr>
          <p:nvPr/>
        </p:nvPicPr>
        <p:blipFill>
          <a:blip r:embed="rId3"/>
          <a:stretch>
            <a:fillRect/>
          </a:stretch>
        </p:blipFill>
        <p:spPr>
          <a:xfrm>
            <a:off x="7986841" y="842636"/>
            <a:ext cx="2734499" cy="5407318"/>
          </a:xfrm>
          <a:prstGeom prst="rect">
            <a:avLst/>
          </a:prstGeom>
        </p:spPr>
      </p:pic>
      <p:sp>
        <p:nvSpPr>
          <p:cNvPr id="3" name="Text Placeholder 2"/>
          <p:cNvSpPr>
            <a:spLocks noGrp="1"/>
          </p:cNvSpPr>
          <p:nvPr>
            <p:ph type="body" sz="quarter" idx="10"/>
          </p:nvPr>
        </p:nvSpPr>
        <p:spPr>
          <a:xfrm>
            <a:off x="504001" y="1124700"/>
            <a:ext cx="6506400"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selectors</a:t>
            </a:r>
          </a:p>
          <a:p>
            <a:pPr lvl="1"/>
            <a:endParaRPr lang="en-US" dirty="0"/>
          </a:p>
        </p:txBody>
      </p:sp>
      <p:sp>
        <p:nvSpPr>
          <p:cNvPr id="2" name="Title 1"/>
          <p:cNvSpPr>
            <a:spLocks noGrp="1"/>
          </p:cNvSpPr>
          <p:nvPr>
            <p:ph type="title"/>
          </p:nvPr>
        </p:nvSpPr>
        <p:spPr/>
        <p:txBody>
          <a:bodyPr/>
          <a:lstStyle/>
          <a:p>
            <a:r>
              <a:rPr lang="en-US" dirty="0"/>
              <a:t>Deployments</a:t>
            </a:r>
          </a:p>
        </p:txBody>
      </p:sp>
      <p:cxnSp>
        <p:nvCxnSpPr>
          <p:cNvPr id="5" name="Straight Arrow Connector 4"/>
          <p:cNvCxnSpPr/>
          <p:nvPr/>
        </p:nvCxnSpPr>
        <p:spPr>
          <a:xfrm flipH="1">
            <a:off x="9889566" y="211154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H="1">
            <a:off x="9889566" y="3372625"/>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H="1">
            <a:off x="9889566" y="4322462"/>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999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#03</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solidFill>
              <a:schemeClr val="accent4"/>
            </a:solidFill>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1186</Words>
  <Application>Microsoft Office PowerPoint</Application>
  <PresentationFormat>Custom</PresentationFormat>
  <Paragraphs>145</Paragraphs>
  <Slides>12</Slides>
  <Notes>11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Courier New</vt:lpstr>
      <vt:lpstr>Symbol</vt:lpstr>
      <vt:lpstr>Wingdings</vt:lpstr>
      <vt:lpstr>Wingdings</vt:lpstr>
      <vt:lpstr>SAP_2017_16x9_black</vt:lpstr>
      <vt:lpstr>PowerPoint Presentation</vt:lpstr>
      <vt:lpstr>Introducing labels &amp; selectors</vt:lpstr>
      <vt:lpstr>Why do we need labels &amp; selectors?</vt:lpstr>
      <vt:lpstr>Using labels &amp; selectors</vt:lpstr>
      <vt:lpstr>Demo</vt:lpstr>
      <vt:lpstr>Architecture overview – deployments</vt:lpstr>
      <vt:lpstr>Deployments</vt:lpstr>
      <vt:lpstr>Demo</vt:lpstr>
      <vt:lpstr>What YOU will do in exercise #03</vt:lpstr>
      <vt:lpstr>Appendix</vt:lpstr>
      <vt:lpstr>Introducing labels &amp; selectors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413</cp:revision>
  <dcterms:created xsi:type="dcterms:W3CDTF">2015-10-14T11:21:43Z</dcterms:created>
  <dcterms:modified xsi:type="dcterms:W3CDTF">2018-10-29T12:50:42Z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