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1"/>
  </p:notesMasterIdLst>
  <p:handoutMasterIdLst>
    <p:handoutMasterId r:id="rId12"/>
  </p:handoutMasterIdLst>
  <p:sldIdLst>
    <p:sldId id="433" r:id="rId2"/>
    <p:sldId id="448" r:id="rId3"/>
    <p:sldId id="442" r:id="rId4"/>
    <p:sldId id="444" r:id="rId5"/>
    <p:sldId id="449" r:id="rId6"/>
    <p:sldId id="450" r:id="rId7"/>
    <p:sldId id="453" r:id="rId8"/>
    <p:sldId id="451" r:id="rId9"/>
    <p:sldId id="265" r:id="rId1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126" d="100"/>
          <a:sy n="126" d="100"/>
        </p:scale>
        <p:origin x="414" y="12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1742354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2225289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1151262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1545320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1339739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extLst>
      <p:ext uri="{BB962C8B-B14F-4D97-AF65-F5344CB8AC3E}">
        <p14:creationId xmlns:p14="http://schemas.microsoft.com/office/powerpoint/2010/main" val="2202563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kubernetes.io/docs/concepts/storage/volumes/"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Persistence</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Recap: Pods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Worker</a:t>
            </a:r>
          </a:p>
        </p:txBody>
      </p:sp>
      <p:sp>
        <p:nvSpPr>
          <p:cNvPr id="41" name="Rectangle 40"/>
          <p:cNvSpPr/>
          <p:nvPr/>
        </p:nvSpPr>
        <p:spPr bwMode="gray">
          <a:xfrm>
            <a:off x="444438" y="1470876"/>
            <a:ext cx="11246039" cy="4099344"/>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en-US" sz="2000" b="1" kern="0" noProof="0" dirty="0">
                <a:ea typeface="Arial Unicode MS" pitchFamily="34" charset="-128"/>
                <a:cs typeface="Arial Unicode MS" pitchFamily="34" charset="-128"/>
              </a:rPr>
              <a:t>Namespace: your-namespace</a:t>
            </a:r>
            <a:endParaRPr kumimoji="0" lang="en-US"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volume</a:t>
            </a: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Pod-B</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httpd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volume</a:t>
            </a: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client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httpd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issue? </a:t>
            </a:r>
          </a:p>
        </p:txBody>
      </p:sp>
      <p:sp>
        <p:nvSpPr>
          <p:cNvPr id="8" name="Rectangle 7"/>
          <p:cNvSpPr/>
          <p:nvPr/>
        </p:nvSpPr>
        <p:spPr>
          <a:xfrm>
            <a:off x="504000" y="1223190"/>
            <a:ext cx="10590719" cy="738664"/>
          </a:xfrm>
          <a:prstGeom prst="rect">
            <a:avLst/>
          </a:prstGeom>
        </p:spPr>
        <p:txBody>
          <a:bodyPr wrap="square">
            <a:spAutoFit/>
          </a:bodyPr>
          <a:lstStyle/>
          <a:p>
            <a:pPr marL="342900" indent="-342900">
              <a:buFont typeface="Wingdings" panose="05000000000000000000" pitchFamily="2" charset="2"/>
              <a:buChar char="§"/>
            </a:pPr>
            <a:r>
              <a:rPr lang="en-US" dirty="0"/>
              <a:t>Pods are ephemeral and can vanish any moment</a:t>
            </a:r>
          </a:p>
          <a:p>
            <a:pPr marL="342900" indent="-342900">
              <a:buFont typeface="Wingdings" panose="05000000000000000000" pitchFamily="2" charset="2"/>
              <a:buChar char="§"/>
            </a:pPr>
            <a:r>
              <a:rPr lang="en-US" dirty="0"/>
              <a:t>Data residing in a pod will vanish with the pod</a:t>
            </a:r>
          </a:p>
        </p:txBody>
      </p:sp>
      <p:sp>
        <p:nvSpPr>
          <p:cNvPr id="4" name="Rectangle 3"/>
          <p:cNvSpPr/>
          <p:nvPr/>
        </p:nvSpPr>
        <p:spPr bwMode="gray">
          <a:xfrm>
            <a:off x="2900521" y="2655920"/>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p:cNvSpPr/>
          <p:nvPr/>
        </p:nvSpPr>
        <p:spPr bwMode="gray">
          <a:xfrm>
            <a:off x="2728784" y="247304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4917772" y="4477855"/>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volume</a:t>
            </a:r>
          </a:p>
        </p:txBody>
      </p:sp>
      <p:sp>
        <p:nvSpPr>
          <p:cNvPr id="7" name="Rectangle 6"/>
          <p:cNvSpPr/>
          <p:nvPr/>
        </p:nvSpPr>
        <p:spPr bwMode="gray">
          <a:xfrm>
            <a:off x="4602917" y="320198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httpd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Connector: Elbow 8"/>
          <p:cNvCxnSpPr>
            <a:stCxn id="7" idx="3"/>
            <a:endCxn id="6" idx="4"/>
          </p:cNvCxnSpPr>
          <p:nvPr/>
        </p:nvCxnSpPr>
        <p:spPr>
          <a:xfrm flipH="1">
            <a:off x="5915992" y="3780117"/>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Cross 9"/>
          <p:cNvSpPr/>
          <p:nvPr/>
        </p:nvSpPr>
        <p:spPr bwMode="gray">
          <a:xfrm rot="2690790">
            <a:off x="4519213" y="3572411"/>
            <a:ext cx="1795337" cy="1804951"/>
          </a:xfrm>
          <a:prstGeom prst="plus">
            <a:avLst>
              <a:gd name="adj" fmla="val 44715"/>
            </a:avLst>
          </a:prstGeom>
          <a:solidFill>
            <a:schemeClr val="accent5">
              <a:lumMod val="40000"/>
              <a:lumOff val="60000"/>
            </a:schemeClr>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64191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gray">
          <a:xfrm>
            <a:off x="6919527" y="2830093"/>
            <a:ext cx="33914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Storage</a:t>
            </a:r>
            <a:r>
              <a:rPr kumimoji="0" lang="en-US" sz="1600" b="1" i="0" u="none" strike="noStrike" kern="0" cap="none" spc="0" normalizeH="0" noProof="0" dirty="0">
                <a:ln>
                  <a:noFill/>
                </a:ln>
                <a:effectLst/>
                <a:uLnTx/>
                <a:uFillTx/>
                <a:ea typeface="Arial Unicode MS" pitchFamily="34" charset="-128"/>
                <a:cs typeface="Arial Unicode MS" pitchFamily="34" charset="-128"/>
              </a:rPr>
              <a:t> representation</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Title 4"/>
          <p:cNvSpPr>
            <a:spLocks noGrp="1"/>
          </p:cNvSpPr>
          <p:nvPr>
            <p:ph type="title"/>
          </p:nvPr>
        </p:nvSpPr>
        <p:spPr/>
        <p:txBody>
          <a:bodyPr/>
          <a:lstStyle/>
          <a:p>
            <a:r>
              <a:rPr lang="en-US" dirty="0"/>
              <a:t>How to solve it?</a:t>
            </a:r>
          </a:p>
        </p:txBody>
      </p:sp>
      <p:sp>
        <p:nvSpPr>
          <p:cNvPr id="3" name="Rectangle 2"/>
          <p:cNvSpPr/>
          <p:nvPr/>
        </p:nvSpPr>
        <p:spPr bwMode="gray">
          <a:xfrm>
            <a:off x="1071721" y="2830093"/>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p:cNvSpPr/>
          <p:nvPr/>
        </p:nvSpPr>
        <p:spPr bwMode="gray">
          <a:xfrm>
            <a:off x="882566" y="277522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7981013" y="3472948"/>
            <a:ext cx="1561405" cy="1520039"/>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volume</a:t>
            </a:r>
          </a:p>
        </p:txBody>
      </p:sp>
      <p:sp>
        <p:nvSpPr>
          <p:cNvPr id="7" name="Rectangle 6"/>
          <p:cNvSpPr/>
          <p:nvPr/>
        </p:nvSpPr>
        <p:spPr bwMode="gray">
          <a:xfrm>
            <a:off x="2774117" y="365484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httpd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p:cNvCxnSpPr>
            <a:stCxn id="7" idx="3"/>
            <a:endCxn id="6" idx="2"/>
          </p:cNvCxnSpPr>
          <p:nvPr/>
        </p:nvCxnSpPr>
        <p:spPr>
          <a:xfrm flipV="1">
            <a:off x="4402048" y="4232968"/>
            <a:ext cx="3578965" cy="2"/>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04000" y="1223190"/>
            <a:ext cx="10590719" cy="1061829"/>
          </a:xfrm>
          <a:prstGeom prst="rect">
            <a:avLst/>
          </a:prstGeom>
        </p:spPr>
        <p:txBody>
          <a:bodyPr wrap="square">
            <a:spAutoFit/>
          </a:bodyPr>
          <a:lstStyle/>
          <a:p>
            <a:pPr marL="342900" indent="-342900">
              <a:buFont typeface="Wingdings" panose="05000000000000000000" pitchFamily="2" charset="2"/>
              <a:buChar char="§"/>
            </a:pPr>
            <a:r>
              <a:rPr lang="en-US" dirty="0"/>
              <a:t>Let the pod access persistent storage</a:t>
            </a:r>
          </a:p>
          <a:p>
            <a:pPr marL="342900" indent="-342900">
              <a:buFont typeface="Wingdings" panose="05000000000000000000" pitchFamily="2" charset="2"/>
              <a:buChar char="§"/>
            </a:pPr>
            <a:r>
              <a:rPr lang="en-US" dirty="0"/>
              <a:t>Kubernetes offers different types of storage integration:</a:t>
            </a:r>
          </a:p>
          <a:p>
            <a:pPr marL="887288" lvl="1" indent="-342900">
              <a:buFont typeface="Wingdings" panose="05000000000000000000" pitchFamily="2" charset="2"/>
              <a:buChar char="§"/>
            </a:pPr>
            <a:r>
              <a:rPr lang="en-US" dirty="0">
                <a:hlinkClick r:id="rId3"/>
              </a:rPr>
              <a:t>https://kubernetes.io/docs/concepts/storage/volumes/</a:t>
            </a:r>
            <a:r>
              <a:rPr lang="en-US" dirty="0"/>
              <a:t> </a:t>
            </a:r>
          </a:p>
        </p:txBody>
      </p:sp>
    </p:spTree>
    <p:extLst>
      <p:ext uri="{BB962C8B-B14F-4D97-AF65-F5344CB8AC3E}">
        <p14:creationId xmlns:p14="http://schemas.microsoft.com/office/powerpoint/2010/main" val="1320105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types</a:t>
            </a:r>
          </a:p>
        </p:txBody>
      </p:sp>
      <p:sp>
        <p:nvSpPr>
          <p:cNvPr id="3" name="Rectangle 2"/>
          <p:cNvSpPr/>
          <p:nvPr/>
        </p:nvSpPr>
        <p:spPr>
          <a:xfrm>
            <a:off x="504000" y="1136103"/>
            <a:ext cx="6297393" cy="4431983"/>
          </a:xfrm>
          <a:prstGeom prst="rect">
            <a:avLst/>
          </a:prstGeom>
        </p:spPr>
        <p:txBody>
          <a:bodyPr wrap="square">
            <a:spAutoFit/>
          </a:bodyPr>
          <a:lstStyle/>
          <a:p>
            <a:pPr marL="342900" indent="-342900">
              <a:buFont typeface="Wingdings" panose="05000000000000000000" pitchFamily="2" charset="2"/>
              <a:buChar char="§"/>
            </a:pPr>
            <a:r>
              <a:rPr lang="en-US" dirty="0"/>
              <a:t>Volume</a:t>
            </a:r>
          </a:p>
          <a:p>
            <a:pPr marL="887288" lvl="1" indent="-342900">
              <a:buFont typeface="Wingdings" panose="05000000000000000000" pitchFamily="2" charset="2"/>
              <a:buChar char="§"/>
            </a:pPr>
            <a:r>
              <a:rPr lang="en-US" dirty="0"/>
              <a:t>Direct representation &amp; access to storage</a:t>
            </a:r>
          </a:p>
          <a:p>
            <a:pPr marL="887288" lvl="1" indent="-342900">
              <a:buFont typeface="Wingdings" panose="05000000000000000000" pitchFamily="2" charset="2"/>
              <a:buChar char="§"/>
            </a:pPr>
            <a:r>
              <a:rPr lang="en-US" dirty="0"/>
              <a:t>Volumes are bound to a pod and mounted into the specified container</a:t>
            </a:r>
          </a:p>
          <a:p>
            <a:pPr marL="887288" lvl="1" indent="-342900">
              <a:buFont typeface="Wingdings" panose="05000000000000000000" pitchFamily="2" charset="2"/>
              <a:buChar char="§"/>
            </a:pPr>
            <a:r>
              <a:rPr lang="en-US" dirty="0"/>
              <a:t>Available for a lot of scenarios like </a:t>
            </a:r>
            <a:r>
              <a:rPr lang="en-US" dirty="0" err="1"/>
              <a:t>nfs</a:t>
            </a:r>
            <a:r>
              <a:rPr lang="en-US" dirty="0"/>
              <a:t>, </a:t>
            </a:r>
            <a:r>
              <a:rPr lang="en-US" dirty="0" err="1"/>
              <a:t>hostPath</a:t>
            </a:r>
            <a:r>
              <a:rPr lang="en-US" dirty="0"/>
              <a:t>, </a:t>
            </a:r>
            <a:r>
              <a:rPr lang="en-US" dirty="0" err="1"/>
              <a:t>ceph</a:t>
            </a:r>
            <a:endParaRPr lang="en-US" dirty="0"/>
          </a:p>
          <a:p>
            <a:pPr marL="887288" lvl="1" indent="-342900">
              <a:buFont typeface="Wingdings" panose="05000000000000000000" pitchFamily="2" charset="2"/>
              <a:buChar char="§"/>
            </a:pPr>
            <a:r>
              <a:rPr lang="en-US" dirty="0"/>
              <a:t>Direct access to cloud storage (Azure, GCP, AWS,…)</a:t>
            </a:r>
          </a:p>
          <a:p>
            <a:pPr marL="887288" lvl="1" indent="-342900">
              <a:buFont typeface="Wingdings" panose="05000000000000000000" pitchFamily="2" charset="2"/>
              <a:buChar char="§"/>
            </a:pPr>
            <a:r>
              <a:rPr lang="en-US" dirty="0"/>
              <a:t>Special volumes: </a:t>
            </a:r>
          </a:p>
          <a:p>
            <a:pPr marL="1431676" lvl="2" indent="-342900">
              <a:buFont typeface="Wingdings" panose="05000000000000000000" pitchFamily="2" charset="2"/>
              <a:buChar char="§"/>
            </a:pPr>
            <a:r>
              <a:rPr lang="en-US" dirty="0" err="1"/>
              <a:t>emptyDir</a:t>
            </a:r>
            <a:r>
              <a:rPr lang="en-US" dirty="0"/>
              <a:t>()</a:t>
            </a:r>
          </a:p>
          <a:p>
            <a:pPr marL="1431676" lvl="2" indent="-342900">
              <a:buFont typeface="Wingdings" panose="05000000000000000000" pitchFamily="2" charset="2"/>
              <a:buChar char="§"/>
            </a:pPr>
            <a:r>
              <a:rPr lang="en-US" dirty="0"/>
              <a:t>secret</a:t>
            </a:r>
          </a:p>
          <a:p>
            <a:pPr marL="1431676" lvl="2" indent="-342900">
              <a:buFont typeface="Wingdings" panose="05000000000000000000" pitchFamily="2" charset="2"/>
              <a:buChar char="§"/>
            </a:pPr>
            <a:r>
              <a:rPr lang="en-US" dirty="0" err="1"/>
              <a:t>configMap</a:t>
            </a:r>
            <a:endParaRPr lang="en-US" dirty="0"/>
          </a:p>
          <a:p>
            <a:pPr marL="887288" lvl="1"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p:txBody>
      </p:sp>
      <p:pic>
        <p:nvPicPr>
          <p:cNvPr id="4" name="Picture 3"/>
          <p:cNvPicPr>
            <a:picLocks noChangeAspect="1"/>
          </p:cNvPicPr>
          <p:nvPr/>
        </p:nvPicPr>
        <p:blipFill>
          <a:blip r:embed="rId3"/>
          <a:stretch>
            <a:fillRect/>
          </a:stretch>
        </p:blipFill>
        <p:spPr>
          <a:xfrm>
            <a:off x="6852099" y="2959679"/>
            <a:ext cx="4752381" cy="3419048"/>
          </a:xfrm>
          <a:prstGeom prst="rect">
            <a:avLst/>
          </a:prstGeom>
        </p:spPr>
      </p:pic>
    </p:spTree>
    <p:extLst>
      <p:ext uri="{BB962C8B-B14F-4D97-AF65-F5344CB8AC3E}">
        <p14:creationId xmlns:p14="http://schemas.microsoft.com/office/powerpoint/2010/main" val="2422484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with </a:t>
            </a:r>
            <a:r>
              <a:rPr lang="en-US" dirty="0" err="1"/>
              <a:t>PersistentVolumes</a:t>
            </a:r>
            <a:r>
              <a:rPr lang="en-US" dirty="0"/>
              <a:t> &amp; </a:t>
            </a:r>
            <a:r>
              <a:rPr lang="en-US" dirty="0" err="1"/>
              <a:t>PersistentVolumeClaims</a:t>
            </a:r>
            <a:endParaRPr lang="en-US" dirty="0"/>
          </a:p>
        </p:txBody>
      </p:sp>
      <p:sp>
        <p:nvSpPr>
          <p:cNvPr id="3" name="Rectangle 2"/>
          <p:cNvSpPr/>
          <p:nvPr/>
        </p:nvSpPr>
        <p:spPr>
          <a:xfrm>
            <a:off x="504000" y="1136103"/>
            <a:ext cx="11186477" cy="2354491"/>
          </a:xfrm>
          <a:prstGeom prst="rect">
            <a:avLst/>
          </a:prstGeom>
        </p:spPr>
        <p:txBody>
          <a:bodyPr wrap="square">
            <a:spAutoFit/>
          </a:bodyPr>
          <a:lstStyle/>
          <a:p>
            <a:pPr marL="342900" indent="-342900">
              <a:buFont typeface="Wingdings" panose="05000000000000000000" pitchFamily="2" charset="2"/>
              <a:buChar char="§"/>
            </a:pPr>
            <a:r>
              <a:rPr lang="en-US" dirty="0" err="1"/>
              <a:t>PersistentVolumes</a:t>
            </a:r>
            <a:r>
              <a:rPr lang="en-US" dirty="0"/>
              <a:t> &amp; claims are an API object in </a:t>
            </a:r>
            <a:r>
              <a:rPr lang="en-US" dirty="0" err="1"/>
              <a:t>kubernetes</a:t>
            </a:r>
            <a:endParaRPr lang="en-US" dirty="0"/>
          </a:p>
          <a:p>
            <a:pPr marL="887288" lvl="1" indent="-342900">
              <a:buFont typeface="Wingdings" panose="05000000000000000000" pitchFamily="2" charset="2"/>
              <a:buChar char="§"/>
            </a:pPr>
            <a:r>
              <a:rPr lang="en-US" dirty="0"/>
              <a:t>Abstraction / representation of storage </a:t>
            </a:r>
          </a:p>
          <a:p>
            <a:pPr marL="887288" lvl="1" indent="-342900">
              <a:buFont typeface="Wingdings" panose="05000000000000000000" pitchFamily="2" charset="2"/>
              <a:buChar char="§"/>
            </a:pPr>
            <a:r>
              <a:rPr lang="en-US" dirty="0"/>
              <a:t>managed by an admin (therefore resource is not </a:t>
            </a:r>
            <a:r>
              <a:rPr lang="en-US" dirty="0" err="1"/>
              <a:t>namespaced</a:t>
            </a:r>
            <a:r>
              <a:rPr lang="en-US" dirty="0"/>
              <a:t>)</a:t>
            </a:r>
          </a:p>
          <a:p>
            <a:pPr marL="887288" lvl="1" indent="-342900">
              <a:buFont typeface="Wingdings" panose="05000000000000000000" pitchFamily="2" charset="2"/>
              <a:buChar char="§"/>
            </a:pPr>
            <a:r>
              <a:rPr lang="en-US" dirty="0"/>
              <a:t>Can represent any supported storage type (NFS, </a:t>
            </a:r>
            <a:r>
              <a:rPr lang="en-US" dirty="0" err="1"/>
              <a:t>glusterFS</a:t>
            </a:r>
            <a:r>
              <a:rPr lang="en-US" dirty="0"/>
              <a:t>, </a:t>
            </a:r>
            <a:r>
              <a:rPr lang="en-US" dirty="0" err="1"/>
              <a:t>rbd</a:t>
            </a:r>
            <a:r>
              <a:rPr lang="en-US" dirty="0"/>
              <a:t>, …)</a:t>
            </a:r>
          </a:p>
          <a:p>
            <a:pPr marL="342900" indent="-342900">
              <a:buFont typeface="Wingdings" panose="05000000000000000000" pitchFamily="2" charset="2"/>
              <a:buChar char="§"/>
            </a:pPr>
            <a:r>
              <a:rPr lang="en-US" dirty="0" err="1"/>
              <a:t>PersistentVolumeClaim</a:t>
            </a:r>
            <a:r>
              <a:rPr lang="en-US" dirty="0"/>
              <a:t> is a users request for storage</a:t>
            </a:r>
          </a:p>
          <a:p>
            <a:pPr marL="342900" indent="-342900">
              <a:buFont typeface="Wingdings" panose="05000000000000000000" pitchFamily="2" charset="2"/>
              <a:buChar char="§"/>
            </a:pPr>
            <a:r>
              <a:rPr lang="en-US" dirty="0"/>
              <a:t>A claim binds a volume, the claim is propagated to pod as mountable object</a:t>
            </a:r>
          </a:p>
          <a:p>
            <a:pPr marL="342900" indent="-342900">
              <a:buFont typeface="Wingdings" panose="05000000000000000000" pitchFamily="2" charset="2"/>
              <a:buChar char="§"/>
            </a:pPr>
            <a:endParaRPr lang="en-US" dirty="0"/>
          </a:p>
        </p:txBody>
      </p:sp>
      <p:sp>
        <p:nvSpPr>
          <p:cNvPr id="4" name="Rectangle 3"/>
          <p:cNvSpPr/>
          <p:nvPr/>
        </p:nvSpPr>
        <p:spPr bwMode="gray">
          <a:xfrm>
            <a:off x="8862451" y="3753365"/>
            <a:ext cx="2265231" cy="205588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Physical storage</a:t>
            </a:r>
          </a:p>
        </p:txBody>
      </p:sp>
      <p:sp>
        <p:nvSpPr>
          <p:cNvPr id="5" name="Rectangle 4"/>
          <p:cNvSpPr/>
          <p:nvPr/>
        </p:nvSpPr>
        <p:spPr bwMode="gray">
          <a:xfrm>
            <a:off x="623487" y="3753365"/>
            <a:ext cx="2312888" cy="200149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Cylinder 6"/>
          <p:cNvSpPr/>
          <p:nvPr/>
        </p:nvSpPr>
        <p:spPr bwMode="gray">
          <a:xfrm>
            <a:off x="9474533" y="4221481"/>
            <a:ext cx="1162987" cy="1309232"/>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NFS,    </a:t>
            </a:r>
            <a:r>
              <a:rPr kumimoji="0" lang="en-US" sz="1800" b="0" i="0" u="none" strike="noStrike" kern="0" cap="none" spc="0" normalizeH="0" noProof="0" dirty="0">
                <a:ln>
                  <a:noFill/>
                </a:ln>
                <a:effectLst/>
                <a:uLnTx/>
                <a:uFillTx/>
                <a:ea typeface="Arial Unicode MS" pitchFamily="34" charset="-128"/>
                <a:cs typeface="Arial Unicode MS" pitchFamily="34" charset="-128"/>
              </a:rPr>
              <a: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965965" y="422148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httpd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6099438" y="3753366"/>
            <a:ext cx="2265231" cy="205588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Storage</a:t>
            </a:r>
            <a:r>
              <a:rPr kumimoji="0" lang="en-US" sz="1600" b="1" i="0" u="none" strike="noStrike" kern="0" cap="none" spc="0" normalizeH="0" noProof="0" dirty="0">
                <a:ln>
                  <a:noFill/>
                </a:ln>
                <a:effectLst/>
                <a:uLnTx/>
                <a:uFillTx/>
                <a:ea typeface="Arial Unicode MS" pitchFamily="34" charset="-128"/>
                <a:cs typeface="Arial Unicode MS" pitchFamily="34" charset="-128"/>
              </a:rPr>
              <a:t> representation on admin level</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p:cNvSpPr/>
          <p:nvPr/>
        </p:nvSpPr>
        <p:spPr bwMode="gray">
          <a:xfrm>
            <a:off x="6627700" y="4632960"/>
            <a:ext cx="1205660" cy="110349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p:cNvSpPr/>
          <p:nvPr/>
        </p:nvSpPr>
        <p:spPr bwMode="gray">
          <a:xfrm>
            <a:off x="3434157" y="3753364"/>
            <a:ext cx="2265231" cy="205588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Storage</a:t>
            </a:r>
            <a:r>
              <a:rPr kumimoji="0" lang="en-US" sz="1600" b="1" i="0" u="none" strike="noStrike" kern="0" cap="none" spc="0" normalizeH="0" noProof="0" dirty="0">
                <a:ln>
                  <a:noFill/>
                </a:ln>
                <a:effectLst/>
                <a:uLnTx/>
                <a:uFillTx/>
                <a:ea typeface="Arial Unicode MS" pitchFamily="34" charset="-128"/>
                <a:cs typeface="Arial Unicode MS" pitchFamily="34" charset="-128"/>
              </a:rPr>
              <a:t> representation</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Diagonal Corners Rounded 15"/>
          <p:cNvSpPr/>
          <p:nvPr/>
        </p:nvSpPr>
        <p:spPr bwMode="gray">
          <a:xfrm>
            <a:off x="3665416" y="4418480"/>
            <a:ext cx="1803653" cy="1112233"/>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cxnSp>
        <p:nvCxnSpPr>
          <p:cNvPr id="17" name="Connector: Elbow 16"/>
          <p:cNvCxnSpPr>
            <a:endCxn id="7" idx="2"/>
          </p:cNvCxnSpPr>
          <p:nvPr/>
        </p:nvCxnSpPr>
        <p:spPr>
          <a:xfrm flipV="1">
            <a:off x="7833360" y="4876097"/>
            <a:ext cx="1641173" cy="313123"/>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p:cNvCxnSpPr>
            <a:stCxn id="16" idx="0"/>
            <a:endCxn id="14" idx="2"/>
          </p:cNvCxnSpPr>
          <p:nvPr/>
        </p:nvCxnSpPr>
        <p:spPr>
          <a:xfrm>
            <a:off x="5469069" y="4974597"/>
            <a:ext cx="1158631" cy="210110"/>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p:cNvCxnSpPr>
            <a:stCxn id="8" idx="3"/>
            <a:endCxn id="16" idx="2"/>
          </p:cNvCxnSpPr>
          <p:nvPr/>
        </p:nvCxnSpPr>
        <p:spPr>
          <a:xfrm>
            <a:off x="2593896" y="4799610"/>
            <a:ext cx="1071520" cy="174987"/>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543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with </a:t>
            </a:r>
            <a:r>
              <a:rPr lang="en-US" dirty="0" err="1"/>
              <a:t>PersistentVolumes</a:t>
            </a:r>
            <a:r>
              <a:rPr lang="en-US" dirty="0"/>
              <a:t> &amp; </a:t>
            </a:r>
            <a:r>
              <a:rPr lang="en-US" dirty="0" err="1"/>
              <a:t>PersistentVolumeClaims</a:t>
            </a:r>
            <a:endParaRPr lang="en-US" dirty="0"/>
          </a:p>
        </p:txBody>
      </p:sp>
      <p:sp>
        <p:nvSpPr>
          <p:cNvPr id="3" name="Rectangle 2"/>
          <p:cNvSpPr/>
          <p:nvPr/>
        </p:nvSpPr>
        <p:spPr>
          <a:xfrm>
            <a:off x="504000" y="1136103"/>
            <a:ext cx="11186477" cy="1384995"/>
          </a:xfrm>
          <a:prstGeom prst="rect">
            <a:avLst/>
          </a:prstGeom>
        </p:spPr>
        <p:txBody>
          <a:bodyPr wrap="square">
            <a:spAutoFit/>
          </a:bodyPr>
          <a:lstStyle/>
          <a:p>
            <a:pPr marL="342900" indent="-342900">
              <a:buFont typeface="Wingdings" panose="05000000000000000000" pitchFamily="2" charset="2"/>
              <a:buChar char="§"/>
            </a:pPr>
            <a:r>
              <a:rPr lang="en-US" dirty="0"/>
              <a:t>PV:PVC is always 1:1</a:t>
            </a:r>
          </a:p>
          <a:p>
            <a:pPr marL="342900" indent="-342900">
              <a:buFont typeface="Wingdings" panose="05000000000000000000" pitchFamily="2" charset="2"/>
              <a:buChar char="§"/>
            </a:pPr>
            <a:r>
              <a:rPr lang="en-US" dirty="0"/>
              <a:t>PV size must match or exceed PVC requested size</a:t>
            </a:r>
          </a:p>
          <a:p>
            <a:pPr marL="342900" indent="-342900">
              <a:buFont typeface="Wingdings" panose="05000000000000000000" pitchFamily="2" charset="2"/>
              <a:buChar char="§"/>
            </a:pPr>
            <a:r>
              <a:rPr lang="en-US" dirty="0"/>
              <a:t>Depending on storage backend, a claim can be assigned to several pods</a:t>
            </a:r>
          </a:p>
          <a:p>
            <a:pPr marL="342900" indent="-342900">
              <a:buFont typeface="Wingdings" panose="05000000000000000000" pitchFamily="2" charset="2"/>
              <a:buChar char="§"/>
            </a:pPr>
            <a:endParaRPr lang="en-US" dirty="0"/>
          </a:p>
        </p:txBody>
      </p:sp>
      <p:pic>
        <p:nvPicPr>
          <p:cNvPr id="6" name="Picture 5"/>
          <p:cNvPicPr>
            <a:picLocks noChangeAspect="1"/>
          </p:cNvPicPr>
          <p:nvPr/>
        </p:nvPicPr>
        <p:blipFill>
          <a:blip r:embed="rId3"/>
          <a:stretch>
            <a:fillRect/>
          </a:stretch>
        </p:blipFill>
        <p:spPr>
          <a:xfrm>
            <a:off x="504000" y="3093720"/>
            <a:ext cx="3778748" cy="2891564"/>
          </a:xfrm>
          <a:prstGeom prst="rect">
            <a:avLst/>
          </a:prstGeom>
        </p:spPr>
      </p:pic>
      <p:pic>
        <p:nvPicPr>
          <p:cNvPr id="9" name="Picture 8"/>
          <p:cNvPicPr>
            <a:picLocks noChangeAspect="1"/>
          </p:cNvPicPr>
          <p:nvPr/>
        </p:nvPicPr>
        <p:blipFill>
          <a:blip r:embed="rId4"/>
          <a:stretch>
            <a:fillRect/>
          </a:stretch>
        </p:blipFill>
        <p:spPr>
          <a:xfrm>
            <a:off x="4696675" y="3093720"/>
            <a:ext cx="3229655" cy="2891564"/>
          </a:xfrm>
          <a:prstGeom prst="rect">
            <a:avLst/>
          </a:prstGeom>
        </p:spPr>
      </p:pic>
      <p:pic>
        <p:nvPicPr>
          <p:cNvPr id="10" name="Picture 9"/>
          <p:cNvPicPr>
            <a:picLocks noChangeAspect="1"/>
          </p:cNvPicPr>
          <p:nvPr/>
        </p:nvPicPr>
        <p:blipFill>
          <a:blip r:embed="rId5"/>
          <a:stretch>
            <a:fillRect/>
          </a:stretch>
        </p:blipFill>
        <p:spPr>
          <a:xfrm>
            <a:off x="8449899" y="3093720"/>
            <a:ext cx="3119845" cy="2891564"/>
          </a:xfrm>
          <a:prstGeom prst="rect">
            <a:avLst/>
          </a:prstGeom>
        </p:spPr>
      </p:pic>
    </p:spTree>
    <p:extLst>
      <p:ext uri="{BB962C8B-B14F-4D97-AF65-F5344CB8AC3E}">
        <p14:creationId xmlns:p14="http://schemas.microsoft.com/office/powerpoint/2010/main" val="2979131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Classes</a:t>
            </a:r>
          </a:p>
        </p:txBody>
      </p:sp>
      <p:pic>
        <p:nvPicPr>
          <p:cNvPr id="3" name="Picture 2"/>
          <p:cNvPicPr>
            <a:picLocks noChangeAspect="1"/>
          </p:cNvPicPr>
          <p:nvPr/>
        </p:nvPicPr>
        <p:blipFill>
          <a:blip r:embed="rId3"/>
          <a:stretch>
            <a:fillRect/>
          </a:stretch>
        </p:blipFill>
        <p:spPr>
          <a:xfrm>
            <a:off x="504000" y="2460703"/>
            <a:ext cx="5508180" cy="2614642"/>
          </a:xfrm>
          <a:prstGeom prst="rect">
            <a:avLst/>
          </a:prstGeom>
        </p:spPr>
      </p:pic>
      <p:sp>
        <p:nvSpPr>
          <p:cNvPr id="4" name="Rectangle 3"/>
          <p:cNvSpPr/>
          <p:nvPr/>
        </p:nvSpPr>
        <p:spPr>
          <a:xfrm>
            <a:off x="504000" y="1136103"/>
            <a:ext cx="11186477" cy="1061829"/>
          </a:xfrm>
          <a:prstGeom prst="rect">
            <a:avLst/>
          </a:prstGeom>
        </p:spPr>
        <p:txBody>
          <a:bodyPr wrap="square">
            <a:spAutoFit/>
          </a:bodyPr>
          <a:lstStyle/>
          <a:p>
            <a:pPr marL="342900" indent="-342900">
              <a:buFont typeface="Wingdings" panose="05000000000000000000" pitchFamily="2" charset="2"/>
              <a:buChar char="§"/>
            </a:pPr>
            <a:r>
              <a:rPr lang="en-US" dirty="0"/>
              <a:t>Provisions a PV for based on PVC request</a:t>
            </a:r>
          </a:p>
          <a:p>
            <a:pPr marL="342900" indent="-342900">
              <a:buFont typeface="Wingdings" panose="05000000000000000000" pitchFamily="2" charset="2"/>
              <a:buChar char="§"/>
            </a:pPr>
            <a:r>
              <a:rPr lang="en-US" dirty="0"/>
              <a:t>Overcomes need to manually provision PV (which is not </a:t>
            </a:r>
            <a:r>
              <a:rPr lang="en-US" dirty="0" err="1"/>
              <a:t>namespaced</a:t>
            </a:r>
            <a:r>
              <a:rPr lang="en-US" dirty="0"/>
              <a:t> and could be claimed by anybody)</a:t>
            </a:r>
          </a:p>
        </p:txBody>
      </p:sp>
      <p:pic>
        <p:nvPicPr>
          <p:cNvPr id="5" name="Picture 4"/>
          <p:cNvPicPr>
            <a:picLocks noChangeAspect="1"/>
          </p:cNvPicPr>
          <p:nvPr/>
        </p:nvPicPr>
        <p:blipFill>
          <a:blip r:embed="rId4"/>
          <a:stretch>
            <a:fillRect/>
          </a:stretch>
        </p:blipFill>
        <p:spPr>
          <a:xfrm>
            <a:off x="6630639" y="2287329"/>
            <a:ext cx="4883182" cy="4141756"/>
          </a:xfrm>
          <a:prstGeom prst="rect">
            <a:avLst/>
          </a:prstGeom>
        </p:spPr>
      </p:pic>
    </p:spTree>
    <p:extLst>
      <p:ext uri="{BB962C8B-B14F-4D97-AF65-F5344CB8AC3E}">
        <p14:creationId xmlns:p14="http://schemas.microsoft.com/office/powerpoint/2010/main" val="1399105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305</Words>
  <Application>Microsoft Office PowerPoint</Application>
  <PresentationFormat>Custom</PresentationFormat>
  <Paragraphs>76</Paragraphs>
  <Slides>9</Slides>
  <Notes>9</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Unicode MS</vt:lpstr>
      <vt:lpstr>Courier New</vt:lpstr>
      <vt:lpstr>Symbol</vt:lpstr>
      <vt:lpstr>wingdings</vt:lpstr>
      <vt:lpstr>wingdings</vt:lpstr>
      <vt:lpstr>SAP_2017_16x9_black</vt:lpstr>
      <vt:lpstr>PowerPoint Presentation</vt:lpstr>
      <vt:lpstr>Recap: Pods</vt:lpstr>
      <vt:lpstr>What‘s the issue? </vt:lpstr>
      <vt:lpstr>How to solve it?</vt:lpstr>
      <vt:lpstr>Storage types</vt:lpstr>
      <vt:lpstr>Storage with PersistentVolumes &amp; PersistentVolumeClaims</vt:lpstr>
      <vt:lpstr>Storage with PersistentVolumes &amp; PersistentVolumeClaims</vt:lpstr>
      <vt:lpstr>Storage Classes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409</cp:revision>
  <dcterms:created xsi:type="dcterms:W3CDTF">2015-10-14T11:21:43Z</dcterms:created>
  <dcterms:modified xsi:type="dcterms:W3CDTF">2017-11-23T08:39:36Z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