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20"/>
  </p:notesMasterIdLst>
  <p:handoutMasterIdLst>
    <p:handoutMasterId r:id="rId21"/>
  </p:handoutMasterIdLst>
  <p:sldIdLst>
    <p:sldId id="433" r:id="rId2"/>
    <p:sldId id="457" r:id="rId3"/>
    <p:sldId id="458" r:id="rId4"/>
    <p:sldId id="445" r:id="rId5"/>
    <p:sldId id="465" r:id="rId6"/>
    <p:sldId id="466" r:id="rId7"/>
    <p:sldId id="447" r:id="rId8"/>
    <p:sldId id="469" r:id="rId9"/>
    <p:sldId id="448" r:id="rId10"/>
    <p:sldId id="467" r:id="rId11"/>
    <p:sldId id="449" r:id="rId12"/>
    <p:sldId id="470" r:id="rId13"/>
    <p:sldId id="459" r:id="rId14"/>
    <p:sldId id="468" r:id="rId15"/>
    <p:sldId id="460" r:id="rId16"/>
    <p:sldId id="456" r:id="rId17"/>
    <p:sldId id="451" r:id="rId18"/>
    <p:sldId id="265" r:id="rId19"/>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F46A7"/>
    <a:srgbClr val="970A82"/>
    <a:srgbClr val="FF3399"/>
    <a:srgbClr val="FF0000"/>
    <a:srgbClr val="FFFFFF"/>
    <a:srgbClr val="FEE3A1"/>
    <a:srgbClr val="FFF1D0"/>
    <a:srgbClr val="FFF8E7"/>
    <a:srgbClr val="FECE59"/>
    <a:srgbClr val="003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340" autoAdjust="0"/>
    <p:restoredTop sz="75659" autoAdjust="0"/>
  </p:normalViewPr>
  <p:slideViewPr>
    <p:cSldViewPr snapToGrid="0" showGuides="1">
      <p:cViewPr varScale="1">
        <p:scale>
          <a:sx n="84" d="100"/>
          <a:sy n="84" d="100"/>
        </p:scale>
        <p:origin x="2010" y="96"/>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200" d="100"/>
        <a:sy n="200" d="100"/>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06D0D95-5AC1-4D2E-B9B9-3257DEABF982}" type="doc">
      <dgm:prSet loTypeId="urn:microsoft.com/office/officeart/2008/layout/VerticalCurvedList" loCatId="list" qsTypeId="urn:microsoft.com/office/officeart/2005/8/quickstyle/simple1" qsCatId="simple" csTypeId="urn:microsoft.com/office/officeart/2005/8/colors/accent0_1" csCatId="mainScheme" phldr="1"/>
      <dgm:spPr/>
      <dgm:t>
        <a:bodyPr/>
        <a:lstStyle/>
        <a:p>
          <a:endParaRPr lang="en-US"/>
        </a:p>
      </dgm:t>
    </dgm:pt>
    <dgm:pt modelId="{257D202A-46AB-45E6-B57E-FBAB3D830B19}">
      <dgm:prSet phldrT="[Text]" custT="1"/>
      <dgm:spPr/>
      <dgm:t>
        <a:bodyPr/>
        <a:lstStyle/>
        <a:p>
          <a:pPr>
            <a:buFont typeface="Arial" panose="020B0604020202020204" pitchFamily="34" charset="0"/>
            <a:buChar char="•"/>
          </a:pPr>
          <a:r>
            <a:rPr lang="en-US" sz="2000" b="0" i="0" dirty="0"/>
            <a:t>all Pods can communicate with all other Pods without using network address translation (NAT).</a:t>
          </a:r>
          <a:endParaRPr lang="en-US" sz="2000" i="0" dirty="0"/>
        </a:p>
      </dgm:t>
    </dgm:pt>
    <dgm:pt modelId="{E1AD4B5F-B41F-43C0-961E-34482193FD00}" type="parTrans" cxnId="{FD92A89E-4CF3-4F8B-9ED5-93A0ACE2B5F5}">
      <dgm:prSet/>
      <dgm:spPr/>
      <dgm:t>
        <a:bodyPr/>
        <a:lstStyle/>
        <a:p>
          <a:endParaRPr lang="en-US" sz="1400"/>
        </a:p>
      </dgm:t>
    </dgm:pt>
    <dgm:pt modelId="{2F58CE7A-C98B-479C-AD32-6B1A97FF5BB2}" type="sibTrans" cxnId="{FD92A89E-4CF3-4F8B-9ED5-93A0ACE2B5F5}">
      <dgm:prSet/>
      <dgm:spPr/>
      <dgm:t>
        <a:bodyPr/>
        <a:lstStyle/>
        <a:p>
          <a:endParaRPr lang="en-US" sz="1400"/>
        </a:p>
      </dgm:t>
    </dgm:pt>
    <dgm:pt modelId="{1500A81C-5D3B-4DEB-AF54-68DE294A082F}">
      <dgm:prSet phldrT="[Text]" custT="1"/>
      <dgm:spPr/>
      <dgm:t>
        <a:bodyPr/>
        <a:lstStyle/>
        <a:p>
          <a:pPr>
            <a:buFont typeface="Arial" panose="020B0604020202020204" pitchFamily="34" charset="0"/>
            <a:buChar char="•"/>
          </a:pPr>
          <a:r>
            <a:rPr lang="en-US" sz="2000" b="0" i="0" dirty="0"/>
            <a:t>all Nodes can communicate with all Pods without NAT.</a:t>
          </a:r>
          <a:endParaRPr lang="en-US" sz="2000" dirty="0"/>
        </a:p>
      </dgm:t>
    </dgm:pt>
    <dgm:pt modelId="{7DE23D8C-9903-4D4D-A793-03318026A787}" type="parTrans" cxnId="{D89589C8-B744-49DA-96C2-F544D6CB181A}">
      <dgm:prSet/>
      <dgm:spPr/>
      <dgm:t>
        <a:bodyPr/>
        <a:lstStyle/>
        <a:p>
          <a:endParaRPr lang="en-US" sz="1400"/>
        </a:p>
      </dgm:t>
    </dgm:pt>
    <dgm:pt modelId="{1338EA23-7B93-4474-A233-59D0D4945BE7}" type="sibTrans" cxnId="{D89589C8-B744-49DA-96C2-F544D6CB181A}">
      <dgm:prSet/>
      <dgm:spPr/>
      <dgm:t>
        <a:bodyPr/>
        <a:lstStyle/>
        <a:p>
          <a:endParaRPr lang="en-US" sz="1400"/>
        </a:p>
      </dgm:t>
    </dgm:pt>
    <dgm:pt modelId="{22946A86-D849-44D3-AC3C-E8F6B47E210A}">
      <dgm:prSet phldrT="[Text]" custT="1"/>
      <dgm:spPr/>
      <dgm:t>
        <a:bodyPr/>
        <a:lstStyle/>
        <a:p>
          <a:pPr>
            <a:buFont typeface="Arial" panose="020B0604020202020204" pitchFamily="34" charset="0"/>
            <a:buChar char="•"/>
          </a:pPr>
          <a:r>
            <a:rPr lang="en-US" sz="2000" b="0" i="0" dirty="0"/>
            <a:t>the IP that a Pod sees itself as, is the same IP that others see it as.</a:t>
          </a:r>
          <a:endParaRPr lang="en-US" sz="2000" dirty="0"/>
        </a:p>
      </dgm:t>
    </dgm:pt>
    <dgm:pt modelId="{824AB408-D449-42C0-B6E3-83A089E5B6B8}" type="parTrans" cxnId="{747DE3B0-FB4F-4421-BC96-CFAE140DB470}">
      <dgm:prSet/>
      <dgm:spPr/>
      <dgm:t>
        <a:bodyPr/>
        <a:lstStyle/>
        <a:p>
          <a:endParaRPr lang="en-US" sz="1400"/>
        </a:p>
      </dgm:t>
    </dgm:pt>
    <dgm:pt modelId="{CE0EF3D1-050D-480F-AEA3-FB3C7B45DED9}" type="sibTrans" cxnId="{747DE3B0-FB4F-4421-BC96-CFAE140DB470}">
      <dgm:prSet/>
      <dgm:spPr/>
      <dgm:t>
        <a:bodyPr/>
        <a:lstStyle/>
        <a:p>
          <a:endParaRPr lang="en-US" sz="1400"/>
        </a:p>
      </dgm:t>
    </dgm:pt>
    <dgm:pt modelId="{AEEAACCD-F653-48E1-BC41-03DBEC944DD1}" type="pres">
      <dgm:prSet presAssocID="{906D0D95-5AC1-4D2E-B9B9-3257DEABF982}" presName="Name0" presStyleCnt="0">
        <dgm:presLayoutVars>
          <dgm:chMax val="7"/>
          <dgm:chPref val="7"/>
          <dgm:dir/>
        </dgm:presLayoutVars>
      </dgm:prSet>
      <dgm:spPr/>
    </dgm:pt>
    <dgm:pt modelId="{E63C81A4-9CDE-482F-B0B2-D740BCDE465B}" type="pres">
      <dgm:prSet presAssocID="{906D0D95-5AC1-4D2E-B9B9-3257DEABF982}" presName="Name1" presStyleCnt="0"/>
      <dgm:spPr/>
    </dgm:pt>
    <dgm:pt modelId="{A6456B26-6FD9-47B9-BB5E-435EFB303B0E}" type="pres">
      <dgm:prSet presAssocID="{906D0D95-5AC1-4D2E-B9B9-3257DEABF982}" presName="cycle" presStyleCnt="0"/>
      <dgm:spPr/>
    </dgm:pt>
    <dgm:pt modelId="{83C6E3BA-0B00-40C1-9B99-A53966FCD5A3}" type="pres">
      <dgm:prSet presAssocID="{906D0D95-5AC1-4D2E-B9B9-3257DEABF982}" presName="srcNode" presStyleLbl="node1" presStyleIdx="0" presStyleCnt="3"/>
      <dgm:spPr/>
    </dgm:pt>
    <dgm:pt modelId="{6EFF6477-2CE1-4401-9BA2-75031BD825A1}" type="pres">
      <dgm:prSet presAssocID="{906D0D95-5AC1-4D2E-B9B9-3257DEABF982}" presName="conn" presStyleLbl="parChTrans1D2" presStyleIdx="0" presStyleCnt="1"/>
      <dgm:spPr/>
    </dgm:pt>
    <dgm:pt modelId="{2CBD31DF-8B81-48B9-9D36-1FA57E6945A3}" type="pres">
      <dgm:prSet presAssocID="{906D0D95-5AC1-4D2E-B9B9-3257DEABF982}" presName="extraNode" presStyleLbl="node1" presStyleIdx="0" presStyleCnt="3"/>
      <dgm:spPr/>
    </dgm:pt>
    <dgm:pt modelId="{A0D32B92-65B2-4AE7-904C-BBD5DEAA8DA0}" type="pres">
      <dgm:prSet presAssocID="{906D0D95-5AC1-4D2E-B9B9-3257DEABF982}" presName="dstNode" presStyleLbl="node1" presStyleIdx="0" presStyleCnt="3"/>
      <dgm:spPr/>
    </dgm:pt>
    <dgm:pt modelId="{57A7BA3B-FAB1-406D-9769-0C612419D433}" type="pres">
      <dgm:prSet presAssocID="{257D202A-46AB-45E6-B57E-FBAB3D830B19}" presName="text_1" presStyleLbl="node1" presStyleIdx="0" presStyleCnt="3">
        <dgm:presLayoutVars>
          <dgm:bulletEnabled val="1"/>
        </dgm:presLayoutVars>
      </dgm:prSet>
      <dgm:spPr/>
    </dgm:pt>
    <dgm:pt modelId="{93360711-8AD2-4D3C-89DD-01F6AD2371C5}" type="pres">
      <dgm:prSet presAssocID="{257D202A-46AB-45E6-B57E-FBAB3D830B19}" presName="accent_1" presStyleCnt="0"/>
      <dgm:spPr/>
    </dgm:pt>
    <dgm:pt modelId="{BE7839CB-8A5D-4837-98EF-6225A8102944}" type="pres">
      <dgm:prSet presAssocID="{257D202A-46AB-45E6-B57E-FBAB3D830B19}" presName="accentRepeatNode" presStyleLbl="solidFgAcc1" presStyleIdx="0" presStyleCnt="3"/>
      <dgm:spPr/>
    </dgm:pt>
    <dgm:pt modelId="{532ABC2B-FCE2-4EEC-B32F-F34F5ECC1538}" type="pres">
      <dgm:prSet presAssocID="{1500A81C-5D3B-4DEB-AF54-68DE294A082F}" presName="text_2" presStyleLbl="node1" presStyleIdx="1" presStyleCnt="3">
        <dgm:presLayoutVars>
          <dgm:bulletEnabled val="1"/>
        </dgm:presLayoutVars>
      </dgm:prSet>
      <dgm:spPr/>
    </dgm:pt>
    <dgm:pt modelId="{80444883-2601-46BD-9CDC-F9B99B64D860}" type="pres">
      <dgm:prSet presAssocID="{1500A81C-5D3B-4DEB-AF54-68DE294A082F}" presName="accent_2" presStyleCnt="0"/>
      <dgm:spPr/>
    </dgm:pt>
    <dgm:pt modelId="{4B1873C9-205A-47BC-8195-C54ADFC71013}" type="pres">
      <dgm:prSet presAssocID="{1500A81C-5D3B-4DEB-AF54-68DE294A082F}" presName="accentRepeatNode" presStyleLbl="solidFgAcc1" presStyleIdx="1" presStyleCnt="3"/>
      <dgm:spPr/>
    </dgm:pt>
    <dgm:pt modelId="{6E1B9612-ECC1-435D-92B1-2891BCF9CD3C}" type="pres">
      <dgm:prSet presAssocID="{22946A86-D849-44D3-AC3C-E8F6B47E210A}" presName="text_3" presStyleLbl="node1" presStyleIdx="2" presStyleCnt="3">
        <dgm:presLayoutVars>
          <dgm:bulletEnabled val="1"/>
        </dgm:presLayoutVars>
      </dgm:prSet>
      <dgm:spPr/>
    </dgm:pt>
    <dgm:pt modelId="{1DA0EBB0-83FD-47B8-82CE-262E28B58C9F}" type="pres">
      <dgm:prSet presAssocID="{22946A86-D849-44D3-AC3C-E8F6B47E210A}" presName="accent_3" presStyleCnt="0"/>
      <dgm:spPr/>
    </dgm:pt>
    <dgm:pt modelId="{6FC70A23-11BA-4EE0-B386-935FDB364BCC}" type="pres">
      <dgm:prSet presAssocID="{22946A86-D849-44D3-AC3C-E8F6B47E210A}" presName="accentRepeatNode" presStyleLbl="solidFgAcc1" presStyleIdx="2" presStyleCnt="3"/>
      <dgm:spPr/>
    </dgm:pt>
  </dgm:ptLst>
  <dgm:cxnLst>
    <dgm:cxn modelId="{6AC2D203-3FFB-4819-85B4-B22FA7A64E1E}" type="presOf" srcId="{22946A86-D849-44D3-AC3C-E8F6B47E210A}" destId="{6E1B9612-ECC1-435D-92B1-2891BCF9CD3C}" srcOrd="0" destOrd="0" presId="urn:microsoft.com/office/officeart/2008/layout/VerticalCurvedList"/>
    <dgm:cxn modelId="{A761BC17-5D71-4EFB-A8E2-0706AD929588}" type="presOf" srcId="{906D0D95-5AC1-4D2E-B9B9-3257DEABF982}" destId="{AEEAACCD-F653-48E1-BC41-03DBEC944DD1}" srcOrd="0" destOrd="0" presId="urn:microsoft.com/office/officeart/2008/layout/VerticalCurvedList"/>
    <dgm:cxn modelId="{58982853-AAED-41AE-ACF0-AF0F28EF936F}" type="presOf" srcId="{257D202A-46AB-45E6-B57E-FBAB3D830B19}" destId="{57A7BA3B-FAB1-406D-9769-0C612419D433}" srcOrd="0" destOrd="0" presId="urn:microsoft.com/office/officeart/2008/layout/VerticalCurvedList"/>
    <dgm:cxn modelId="{FD92A89E-4CF3-4F8B-9ED5-93A0ACE2B5F5}" srcId="{906D0D95-5AC1-4D2E-B9B9-3257DEABF982}" destId="{257D202A-46AB-45E6-B57E-FBAB3D830B19}" srcOrd="0" destOrd="0" parTransId="{E1AD4B5F-B41F-43C0-961E-34482193FD00}" sibTransId="{2F58CE7A-C98B-479C-AD32-6B1A97FF5BB2}"/>
    <dgm:cxn modelId="{7EFA23A7-4CF3-4EF4-BE9D-82A2A2DF7186}" type="presOf" srcId="{1500A81C-5D3B-4DEB-AF54-68DE294A082F}" destId="{532ABC2B-FCE2-4EEC-B32F-F34F5ECC1538}" srcOrd="0" destOrd="0" presId="urn:microsoft.com/office/officeart/2008/layout/VerticalCurvedList"/>
    <dgm:cxn modelId="{747DE3B0-FB4F-4421-BC96-CFAE140DB470}" srcId="{906D0D95-5AC1-4D2E-B9B9-3257DEABF982}" destId="{22946A86-D849-44D3-AC3C-E8F6B47E210A}" srcOrd="2" destOrd="0" parTransId="{824AB408-D449-42C0-B6E3-83A089E5B6B8}" sibTransId="{CE0EF3D1-050D-480F-AEA3-FB3C7B45DED9}"/>
    <dgm:cxn modelId="{B00A73B6-0D87-49DB-A464-DDA8E6BEB648}" type="presOf" srcId="{2F58CE7A-C98B-479C-AD32-6B1A97FF5BB2}" destId="{6EFF6477-2CE1-4401-9BA2-75031BD825A1}" srcOrd="0" destOrd="0" presId="urn:microsoft.com/office/officeart/2008/layout/VerticalCurvedList"/>
    <dgm:cxn modelId="{D89589C8-B744-49DA-96C2-F544D6CB181A}" srcId="{906D0D95-5AC1-4D2E-B9B9-3257DEABF982}" destId="{1500A81C-5D3B-4DEB-AF54-68DE294A082F}" srcOrd="1" destOrd="0" parTransId="{7DE23D8C-9903-4D4D-A793-03318026A787}" sibTransId="{1338EA23-7B93-4474-A233-59D0D4945BE7}"/>
    <dgm:cxn modelId="{84C0A7AA-4980-4506-A0F7-7BCDD28FB6DD}" type="presParOf" srcId="{AEEAACCD-F653-48E1-BC41-03DBEC944DD1}" destId="{E63C81A4-9CDE-482F-B0B2-D740BCDE465B}" srcOrd="0" destOrd="0" presId="urn:microsoft.com/office/officeart/2008/layout/VerticalCurvedList"/>
    <dgm:cxn modelId="{1D3B16F0-1340-4417-B85E-057B52BE96BA}" type="presParOf" srcId="{E63C81A4-9CDE-482F-B0B2-D740BCDE465B}" destId="{A6456B26-6FD9-47B9-BB5E-435EFB303B0E}" srcOrd="0" destOrd="0" presId="urn:microsoft.com/office/officeart/2008/layout/VerticalCurvedList"/>
    <dgm:cxn modelId="{4F51A300-E6CF-476A-919E-ED189651CCE4}" type="presParOf" srcId="{A6456B26-6FD9-47B9-BB5E-435EFB303B0E}" destId="{83C6E3BA-0B00-40C1-9B99-A53966FCD5A3}" srcOrd="0" destOrd="0" presId="urn:microsoft.com/office/officeart/2008/layout/VerticalCurvedList"/>
    <dgm:cxn modelId="{28C7C729-5734-425A-BF8D-980A0D2FF820}" type="presParOf" srcId="{A6456B26-6FD9-47B9-BB5E-435EFB303B0E}" destId="{6EFF6477-2CE1-4401-9BA2-75031BD825A1}" srcOrd="1" destOrd="0" presId="urn:microsoft.com/office/officeart/2008/layout/VerticalCurvedList"/>
    <dgm:cxn modelId="{71D356F1-9E28-422C-B568-10E925E531D5}" type="presParOf" srcId="{A6456B26-6FD9-47B9-BB5E-435EFB303B0E}" destId="{2CBD31DF-8B81-48B9-9D36-1FA57E6945A3}" srcOrd="2" destOrd="0" presId="urn:microsoft.com/office/officeart/2008/layout/VerticalCurvedList"/>
    <dgm:cxn modelId="{765F1905-BDA2-42FB-B230-D7B8C66B2955}" type="presParOf" srcId="{A6456B26-6FD9-47B9-BB5E-435EFB303B0E}" destId="{A0D32B92-65B2-4AE7-904C-BBD5DEAA8DA0}" srcOrd="3" destOrd="0" presId="urn:microsoft.com/office/officeart/2008/layout/VerticalCurvedList"/>
    <dgm:cxn modelId="{D7DAB5D0-FFBA-446C-8863-376C20B3DBC2}" type="presParOf" srcId="{E63C81A4-9CDE-482F-B0B2-D740BCDE465B}" destId="{57A7BA3B-FAB1-406D-9769-0C612419D433}" srcOrd="1" destOrd="0" presId="urn:microsoft.com/office/officeart/2008/layout/VerticalCurvedList"/>
    <dgm:cxn modelId="{CC61BAFA-A18E-4EC7-8CDC-B054217476F6}" type="presParOf" srcId="{E63C81A4-9CDE-482F-B0B2-D740BCDE465B}" destId="{93360711-8AD2-4D3C-89DD-01F6AD2371C5}" srcOrd="2" destOrd="0" presId="urn:microsoft.com/office/officeart/2008/layout/VerticalCurvedList"/>
    <dgm:cxn modelId="{7B1E4AF4-291A-4563-9858-8CF17E06DDCC}" type="presParOf" srcId="{93360711-8AD2-4D3C-89DD-01F6AD2371C5}" destId="{BE7839CB-8A5D-4837-98EF-6225A8102944}" srcOrd="0" destOrd="0" presId="urn:microsoft.com/office/officeart/2008/layout/VerticalCurvedList"/>
    <dgm:cxn modelId="{A44A6607-2CF7-4F56-8219-95C9DAF12191}" type="presParOf" srcId="{E63C81A4-9CDE-482F-B0B2-D740BCDE465B}" destId="{532ABC2B-FCE2-4EEC-B32F-F34F5ECC1538}" srcOrd="3" destOrd="0" presId="urn:microsoft.com/office/officeart/2008/layout/VerticalCurvedList"/>
    <dgm:cxn modelId="{ACB71542-1A3A-487F-A9BD-75B40821EF17}" type="presParOf" srcId="{E63C81A4-9CDE-482F-B0B2-D740BCDE465B}" destId="{80444883-2601-46BD-9CDC-F9B99B64D860}" srcOrd="4" destOrd="0" presId="urn:microsoft.com/office/officeart/2008/layout/VerticalCurvedList"/>
    <dgm:cxn modelId="{1E39F62E-7893-4550-AE98-51D0E2C76807}" type="presParOf" srcId="{80444883-2601-46BD-9CDC-F9B99B64D860}" destId="{4B1873C9-205A-47BC-8195-C54ADFC71013}" srcOrd="0" destOrd="0" presId="urn:microsoft.com/office/officeart/2008/layout/VerticalCurvedList"/>
    <dgm:cxn modelId="{DA026212-7FEF-453F-8DB1-BDA9FA3354B8}" type="presParOf" srcId="{E63C81A4-9CDE-482F-B0B2-D740BCDE465B}" destId="{6E1B9612-ECC1-435D-92B1-2891BCF9CD3C}" srcOrd="5" destOrd="0" presId="urn:microsoft.com/office/officeart/2008/layout/VerticalCurvedList"/>
    <dgm:cxn modelId="{15FE846B-99C8-40D5-838B-C6441232550A}" type="presParOf" srcId="{E63C81A4-9CDE-482F-B0B2-D740BCDE465B}" destId="{1DA0EBB0-83FD-47B8-82CE-262E28B58C9F}" srcOrd="6" destOrd="0" presId="urn:microsoft.com/office/officeart/2008/layout/VerticalCurvedList"/>
    <dgm:cxn modelId="{4944E1B0-ACE4-4FB0-A9A3-3401C4FB54CD}" type="presParOf" srcId="{1DA0EBB0-83FD-47B8-82CE-262E28B58C9F}" destId="{6FC70A23-11BA-4EE0-B386-935FDB364BCC}"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06D0D95-5AC1-4D2E-B9B9-3257DEABF982}" type="doc">
      <dgm:prSet loTypeId="urn:microsoft.com/office/officeart/2008/layout/VerticalCurvedList" loCatId="list" qsTypeId="urn:microsoft.com/office/officeart/2005/8/quickstyle/simple1" qsCatId="simple" csTypeId="urn:microsoft.com/office/officeart/2005/8/colors/accent0_1" csCatId="mainScheme" phldr="1"/>
      <dgm:spPr/>
      <dgm:t>
        <a:bodyPr/>
        <a:lstStyle/>
        <a:p>
          <a:endParaRPr lang="en-US"/>
        </a:p>
      </dgm:t>
    </dgm:pt>
    <dgm:pt modelId="{257D202A-46AB-45E6-B57E-FBAB3D830B19}">
      <dgm:prSet phldrT="[Text]" custT="1"/>
      <dgm:spPr/>
      <dgm:t>
        <a:bodyPr/>
        <a:lstStyle/>
        <a:p>
          <a:pPr>
            <a:buFont typeface="Arial" panose="020B0604020202020204" pitchFamily="34" charset="0"/>
            <a:buChar char="•"/>
          </a:pPr>
          <a:r>
            <a:rPr lang="en-US" sz="2000" dirty="0"/>
            <a:t>Highly coupled container to container communication</a:t>
          </a:r>
        </a:p>
      </dgm:t>
    </dgm:pt>
    <dgm:pt modelId="{E1AD4B5F-B41F-43C0-961E-34482193FD00}" type="parTrans" cxnId="{FD92A89E-4CF3-4F8B-9ED5-93A0ACE2B5F5}">
      <dgm:prSet/>
      <dgm:spPr/>
      <dgm:t>
        <a:bodyPr/>
        <a:lstStyle/>
        <a:p>
          <a:endParaRPr lang="en-US" sz="1400"/>
        </a:p>
      </dgm:t>
    </dgm:pt>
    <dgm:pt modelId="{2F58CE7A-C98B-479C-AD32-6B1A97FF5BB2}" type="sibTrans" cxnId="{FD92A89E-4CF3-4F8B-9ED5-93A0ACE2B5F5}">
      <dgm:prSet/>
      <dgm:spPr/>
      <dgm:t>
        <a:bodyPr/>
        <a:lstStyle/>
        <a:p>
          <a:endParaRPr lang="en-US" sz="1400"/>
        </a:p>
      </dgm:t>
    </dgm:pt>
    <dgm:pt modelId="{0BF87686-5B3C-4EA5-83C9-B65AF4A14A99}">
      <dgm:prSet phldrT="[Text]" custT="1"/>
      <dgm:spPr/>
      <dgm:t>
        <a:bodyPr/>
        <a:lstStyle/>
        <a:p>
          <a:r>
            <a:rPr lang="en-US" sz="2000" dirty="0"/>
            <a:t>Pod to pod communication</a:t>
          </a:r>
        </a:p>
      </dgm:t>
    </dgm:pt>
    <dgm:pt modelId="{B661731D-814E-4A05-978C-01EF0C99967F}" type="parTrans" cxnId="{3DEABED4-330E-4C87-8291-04C2B51EBD05}">
      <dgm:prSet/>
      <dgm:spPr/>
      <dgm:t>
        <a:bodyPr/>
        <a:lstStyle/>
        <a:p>
          <a:endParaRPr lang="en-US"/>
        </a:p>
      </dgm:t>
    </dgm:pt>
    <dgm:pt modelId="{5A2D9205-8423-4403-9222-B18DE66E6939}" type="sibTrans" cxnId="{3DEABED4-330E-4C87-8291-04C2B51EBD05}">
      <dgm:prSet/>
      <dgm:spPr/>
      <dgm:t>
        <a:bodyPr/>
        <a:lstStyle/>
        <a:p>
          <a:endParaRPr lang="en-US"/>
        </a:p>
      </dgm:t>
    </dgm:pt>
    <dgm:pt modelId="{C1988519-9520-48D3-91ED-E0E72D1A1D87}">
      <dgm:prSet phldrT="[Text]" custT="1"/>
      <dgm:spPr/>
      <dgm:t>
        <a:bodyPr/>
        <a:lstStyle/>
        <a:p>
          <a:r>
            <a:rPr lang="en-US" sz="2000" dirty="0"/>
            <a:t>Pod to service communication</a:t>
          </a:r>
        </a:p>
      </dgm:t>
    </dgm:pt>
    <dgm:pt modelId="{402A2A47-D3D5-44B4-A5AD-87D79A18074F}" type="parTrans" cxnId="{7AC32A6C-B07E-4829-BD8C-7117D4D42D24}">
      <dgm:prSet/>
      <dgm:spPr/>
      <dgm:t>
        <a:bodyPr/>
        <a:lstStyle/>
        <a:p>
          <a:endParaRPr lang="en-US"/>
        </a:p>
      </dgm:t>
    </dgm:pt>
    <dgm:pt modelId="{ABBF4BB6-16BB-43F5-9C7C-CCC28C262E87}" type="sibTrans" cxnId="{7AC32A6C-B07E-4829-BD8C-7117D4D42D24}">
      <dgm:prSet/>
      <dgm:spPr/>
      <dgm:t>
        <a:bodyPr/>
        <a:lstStyle/>
        <a:p>
          <a:endParaRPr lang="en-US"/>
        </a:p>
      </dgm:t>
    </dgm:pt>
    <dgm:pt modelId="{F10B7FF6-64B2-4B0F-AE56-32AE778122CC}">
      <dgm:prSet phldrT="[Text]" custT="1"/>
      <dgm:spPr/>
      <dgm:t>
        <a:bodyPr/>
        <a:lstStyle/>
        <a:p>
          <a:r>
            <a:rPr lang="en-US" sz="2000" dirty="0"/>
            <a:t>Egress / ingress communication with the internet</a:t>
          </a:r>
        </a:p>
      </dgm:t>
    </dgm:pt>
    <dgm:pt modelId="{827CFD13-5106-4CB2-9120-835FDABE142D}" type="parTrans" cxnId="{5B3D0399-D2BF-4C94-B53A-E49C8E15B472}">
      <dgm:prSet/>
      <dgm:spPr/>
      <dgm:t>
        <a:bodyPr/>
        <a:lstStyle/>
        <a:p>
          <a:endParaRPr lang="en-US"/>
        </a:p>
      </dgm:t>
    </dgm:pt>
    <dgm:pt modelId="{82D2FB50-FC20-40A1-B479-EA8BE94B87CF}" type="sibTrans" cxnId="{5B3D0399-D2BF-4C94-B53A-E49C8E15B472}">
      <dgm:prSet/>
      <dgm:spPr/>
      <dgm:t>
        <a:bodyPr/>
        <a:lstStyle/>
        <a:p>
          <a:endParaRPr lang="en-US"/>
        </a:p>
      </dgm:t>
    </dgm:pt>
    <dgm:pt modelId="{5CFE22FF-5D34-498E-9C22-37256643DC09}">
      <dgm:prSet phldrT="[Text]" custT="1"/>
      <dgm:spPr/>
      <dgm:t>
        <a:bodyPr/>
        <a:lstStyle/>
        <a:p>
          <a:r>
            <a:rPr lang="en-US" sz="2000" dirty="0"/>
            <a:t>Cluster internal DNS resolution</a:t>
          </a:r>
        </a:p>
      </dgm:t>
    </dgm:pt>
    <dgm:pt modelId="{C2FC45A3-A78B-42D5-B433-07C69ECBC772}" type="parTrans" cxnId="{9E1E0EBD-C8F1-4DD2-8D0D-B08EC7B7A3B5}">
      <dgm:prSet/>
      <dgm:spPr/>
      <dgm:t>
        <a:bodyPr/>
        <a:lstStyle/>
        <a:p>
          <a:endParaRPr lang="en-US"/>
        </a:p>
      </dgm:t>
    </dgm:pt>
    <dgm:pt modelId="{F1066729-CD93-4CEB-A0E4-B8DF02E98F7C}" type="sibTrans" cxnId="{9E1E0EBD-C8F1-4DD2-8D0D-B08EC7B7A3B5}">
      <dgm:prSet/>
      <dgm:spPr/>
      <dgm:t>
        <a:bodyPr/>
        <a:lstStyle/>
        <a:p>
          <a:endParaRPr lang="en-US"/>
        </a:p>
      </dgm:t>
    </dgm:pt>
    <dgm:pt modelId="{AEEAACCD-F653-48E1-BC41-03DBEC944DD1}" type="pres">
      <dgm:prSet presAssocID="{906D0D95-5AC1-4D2E-B9B9-3257DEABF982}" presName="Name0" presStyleCnt="0">
        <dgm:presLayoutVars>
          <dgm:chMax val="7"/>
          <dgm:chPref val="7"/>
          <dgm:dir/>
        </dgm:presLayoutVars>
      </dgm:prSet>
      <dgm:spPr/>
    </dgm:pt>
    <dgm:pt modelId="{E63C81A4-9CDE-482F-B0B2-D740BCDE465B}" type="pres">
      <dgm:prSet presAssocID="{906D0D95-5AC1-4D2E-B9B9-3257DEABF982}" presName="Name1" presStyleCnt="0"/>
      <dgm:spPr/>
    </dgm:pt>
    <dgm:pt modelId="{A6456B26-6FD9-47B9-BB5E-435EFB303B0E}" type="pres">
      <dgm:prSet presAssocID="{906D0D95-5AC1-4D2E-B9B9-3257DEABF982}" presName="cycle" presStyleCnt="0"/>
      <dgm:spPr/>
    </dgm:pt>
    <dgm:pt modelId="{83C6E3BA-0B00-40C1-9B99-A53966FCD5A3}" type="pres">
      <dgm:prSet presAssocID="{906D0D95-5AC1-4D2E-B9B9-3257DEABF982}" presName="srcNode" presStyleLbl="node1" presStyleIdx="0" presStyleCnt="5"/>
      <dgm:spPr/>
    </dgm:pt>
    <dgm:pt modelId="{6EFF6477-2CE1-4401-9BA2-75031BD825A1}" type="pres">
      <dgm:prSet presAssocID="{906D0D95-5AC1-4D2E-B9B9-3257DEABF982}" presName="conn" presStyleLbl="parChTrans1D2" presStyleIdx="0" presStyleCnt="1"/>
      <dgm:spPr/>
    </dgm:pt>
    <dgm:pt modelId="{2CBD31DF-8B81-48B9-9D36-1FA57E6945A3}" type="pres">
      <dgm:prSet presAssocID="{906D0D95-5AC1-4D2E-B9B9-3257DEABF982}" presName="extraNode" presStyleLbl="node1" presStyleIdx="0" presStyleCnt="5"/>
      <dgm:spPr/>
    </dgm:pt>
    <dgm:pt modelId="{A0D32B92-65B2-4AE7-904C-BBD5DEAA8DA0}" type="pres">
      <dgm:prSet presAssocID="{906D0D95-5AC1-4D2E-B9B9-3257DEABF982}" presName="dstNode" presStyleLbl="node1" presStyleIdx="0" presStyleCnt="5"/>
      <dgm:spPr/>
    </dgm:pt>
    <dgm:pt modelId="{57A7BA3B-FAB1-406D-9769-0C612419D433}" type="pres">
      <dgm:prSet presAssocID="{257D202A-46AB-45E6-B57E-FBAB3D830B19}" presName="text_1" presStyleLbl="node1" presStyleIdx="0" presStyleCnt="5">
        <dgm:presLayoutVars>
          <dgm:bulletEnabled val="1"/>
        </dgm:presLayoutVars>
      </dgm:prSet>
      <dgm:spPr/>
    </dgm:pt>
    <dgm:pt modelId="{93360711-8AD2-4D3C-89DD-01F6AD2371C5}" type="pres">
      <dgm:prSet presAssocID="{257D202A-46AB-45E6-B57E-FBAB3D830B19}" presName="accent_1" presStyleCnt="0"/>
      <dgm:spPr/>
    </dgm:pt>
    <dgm:pt modelId="{BE7839CB-8A5D-4837-98EF-6225A8102944}" type="pres">
      <dgm:prSet presAssocID="{257D202A-46AB-45E6-B57E-FBAB3D830B19}" presName="accentRepeatNode" presStyleLbl="solidFgAcc1" presStyleIdx="0" presStyleCnt="5"/>
      <dgm:spPr/>
    </dgm:pt>
    <dgm:pt modelId="{9E324B9A-F5F4-44D0-A78E-C022A943304E}" type="pres">
      <dgm:prSet presAssocID="{0BF87686-5B3C-4EA5-83C9-B65AF4A14A99}" presName="text_2" presStyleLbl="node1" presStyleIdx="1" presStyleCnt="5">
        <dgm:presLayoutVars>
          <dgm:bulletEnabled val="1"/>
        </dgm:presLayoutVars>
      </dgm:prSet>
      <dgm:spPr/>
    </dgm:pt>
    <dgm:pt modelId="{BAAC0A1A-3E42-409E-818D-F56890F2F895}" type="pres">
      <dgm:prSet presAssocID="{0BF87686-5B3C-4EA5-83C9-B65AF4A14A99}" presName="accent_2" presStyleCnt="0"/>
      <dgm:spPr/>
    </dgm:pt>
    <dgm:pt modelId="{C53D1684-42E2-4992-9DB1-DF9ED26FA8C7}" type="pres">
      <dgm:prSet presAssocID="{0BF87686-5B3C-4EA5-83C9-B65AF4A14A99}" presName="accentRepeatNode" presStyleLbl="solidFgAcc1" presStyleIdx="1" presStyleCnt="5"/>
      <dgm:spPr/>
    </dgm:pt>
    <dgm:pt modelId="{2C233A66-994A-4333-B069-9EEEFAD0FD74}" type="pres">
      <dgm:prSet presAssocID="{C1988519-9520-48D3-91ED-E0E72D1A1D87}" presName="text_3" presStyleLbl="node1" presStyleIdx="2" presStyleCnt="5">
        <dgm:presLayoutVars>
          <dgm:bulletEnabled val="1"/>
        </dgm:presLayoutVars>
      </dgm:prSet>
      <dgm:spPr/>
    </dgm:pt>
    <dgm:pt modelId="{1B201A07-343E-4F69-81CE-AD0666B7EEAF}" type="pres">
      <dgm:prSet presAssocID="{C1988519-9520-48D3-91ED-E0E72D1A1D87}" presName="accent_3" presStyleCnt="0"/>
      <dgm:spPr/>
    </dgm:pt>
    <dgm:pt modelId="{20D18A71-3AF1-4B93-8B2C-1BD1BEFC7792}" type="pres">
      <dgm:prSet presAssocID="{C1988519-9520-48D3-91ED-E0E72D1A1D87}" presName="accentRepeatNode" presStyleLbl="solidFgAcc1" presStyleIdx="2" presStyleCnt="5"/>
      <dgm:spPr/>
    </dgm:pt>
    <dgm:pt modelId="{887CF57D-243C-4C98-BC97-ECE3C90DE274}" type="pres">
      <dgm:prSet presAssocID="{F10B7FF6-64B2-4B0F-AE56-32AE778122CC}" presName="text_4" presStyleLbl="node1" presStyleIdx="3" presStyleCnt="5">
        <dgm:presLayoutVars>
          <dgm:bulletEnabled val="1"/>
        </dgm:presLayoutVars>
      </dgm:prSet>
      <dgm:spPr/>
    </dgm:pt>
    <dgm:pt modelId="{EC3BDF72-9AE6-43BE-B070-3B1D468850B7}" type="pres">
      <dgm:prSet presAssocID="{F10B7FF6-64B2-4B0F-AE56-32AE778122CC}" presName="accent_4" presStyleCnt="0"/>
      <dgm:spPr/>
    </dgm:pt>
    <dgm:pt modelId="{BFFCF418-E259-4D92-A4D8-BEE0CDAA23BB}" type="pres">
      <dgm:prSet presAssocID="{F10B7FF6-64B2-4B0F-AE56-32AE778122CC}" presName="accentRepeatNode" presStyleLbl="solidFgAcc1" presStyleIdx="3" presStyleCnt="5"/>
      <dgm:spPr/>
    </dgm:pt>
    <dgm:pt modelId="{72EFFA76-A850-40F9-8820-C18C2B0F2634}" type="pres">
      <dgm:prSet presAssocID="{5CFE22FF-5D34-498E-9C22-37256643DC09}" presName="text_5" presStyleLbl="node1" presStyleIdx="4" presStyleCnt="5">
        <dgm:presLayoutVars>
          <dgm:bulletEnabled val="1"/>
        </dgm:presLayoutVars>
      </dgm:prSet>
      <dgm:spPr/>
    </dgm:pt>
    <dgm:pt modelId="{6226ECD5-BC19-4F58-8730-6E935E599159}" type="pres">
      <dgm:prSet presAssocID="{5CFE22FF-5D34-498E-9C22-37256643DC09}" presName="accent_5" presStyleCnt="0"/>
      <dgm:spPr/>
    </dgm:pt>
    <dgm:pt modelId="{85DC2809-1BAB-4799-927F-40A38DCCE3C8}" type="pres">
      <dgm:prSet presAssocID="{5CFE22FF-5D34-498E-9C22-37256643DC09}" presName="accentRepeatNode" presStyleLbl="solidFgAcc1" presStyleIdx="4" presStyleCnt="5"/>
      <dgm:spPr/>
    </dgm:pt>
  </dgm:ptLst>
  <dgm:cxnLst>
    <dgm:cxn modelId="{A761BC17-5D71-4EFB-A8E2-0706AD929588}" type="presOf" srcId="{906D0D95-5AC1-4D2E-B9B9-3257DEABF982}" destId="{AEEAACCD-F653-48E1-BC41-03DBEC944DD1}" srcOrd="0" destOrd="0" presId="urn:microsoft.com/office/officeart/2008/layout/VerticalCurvedList"/>
    <dgm:cxn modelId="{E04BD02E-1F5F-4602-94DA-3D4E5651A0FE}" type="presOf" srcId="{0BF87686-5B3C-4EA5-83C9-B65AF4A14A99}" destId="{9E324B9A-F5F4-44D0-A78E-C022A943304E}" srcOrd="0" destOrd="0" presId="urn:microsoft.com/office/officeart/2008/layout/VerticalCurvedList"/>
    <dgm:cxn modelId="{845DFF2F-9755-4AF2-A097-DC5380837266}" type="presOf" srcId="{F10B7FF6-64B2-4B0F-AE56-32AE778122CC}" destId="{887CF57D-243C-4C98-BC97-ECE3C90DE274}" srcOrd="0" destOrd="0" presId="urn:microsoft.com/office/officeart/2008/layout/VerticalCurvedList"/>
    <dgm:cxn modelId="{7AC32A6C-B07E-4829-BD8C-7117D4D42D24}" srcId="{906D0D95-5AC1-4D2E-B9B9-3257DEABF982}" destId="{C1988519-9520-48D3-91ED-E0E72D1A1D87}" srcOrd="2" destOrd="0" parTransId="{402A2A47-D3D5-44B4-A5AD-87D79A18074F}" sibTransId="{ABBF4BB6-16BB-43F5-9C7C-CCC28C262E87}"/>
    <dgm:cxn modelId="{58982853-AAED-41AE-ACF0-AF0F28EF936F}" type="presOf" srcId="{257D202A-46AB-45E6-B57E-FBAB3D830B19}" destId="{57A7BA3B-FAB1-406D-9769-0C612419D433}" srcOrd="0" destOrd="0" presId="urn:microsoft.com/office/officeart/2008/layout/VerticalCurvedList"/>
    <dgm:cxn modelId="{D5FAA985-89D5-47F1-B403-088EB1422F9A}" type="presOf" srcId="{C1988519-9520-48D3-91ED-E0E72D1A1D87}" destId="{2C233A66-994A-4333-B069-9EEEFAD0FD74}" srcOrd="0" destOrd="0" presId="urn:microsoft.com/office/officeart/2008/layout/VerticalCurvedList"/>
    <dgm:cxn modelId="{5B3D0399-D2BF-4C94-B53A-E49C8E15B472}" srcId="{906D0D95-5AC1-4D2E-B9B9-3257DEABF982}" destId="{F10B7FF6-64B2-4B0F-AE56-32AE778122CC}" srcOrd="3" destOrd="0" parTransId="{827CFD13-5106-4CB2-9120-835FDABE142D}" sibTransId="{82D2FB50-FC20-40A1-B479-EA8BE94B87CF}"/>
    <dgm:cxn modelId="{FD92A89E-4CF3-4F8B-9ED5-93A0ACE2B5F5}" srcId="{906D0D95-5AC1-4D2E-B9B9-3257DEABF982}" destId="{257D202A-46AB-45E6-B57E-FBAB3D830B19}" srcOrd="0" destOrd="0" parTransId="{E1AD4B5F-B41F-43C0-961E-34482193FD00}" sibTransId="{2F58CE7A-C98B-479C-AD32-6B1A97FF5BB2}"/>
    <dgm:cxn modelId="{B8DB9BA5-E2C4-4E07-AADE-94BFE6480580}" type="presOf" srcId="{5CFE22FF-5D34-498E-9C22-37256643DC09}" destId="{72EFFA76-A850-40F9-8820-C18C2B0F2634}" srcOrd="0" destOrd="0" presId="urn:microsoft.com/office/officeart/2008/layout/VerticalCurvedList"/>
    <dgm:cxn modelId="{B00A73B6-0D87-49DB-A464-DDA8E6BEB648}" type="presOf" srcId="{2F58CE7A-C98B-479C-AD32-6B1A97FF5BB2}" destId="{6EFF6477-2CE1-4401-9BA2-75031BD825A1}" srcOrd="0" destOrd="0" presId="urn:microsoft.com/office/officeart/2008/layout/VerticalCurvedList"/>
    <dgm:cxn modelId="{9E1E0EBD-C8F1-4DD2-8D0D-B08EC7B7A3B5}" srcId="{906D0D95-5AC1-4D2E-B9B9-3257DEABF982}" destId="{5CFE22FF-5D34-498E-9C22-37256643DC09}" srcOrd="4" destOrd="0" parTransId="{C2FC45A3-A78B-42D5-B433-07C69ECBC772}" sibTransId="{F1066729-CD93-4CEB-A0E4-B8DF02E98F7C}"/>
    <dgm:cxn modelId="{3DEABED4-330E-4C87-8291-04C2B51EBD05}" srcId="{906D0D95-5AC1-4D2E-B9B9-3257DEABF982}" destId="{0BF87686-5B3C-4EA5-83C9-B65AF4A14A99}" srcOrd="1" destOrd="0" parTransId="{B661731D-814E-4A05-978C-01EF0C99967F}" sibTransId="{5A2D9205-8423-4403-9222-B18DE66E6939}"/>
    <dgm:cxn modelId="{84C0A7AA-4980-4506-A0F7-7BCDD28FB6DD}" type="presParOf" srcId="{AEEAACCD-F653-48E1-BC41-03DBEC944DD1}" destId="{E63C81A4-9CDE-482F-B0B2-D740BCDE465B}" srcOrd="0" destOrd="0" presId="urn:microsoft.com/office/officeart/2008/layout/VerticalCurvedList"/>
    <dgm:cxn modelId="{1D3B16F0-1340-4417-B85E-057B52BE96BA}" type="presParOf" srcId="{E63C81A4-9CDE-482F-B0B2-D740BCDE465B}" destId="{A6456B26-6FD9-47B9-BB5E-435EFB303B0E}" srcOrd="0" destOrd="0" presId="urn:microsoft.com/office/officeart/2008/layout/VerticalCurvedList"/>
    <dgm:cxn modelId="{4F51A300-E6CF-476A-919E-ED189651CCE4}" type="presParOf" srcId="{A6456B26-6FD9-47B9-BB5E-435EFB303B0E}" destId="{83C6E3BA-0B00-40C1-9B99-A53966FCD5A3}" srcOrd="0" destOrd="0" presId="urn:microsoft.com/office/officeart/2008/layout/VerticalCurvedList"/>
    <dgm:cxn modelId="{28C7C729-5734-425A-BF8D-980A0D2FF820}" type="presParOf" srcId="{A6456B26-6FD9-47B9-BB5E-435EFB303B0E}" destId="{6EFF6477-2CE1-4401-9BA2-75031BD825A1}" srcOrd="1" destOrd="0" presId="urn:microsoft.com/office/officeart/2008/layout/VerticalCurvedList"/>
    <dgm:cxn modelId="{71D356F1-9E28-422C-B568-10E925E531D5}" type="presParOf" srcId="{A6456B26-6FD9-47B9-BB5E-435EFB303B0E}" destId="{2CBD31DF-8B81-48B9-9D36-1FA57E6945A3}" srcOrd="2" destOrd="0" presId="urn:microsoft.com/office/officeart/2008/layout/VerticalCurvedList"/>
    <dgm:cxn modelId="{765F1905-BDA2-42FB-B230-D7B8C66B2955}" type="presParOf" srcId="{A6456B26-6FD9-47B9-BB5E-435EFB303B0E}" destId="{A0D32B92-65B2-4AE7-904C-BBD5DEAA8DA0}" srcOrd="3" destOrd="0" presId="urn:microsoft.com/office/officeart/2008/layout/VerticalCurvedList"/>
    <dgm:cxn modelId="{D7DAB5D0-FFBA-446C-8863-376C20B3DBC2}" type="presParOf" srcId="{E63C81A4-9CDE-482F-B0B2-D740BCDE465B}" destId="{57A7BA3B-FAB1-406D-9769-0C612419D433}" srcOrd="1" destOrd="0" presId="urn:microsoft.com/office/officeart/2008/layout/VerticalCurvedList"/>
    <dgm:cxn modelId="{CC61BAFA-A18E-4EC7-8CDC-B054217476F6}" type="presParOf" srcId="{E63C81A4-9CDE-482F-B0B2-D740BCDE465B}" destId="{93360711-8AD2-4D3C-89DD-01F6AD2371C5}" srcOrd="2" destOrd="0" presId="urn:microsoft.com/office/officeart/2008/layout/VerticalCurvedList"/>
    <dgm:cxn modelId="{7B1E4AF4-291A-4563-9858-8CF17E06DDCC}" type="presParOf" srcId="{93360711-8AD2-4D3C-89DD-01F6AD2371C5}" destId="{BE7839CB-8A5D-4837-98EF-6225A8102944}" srcOrd="0" destOrd="0" presId="urn:microsoft.com/office/officeart/2008/layout/VerticalCurvedList"/>
    <dgm:cxn modelId="{4B4F1909-F21C-47C9-B5DB-282AD40BAF63}" type="presParOf" srcId="{E63C81A4-9CDE-482F-B0B2-D740BCDE465B}" destId="{9E324B9A-F5F4-44D0-A78E-C022A943304E}" srcOrd="3" destOrd="0" presId="urn:microsoft.com/office/officeart/2008/layout/VerticalCurvedList"/>
    <dgm:cxn modelId="{0598DF1B-8A02-4FCB-A4D6-3F3C46F170C8}" type="presParOf" srcId="{E63C81A4-9CDE-482F-B0B2-D740BCDE465B}" destId="{BAAC0A1A-3E42-409E-818D-F56890F2F895}" srcOrd="4" destOrd="0" presId="urn:microsoft.com/office/officeart/2008/layout/VerticalCurvedList"/>
    <dgm:cxn modelId="{D03EC832-D61A-428E-9F0C-FC5E0A93C84B}" type="presParOf" srcId="{BAAC0A1A-3E42-409E-818D-F56890F2F895}" destId="{C53D1684-42E2-4992-9DB1-DF9ED26FA8C7}" srcOrd="0" destOrd="0" presId="urn:microsoft.com/office/officeart/2008/layout/VerticalCurvedList"/>
    <dgm:cxn modelId="{AC67FF72-5BF2-4F07-A90C-B4EAFD0DEBA6}" type="presParOf" srcId="{E63C81A4-9CDE-482F-B0B2-D740BCDE465B}" destId="{2C233A66-994A-4333-B069-9EEEFAD0FD74}" srcOrd="5" destOrd="0" presId="urn:microsoft.com/office/officeart/2008/layout/VerticalCurvedList"/>
    <dgm:cxn modelId="{D2681939-1D32-4B5E-A1E9-BDDEC9C85470}" type="presParOf" srcId="{E63C81A4-9CDE-482F-B0B2-D740BCDE465B}" destId="{1B201A07-343E-4F69-81CE-AD0666B7EEAF}" srcOrd="6" destOrd="0" presId="urn:microsoft.com/office/officeart/2008/layout/VerticalCurvedList"/>
    <dgm:cxn modelId="{01FBD000-84C3-48FB-AF78-7255B62EB763}" type="presParOf" srcId="{1B201A07-343E-4F69-81CE-AD0666B7EEAF}" destId="{20D18A71-3AF1-4B93-8B2C-1BD1BEFC7792}" srcOrd="0" destOrd="0" presId="urn:microsoft.com/office/officeart/2008/layout/VerticalCurvedList"/>
    <dgm:cxn modelId="{8E3A7FA1-50DB-491C-9A19-069BC401D4F8}" type="presParOf" srcId="{E63C81A4-9CDE-482F-B0B2-D740BCDE465B}" destId="{887CF57D-243C-4C98-BC97-ECE3C90DE274}" srcOrd="7" destOrd="0" presId="urn:microsoft.com/office/officeart/2008/layout/VerticalCurvedList"/>
    <dgm:cxn modelId="{6D4ED8A8-812B-4A32-94BD-48769EF7674D}" type="presParOf" srcId="{E63C81A4-9CDE-482F-B0B2-D740BCDE465B}" destId="{EC3BDF72-9AE6-43BE-B070-3B1D468850B7}" srcOrd="8" destOrd="0" presId="urn:microsoft.com/office/officeart/2008/layout/VerticalCurvedList"/>
    <dgm:cxn modelId="{FDC51F2C-C572-4030-B6C4-2623E2CAD58C}" type="presParOf" srcId="{EC3BDF72-9AE6-43BE-B070-3B1D468850B7}" destId="{BFFCF418-E259-4D92-A4D8-BEE0CDAA23BB}" srcOrd="0" destOrd="0" presId="urn:microsoft.com/office/officeart/2008/layout/VerticalCurvedList"/>
    <dgm:cxn modelId="{3072E4E8-F94A-4F11-8063-81F43C76AC58}" type="presParOf" srcId="{E63C81A4-9CDE-482F-B0B2-D740BCDE465B}" destId="{72EFFA76-A850-40F9-8820-C18C2B0F2634}" srcOrd="9" destOrd="0" presId="urn:microsoft.com/office/officeart/2008/layout/VerticalCurvedList"/>
    <dgm:cxn modelId="{AB62D7EB-2F87-4478-BE41-2007EDF93FB9}" type="presParOf" srcId="{E63C81A4-9CDE-482F-B0B2-D740BCDE465B}" destId="{6226ECD5-BC19-4F58-8730-6E935E599159}" srcOrd="10" destOrd="0" presId="urn:microsoft.com/office/officeart/2008/layout/VerticalCurvedList"/>
    <dgm:cxn modelId="{B8CF866C-577A-4D67-8E3B-85634339A167}" type="presParOf" srcId="{6226ECD5-BC19-4F58-8730-6E935E599159}" destId="{85DC2809-1BAB-4799-927F-40A38DCCE3C8}"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FF6477-2CE1-4401-9BA2-75031BD825A1}">
      <dsp:nvSpPr>
        <dsp:cNvPr id="0" name=""/>
        <dsp:cNvSpPr/>
      </dsp:nvSpPr>
      <dsp:spPr>
        <a:xfrm>
          <a:off x="-5663130" y="-867043"/>
          <a:ext cx="6743641" cy="6743641"/>
        </a:xfrm>
        <a:prstGeom prst="blockArc">
          <a:avLst>
            <a:gd name="adj1" fmla="val 18900000"/>
            <a:gd name="adj2" fmla="val 2700000"/>
            <a:gd name="adj3" fmla="val 320"/>
          </a:avLst>
        </a:prstGeom>
        <a:noFill/>
        <a:ln w="1905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7A7BA3B-FAB1-406D-9769-0C612419D433}">
      <dsp:nvSpPr>
        <dsp:cNvPr id="0" name=""/>
        <dsp:cNvSpPr/>
      </dsp:nvSpPr>
      <dsp:spPr>
        <a:xfrm>
          <a:off x="695326" y="500955"/>
          <a:ext cx="7852540" cy="1001911"/>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267" tIns="50800" rIns="50800" bIns="50800" numCol="1" spcCol="1270" anchor="ctr" anchorCtr="0">
          <a:noAutofit/>
        </a:bodyPr>
        <a:lstStyle/>
        <a:p>
          <a:pPr marL="0" lvl="0" indent="0" algn="l" defTabSz="889000">
            <a:lnSpc>
              <a:spcPct val="90000"/>
            </a:lnSpc>
            <a:spcBef>
              <a:spcPct val="0"/>
            </a:spcBef>
            <a:spcAft>
              <a:spcPct val="35000"/>
            </a:spcAft>
            <a:buFont typeface="Arial" panose="020B0604020202020204" pitchFamily="34" charset="0"/>
            <a:buNone/>
          </a:pPr>
          <a:r>
            <a:rPr lang="en-US" sz="2000" b="0" i="0" kern="1200" dirty="0"/>
            <a:t>all Pods can communicate with all other Pods without using network address translation (NAT).</a:t>
          </a:r>
          <a:endParaRPr lang="en-US" sz="2000" i="0" kern="1200" dirty="0"/>
        </a:p>
      </dsp:txBody>
      <dsp:txXfrm>
        <a:off x="695326" y="500955"/>
        <a:ext cx="7852540" cy="1001911"/>
      </dsp:txXfrm>
    </dsp:sp>
    <dsp:sp modelId="{BE7839CB-8A5D-4837-98EF-6225A8102944}">
      <dsp:nvSpPr>
        <dsp:cNvPr id="0" name=""/>
        <dsp:cNvSpPr/>
      </dsp:nvSpPr>
      <dsp:spPr>
        <a:xfrm>
          <a:off x="69131" y="375716"/>
          <a:ext cx="1252388" cy="1252388"/>
        </a:xfrm>
        <a:prstGeom prst="ellipse">
          <a:avLst/>
        </a:prstGeom>
        <a:solidFill>
          <a:schemeClr val="lt1">
            <a:hueOff val="0"/>
            <a:satOff val="0"/>
            <a:lumOff val="0"/>
            <a:alphaOff val="0"/>
          </a:schemeClr>
        </a:solidFill>
        <a:ln w="1905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32ABC2B-FCE2-4EEC-B32F-F34F5ECC1538}">
      <dsp:nvSpPr>
        <dsp:cNvPr id="0" name=""/>
        <dsp:cNvSpPr/>
      </dsp:nvSpPr>
      <dsp:spPr>
        <a:xfrm>
          <a:off x="1059520" y="2003822"/>
          <a:ext cx="7488346" cy="1001911"/>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267" tIns="50800" rIns="50800" bIns="50800" numCol="1" spcCol="1270" anchor="ctr" anchorCtr="0">
          <a:noAutofit/>
        </a:bodyPr>
        <a:lstStyle/>
        <a:p>
          <a:pPr marL="0" lvl="0" indent="0" algn="l" defTabSz="889000">
            <a:lnSpc>
              <a:spcPct val="90000"/>
            </a:lnSpc>
            <a:spcBef>
              <a:spcPct val="0"/>
            </a:spcBef>
            <a:spcAft>
              <a:spcPct val="35000"/>
            </a:spcAft>
            <a:buFont typeface="Arial" panose="020B0604020202020204" pitchFamily="34" charset="0"/>
            <a:buNone/>
          </a:pPr>
          <a:r>
            <a:rPr lang="en-US" sz="2000" b="0" i="0" kern="1200" dirty="0"/>
            <a:t>all Nodes can communicate with all Pods without NAT.</a:t>
          </a:r>
          <a:endParaRPr lang="en-US" sz="2000" kern="1200" dirty="0"/>
        </a:p>
      </dsp:txBody>
      <dsp:txXfrm>
        <a:off x="1059520" y="2003822"/>
        <a:ext cx="7488346" cy="1001911"/>
      </dsp:txXfrm>
    </dsp:sp>
    <dsp:sp modelId="{4B1873C9-205A-47BC-8195-C54ADFC71013}">
      <dsp:nvSpPr>
        <dsp:cNvPr id="0" name=""/>
        <dsp:cNvSpPr/>
      </dsp:nvSpPr>
      <dsp:spPr>
        <a:xfrm>
          <a:off x="433326" y="1878583"/>
          <a:ext cx="1252388" cy="1252388"/>
        </a:xfrm>
        <a:prstGeom prst="ellipse">
          <a:avLst/>
        </a:prstGeom>
        <a:solidFill>
          <a:schemeClr val="lt1">
            <a:hueOff val="0"/>
            <a:satOff val="0"/>
            <a:lumOff val="0"/>
            <a:alphaOff val="0"/>
          </a:schemeClr>
        </a:solidFill>
        <a:ln w="1905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E1B9612-ECC1-435D-92B1-2891BCF9CD3C}">
      <dsp:nvSpPr>
        <dsp:cNvPr id="0" name=""/>
        <dsp:cNvSpPr/>
      </dsp:nvSpPr>
      <dsp:spPr>
        <a:xfrm>
          <a:off x="695326" y="3506688"/>
          <a:ext cx="7852540" cy="1001911"/>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267" tIns="50800" rIns="50800" bIns="50800" numCol="1" spcCol="1270" anchor="ctr" anchorCtr="0">
          <a:noAutofit/>
        </a:bodyPr>
        <a:lstStyle/>
        <a:p>
          <a:pPr marL="0" lvl="0" indent="0" algn="l" defTabSz="889000">
            <a:lnSpc>
              <a:spcPct val="90000"/>
            </a:lnSpc>
            <a:spcBef>
              <a:spcPct val="0"/>
            </a:spcBef>
            <a:spcAft>
              <a:spcPct val="35000"/>
            </a:spcAft>
            <a:buFont typeface="Arial" panose="020B0604020202020204" pitchFamily="34" charset="0"/>
            <a:buNone/>
          </a:pPr>
          <a:r>
            <a:rPr lang="en-US" sz="2000" b="0" i="0" kern="1200" dirty="0"/>
            <a:t>the IP that a Pod sees itself as, is the same IP that others see it as.</a:t>
          </a:r>
          <a:endParaRPr lang="en-US" sz="2000" kern="1200" dirty="0"/>
        </a:p>
      </dsp:txBody>
      <dsp:txXfrm>
        <a:off x="695326" y="3506688"/>
        <a:ext cx="7852540" cy="1001911"/>
      </dsp:txXfrm>
    </dsp:sp>
    <dsp:sp modelId="{6FC70A23-11BA-4EE0-B386-935FDB364BCC}">
      <dsp:nvSpPr>
        <dsp:cNvPr id="0" name=""/>
        <dsp:cNvSpPr/>
      </dsp:nvSpPr>
      <dsp:spPr>
        <a:xfrm>
          <a:off x="69131" y="3381449"/>
          <a:ext cx="1252388" cy="1252388"/>
        </a:xfrm>
        <a:prstGeom prst="ellipse">
          <a:avLst/>
        </a:prstGeom>
        <a:solidFill>
          <a:schemeClr val="lt1">
            <a:hueOff val="0"/>
            <a:satOff val="0"/>
            <a:lumOff val="0"/>
            <a:alphaOff val="0"/>
          </a:schemeClr>
        </a:solidFill>
        <a:ln w="1905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FF6477-2CE1-4401-9BA2-75031BD825A1}">
      <dsp:nvSpPr>
        <dsp:cNvPr id="0" name=""/>
        <dsp:cNvSpPr/>
      </dsp:nvSpPr>
      <dsp:spPr>
        <a:xfrm>
          <a:off x="-5664119" y="-867043"/>
          <a:ext cx="6743641" cy="6743641"/>
        </a:xfrm>
        <a:prstGeom prst="blockArc">
          <a:avLst>
            <a:gd name="adj1" fmla="val 18900000"/>
            <a:gd name="adj2" fmla="val 2700000"/>
            <a:gd name="adj3" fmla="val 320"/>
          </a:avLst>
        </a:prstGeom>
        <a:noFill/>
        <a:ln w="1905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7A7BA3B-FAB1-406D-9769-0C612419D433}">
      <dsp:nvSpPr>
        <dsp:cNvPr id="0" name=""/>
        <dsp:cNvSpPr/>
      </dsp:nvSpPr>
      <dsp:spPr>
        <a:xfrm>
          <a:off x="471913" y="312996"/>
          <a:ext cx="8074965" cy="626394"/>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7201" tIns="50800" rIns="50800" bIns="50800" numCol="1" spcCol="1270" anchor="ctr" anchorCtr="0">
          <a:noAutofit/>
        </a:bodyPr>
        <a:lstStyle/>
        <a:p>
          <a:pPr marL="0" lvl="0" indent="0" algn="l" defTabSz="889000">
            <a:lnSpc>
              <a:spcPct val="90000"/>
            </a:lnSpc>
            <a:spcBef>
              <a:spcPct val="0"/>
            </a:spcBef>
            <a:spcAft>
              <a:spcPct val="35000"/>
            </a:spcAft>
            <a:buFont typeface="Arial" panose="020B0604020202020204" pitchFamily="34" charset="0"/>
            <a:buNone/>
          </a:pPr>
          <a:r>
            <a:rPr lang="en-US" sz="2000" kern="1200" dirty="0"/>
            <a:t>Highly coupled container to container communication</a:t>
          </a:r>
        </a:p>
      </dsp:txBody>
      <dsp:txXfrm>
        <a:off x="471913" y="312996"/>
        <a:ext cx="8074965" cy="626394"/>
      </dsp:txXfrm>
    </dsp:sp>
    <dsp:sp modelId="{BE7839CB-8A5D-4837-98EF-6225A8102944}">
      <dsp:nvSpPr>
        <dsp:cNvPr id="0" name=""/>
        <dsp:cNvSpPr/>
      </dsp:nvSpPr>
      <dsp:spPr>
        <a:xfrm>
          <a:off x="80416" y="234697"/>
          <a:ext cx="782993" cy="782993"/>
        </a:xfrm>
        <a:prstGeom prst="ellipse">
          <a:avLst/>
        </a:prstGeom>
        <a:solidFill>
          <a:schemeClr val="lt1">
            <a:hueOff val="0"/>
            <a:satOff val="0"/>
            <a:lumOff val="0"/>
            <a:alphaOff val="0"/>
          </a:schemeClr>
        </a:solidFill>
        <a:ln w="1905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E324B9A-F5F4-44D0-A78E-C022A943304E}">
      <dsp:nvSpPr>
        <dsp:cNvPr id="0" name=""/>
        <dsp:cNvSpPr/>
      </dsp:nvSpPr>
      <dsp:spPr>
        <a:xfrm>
          <a:off x="920769" y="1252288"/>
          <a:ext cx="7626109" cy="626394"/>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7201" tIns="50800" rIns="50800" bIns="50800" numCol="1" spcCol="1270" anchor="ctr" anchorCtr="0">
          <a:noAutofit/>
        </a:bodyPr>
        <a:lstStyle/>
        <a:p>
          <a:pPr marL="0" lvl="0" indent="0" algn="l" defTabSz="889000">
            <a:lnSpc>
              <a:spcPct val="90000"/>
            </a:lnSpc>
            <a:spcBef>
              <a:spcPct val="0"/>
            </a:spcBef>
            <a:spcAft>
              <a:spcPct val="35000"/>
            </a:spcAft>
            <a:buNone/>
          </a:pPr>
          <a:r>
            <a:rPr lang="en-US" sz="2000" kern="1200" dirty="0"/>
            <a:t>Pod to pod communication</a:t>
          </a:r>
        </a:p>
      </dsp:txBody>
      <dsp:txXfrm>
        <a:off x="920769" y="1252288"/>
        <a:ext cx="7626109" cy="626394"/>
      </dsp:txXfrm>
    </dsp:sp>
    <dsp:sp modelId="{C53D1684-42E2-4992-9DB1-DF9ED26FA8C7}">
      <dsp:nvSpPr>
        <dsp:cNvPr id="0" name=""/>
        <dsp:cNvSpPr/>
      </dsp:nvSpPr>
      <dsp:spPr>
        <a:xfrm>
          <a:off x="529272" y="1173989"/>
          <a:ext cx="782993" cy="782993"/>
        </a:xfrm>
        <a:prstGeom prst="ellipse">
          <a:avLst/>
        </a:prstGeom>
        <a:solidFill>
          <a:schemeClr val="lt1">
            <a:hueOff val="0"/>
            <a:satOff val="0"/>
            <a:lumOff val="0"/>
            <a:alphaOff val="0"/>
          </a:schemeClr>
        </a:solidFill>
        <a:ln w="1905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C233A66-994A-4333-B069-9EEEFAD0FD74}">
      <dsp:nvSpPr>
        <dsp:cNvPr id="0" name=""/>
        <dsp:cNvSpPr/>
      </dsp:nvSpPr>
      <dsp:spPr>
        <a:xfrm>
          <a:off x="1058532" y="2191580"/>
          <a:ext cx="7488346" cy="626394"/>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7201" tIns="50800" rIns="50800" bIns="50800" numCol="1" spcCol="1270" anchor="ctr" anchorCtr="0">
          <a:noAutofit/>
        </a:bodyPr>
        <a:lstStyle/>
        <a:p>
          <a:pPr marL="0" lvl="0" indent="0" algn="l" defTabSz="889000">
            <a:lnSpc>
              <a:spcPct val="90000"/>
            </a:lnSpc>
            <a:spcBef>
              <a:spcPct val="0"/>
            </a:spcBef>
            <a:spcAft>
              <a:spcPct val="35000"/>
            </a:spcAft>
            <a:buNone/>
          </a:pPr>
          <a:r>
            <a:rPr lang="en-US" sz="2000" kern="1200" dirty="0"/>
            <a:t>Pod to service communication</a:t>
          </a:r>
        </a:p>
      </dsp:txBody>
      <dsp:txXfrm>
        <a:off x="1058532" y="2191580"/>
        <a:ext cx="7488346" cy="626394"/>
      </dsp:txXfrm>
    </dsp:sp>
    <dsp:sp modelId="{20D18A71-3AF1-4B93-8B2C-1BD1BEFC7792}">
      <dsp:nvSpPr>
        <dsp:cNvPr id="0" name=""/>
        <dsp:cNvSpPr/>
      </dsp:nvSpPr>
      <dsp:spPr>
        <a:xfrm>
          <a:off x="667035" y="2113280"/>
          <a:ext cx="782993" cy="782993"/>
        </a:xfrm>
        <a:prstGeom prst="ellipse">
          <a:avLst/>
        </a:prstGeom>
        <a:solidFill>
          <a:schemeClr val="lt1">
            <a:hueOff val="0"/>
            <a:satOff val="0"/>
            <a:lumOff val="0"/>
            <a:alphaOff val="0"/>
          </a:schemeClr>
        </a:solidFill>
        <a:ln w="1905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87CF57D-243C-4C98-BC97-ECE3C90DE274}">
      <dsp:nvSpPr>
        <dsp:cNvPr id="0" name=""/>
        <dsp:cNvSpPr/>
      </dsp:nvSpPr>
      <dsp:spPr>
        <a:xfrm>
          <a:off x="920769" y="3130871"/>
          <a:ext cx="7626109" cy="626394"/>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7201" tIns="50800" rIns="50800" bIns="50800" numCol="1" spcCol="1270" anchor="ctr" anchorCtr="0">
          <a:noAutofit/>
        </a:bodyPr>
        <a:lstStyle/>
        <a:p>
          <a:pPr marL="0" lvl="0" indent="0" algn="l" defTabSz="889000">
            <a:lnSpc>
              <a:spcPct val="90000"/>
            </a:lnSpc>
            <a:spcBef>
              <a:spcPct val="0"/>
            </a:spcBef>
            <a:spcAft>
              <a:spcPct val="35000"/>
            </a:spcAft>
            <a:buNone/>
          </a:pPr>
          <a:r>
            <a:rPr lang="en-US" sz="2000" kern="1200" dirty="0"/>
            <a:t>Egress / ingress communication with the internet</a:t>
          </a:r>
        </a:p>
      </dsp:txBody>
      <dsp:txXfrm>
        <a:off x="920769" y="3130871"/>
        <a:ext cx="7626109" cy="626394"/>
      </dsp:txXfrm>
    </dsp:sp>
    <dsp:sp modelId="{BFFCF418-E259-4D92-A4D8-BEE0CDAA23BB}">
      <dsp:nvSpPr>
        <dsp:cNvPr id="0" name=""/>
        <dsp:cNvSpPr/>
      </dsp:nvSpPr>
      <dsp:spPr>
        <a:xfrm>
          <a:off x="529272" y="3052572"/>
          <a:ext cx="782993" cy="782993"/>
        </a:xfrm>
        <a:prstGeom prst="ellipse">
          <a:avLst/>
        </a:prstGeom>
        <a:solidFill>
          <a:schemeClr val="lt1">
            <a:hueOff val="0"/>
            <a:satOff val="0"/>
            <a:lumOff val="0"/>
            <a:alphaOff val="0"/>
          </a:schemeClr>
        </a:solidFill>
        <a:ln w="1905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2EFFA76-A850-40F9-8820-C18C2B0F2634}">
      <dsp:nvSpPr>
        <dsp:cNvPr id="0" name=""/>
        <dsp:cNvSpPr/>
      </dsp:nvSpPr>
      <dsp:spPr>
        <a:xfrm>
          <a:off x="471913" y="4070163"/>
          <a:ext cx="8074965" cy="626394"/>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7201" tIns="50800" rIns="50800" bIns="50800" numCol="1" spcCol="1270" anchor="ctr" anchorCtr="0">
          <a:noAutofit/>
        </a:bodyPr>
        <a:lstStyle/>
        <a:p>
          <a:pPr marL="0" lvl="0" indent="0" algn="l" defTabSz="889000">
            <a:lnSpc>
              <a:spcPct val="90000"/>
            </a:lnSpc>
            <a:spcBef>
              <a:spcPct val="0"/>
            </a:spcBef>
            <a:spcAft>
              <a:spcPct val="35000"/>
            </a:spcAft>
            <a:buNone/>
          </a:pPr>
          <a:r>
            <a:rPr lang="en-US" sz="2000" kern="1200" dirty="0"/>
            <a:t>Cluster internal DNS resolution</a:t>
          </a:r>
        </a:p>
      </dsp:txBody>
      <dsp:txXfrm>
        <a:off x="471913" y="4070163"/>
        <a:ext cx="8074965" cy="626394"/>
      </dsp:txXfrm>
    </dsp:sp>
    <dsp:sp modelId="{85DC2809-1BAB-4799-927F-40A38DCCE3C8}">
      <dsp:nvSpPr>
        <dsp:cNvPr id="0" name=""/>
        <dsp:cNvSpPr/>
      </dsp:nvSpPr>
      <dsp:spPr>
        <a:xfrm>
          <a:off x="80416" y="3991863"/>
          <a:ext cx="782993" cy="782993"/>
        </a:xfrm>
        <a:prstGeom prst="ellipse">
          <a:avLst/>
        </a:prstGeom>
        <a:solidFill>
          <a:schemeClr val="lt1">
            <a:hueOff val="0"/>
            <a:satOff val="0"/>
            <a:lumOff val="0"/>
            <a:alphaOff val="0"/>
          </a:schemeClr>
        </a:solidFill>
        <a:ln w="1905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a:t>
            </a:fld>
            <a:endParaRPr lang="de-DE" dirty="0"/>
          </a:p>
        </p:txBody>
      </p:sp>
    </p:spTree>
    <p:extLst>
      <p:ext uri="{BB962C8B-B14F-4D97-AF65-F5344CB8AC3E}">
        <p14:creationId xmlns:p14="http://schemas.microsoft.com/office/powerpoint/2010/main" val="16911840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a:t>
            </a:r>
            <a:r>
              <a:rPr lang="en-US" dirty="0" err="1"/>
              <a:t>nodePort</a:t>
            </a:r>
            <a:r>
              <a:rPr lang="en-US" dirty="0"/>
              <a:t> is a port that is opened on every node of the cluster. It is associated with a service and any incoming traffic at this </a:t>
            </a:r>
            <a:r>
              <a:rPr lang="en-US" dirty="0" err="1"/>
              <a:t>nodePort</a:t>
            </a:r>
            <a:r>
              <a:rPr lang="en-US" dirty="0"/>
              <a:t> will be routed to the corresponding service. From there it will be forwarded to service’s pods, regardless on which node it they actually run.</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12</a:t>
            </a:fld>
            <a:endParaRPr lang="de-DE" dirty="0"/>
          </a:p>
        </p:txBody>
      </p:sp>
    </p:spTree>
    <p:extLst>
      <p:ext uri="{BB962C8B-B14F-4D97-AF65-F5344CB8AC3E}">
        <p14:creationId xmlns:p14="http://schemas.microsoft.com/office/powerpoint/2010/main" val="25224413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Demo for node ports</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Again, create a service</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Use “expose” to create a service for your deployment (</a:t>
            </a:r>
            <a:r>
              <a:rPr lang="en-US" baseline="0" dirty="0" err="1"/>
              <a:t>kubectl</a:t>
            </a:r>
            <a:r>
              <a:rPr lang="en-US" baseline="0" dirty="0"/>
              <a:t> expose deployment &lt;name&gt; --port=80 --target-port=80 –type=</a:t>
            </a:r>
            <a:r>
              <a:rPr lang="en-US" baseline="0" dirty="0" err="1"/>
              <a:t>NodePort</a:t>
            </a:r>
            <a:r>
              <a:rPr lang="en-US" baseline="0" dirty="0"/>
              <a:t>)</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Show the service with the </a:t>
            </a:r>
            <a:r>
              <a:rPr lang="en-US" baseline="0" dirty="0" err="1"/>
              <a:t>clusterIP</a:t>
            </a:r>
            <a:r>
              <a:rPr lang="en-US" baseline="0" dirty="0"/>
              <a:t> address and the </a:t>
            </a:r>
            <a:r>
              <a:rPr lang="en-US" baseline="0" dirty="0" err="1"/>
              <a:t>nodePort</a:t>
            </a:r>
            <a:r>
              <a:rPr lang="en-US" baseline="0" dirty="0"/>
              <a:t> (use </a:t>
            </a:r>
            <a:r>
              <a:rPr lang="en-US" baseline="0" dirty="0" err="1"/>
              <a:t>kubectl</a:t>
            </a:r>
            <a:r>
              <a:rPr lang="en-US" baseline="0" dirty="0"/>
              <a:t> describe)</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Highlight, that the service also includes a cluster IP</a:t>
            </a:r>
          </a:p>
          <a:p>
            <a:pPr marL="0" marR="0" lvl="0" indent="0" algn="l" defTabSz="1088776" rtl="0" eaLnBrk="1" fontAlgn="auto" latinLnBrk="0" hangingPunct="1">
              <a:lnSpc>
                <a:spcPct val="100000"/>
              </a:lnSpc>
              <a:spcBef>
                <a:spcPts val="0"/>
              </a:spcBef>
              <a:spcAft>
                <a:spcPts val="0"/>
              </a:spcAft>
              <a:buClrTx/>
              <a:buSzTx/>
              <a:buFontTx/>
              <a:buNone/>
              <a:tabLst/>
              <a:defRPr/>
            </a:pPr>
            <a:endParaRPr lang="en-US" baseline="0" dirty="0"/>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Connect to the </a:t>
            </a:r>
            <a:r>
              <a:rPr lang="en-US" baseline="0" dirty="0" err="1"/>
              <a:t>NodePort</a:t>
            </a:r>
            <a:r>
              <a:rPr lang="en-US" baseline="0" dirty="0"/>
              <a:t> Service from the outside (of the cluster)</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Get the IP address of the cluster’s nodes (</a:t>
            </a:r>
            <a:r>
              <a:rPr lang="en-US" baseline="0" dirty="0" err="1"/>
              <a:t>kubectl</a:t>
            </a:r>
            <a:r>
              <a:rPr lang="en-US" baseline="0" dirty="0"/>
              <a:t> get nodes –o wide)</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Combine the node’s IP with the port and access the service</a:t>
            </a:r>
          </a:p>
          <a:p>
            <a:pPr marL="180000" marR="0" lvl="1" indent="0" algn="l" defTabSz="1088776"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1088776" rtl="0" eaLnBrk="1" fontAlgn="auto" latinLnBrk="0" hangingPunct="1">
              <a:lnSpc>
                <a:spcPct val="100000"/>
              </a:lnSpc>
              <a:spcBef>
                <a:spcPts val="0"/>
              </a:spcBef>
              <a:spcAft>
                <a:spcPts val="0"/>
              </a:spcAft>
              <a:buClrTx/>
              <a:buSzTx/>
              <a:buFontTx/>
              <a:buNone/>
              <a:tabLst/>
              <a:defRPr/>
            </a:pPr>
            <a:r>
              <a:rPr lang="en-US" baseline="0" dirty="0"/>
              <a:t>Finally, delete the service</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13</a:t>
            </a:fld>
            <a:endParaRPr lang="de-DE" dirty="0"/>
          </a:p>
        </p:txBody>
      </p:sp>
    </p:spTree>
    <p:extLst>
      <p:ext uri="{BB962C8B-B14F-4D97-AF65-F5344CB8AC3E}">
        <p14:creationId xmlns:p14="http://schemas.microsoft.com/office/powerpoint/2010/main" val="9356608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LoadBalancer is a single network endpoint with a unique IP which will be associated with a service. Incoming traffic to this IP on the service port will be forwarded through the service to the pods matching the labels specified in the service description.</a:t>
            </a:r>
          </a:p>
          <a:p>
            <a:r>
              <a:rPr lang="en-US" dirty="0"/>
              <a:t>LoadBalancers are an external entity provided to the cluster by Cloud Providers and their actual implementation varies among the different cloud platforms (GCP, Azure, AWS, OpenStack). If your cluster runs in an environment that does not support LoadBalancers, you can still try to create them but their state will remain “Pending” without ever getting an IP.</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14</a:t>
            </a:fld>
            <a:endParaRPr lang="de-DE" dirty="0"/>
          </a:p>
        </p:txBody>
      </p:sp>
    </p:spTree>
    <p:extLst>
      <p:ext uri="{BB962C8B-B14F-4D97-AF65-F5344CB8AC3E}">
        <p14:creationId xmlns:p14="http://schemas.microsoft.com/office/powerpoint/2010/main" val="3827094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Demo for </a:t>
            </a:r>
            <a:r>
              <a:rPr lang="en-US" baseline="0" dirty="0" err="1"/>
              <a:t>Loadbalancer</a:t>
            </a:r>
            <a:endParaRPr lang="en-US" baseline="0" dirty="0"/>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Again, create a service</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Use “expose” to create a service for your deployment (</a:t>
            </a:r>
            <a:r>
              <a:rPr lang="en-US" baseline="0" dirty="0" err="1"/>
              <a:t>kubectl</a:t>
            </a:r>
            <a:r>
              <a:rPr lang="en-US" baseline="0" dirty="0"/>
              <a:t> expose deployment &lt;name&gt; --port=80 --target-port=80 –type=</a:t>
            </a:r>
            <a:r>
              <a:rPr lang="en-US" baseline="0" dirty="0" err="1"/>
              <a:t>LoadBalancer</a:t>
            </a:r>
            <a:r>
              <a:rPr lang="en-US" baseline="0" dirty="0"/>
              <a:t>)</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Show the service with the </a:t>
            </a:r>
            <a:r>
              <a:rPr lang="en-US" baseline="0" dirty="0" err="1"/>
              <a:t>clusterIP</a:t>
            </a:r>
            <a:r>
              <a:rPr lang="en-US" baseline="0" dirty="0"/>
              <a:t> address and the </a:t>
            </a:r>
            <a:r>
              <a:rPr lang="en-US" baseline="0" dirty="0" err="1"/>
              <a:t>nodePort</a:t>
            </a:r>
            <a:r>
              <a:rPr lang="en-US" baseline="0" dirty="0"/>
              <a:t> and the external IP (use </a:t>
            </a:r>
            <a:r>
              <a:rPr lang="en-US" baseline="0" dirty="0" err="1"/>
              <a:t>kubectl</a:t>
            </a:r>
            <a:r>
              <a:rPr lang="en-US" baseline="0" dirty="0"/>
              <a:t> describe)</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Highlight, that the service also includes a cluster IP and a </a:t>
            </a:r>
            <a:r>
              <a:rPr lang="en-US" baseline="0" dirty="0" err="1"/>
              <a:t>nodePort</a:t>
            </a:r>
            <a:endParaRPr lang="en-US" baseline="0" dirty="0"/>
          </a:p>
          <a:p>
            <a:pPr marL="0" marR="0" lvl="0" indent="0" algn="l" defTabSz="1088776" rtl="0" eaLnBrk="1" fontAlgn="auto" latinLnBrk="0" hangingPunct="1">
              <a:lnSpc>
                <a:spcPct val="100000"/>
              </a:lnSpc>
              <a:spcBef>
                <a:spcPts val="0"/>
              </a:spcBef>
              <a:spcAft>
                <a:spcPts val="0"/>
              </a:spcAft>
              <a:buClrTx/>
              <a:buSzTx/>
              <a:buFontTx/>
              <a:buNone/>
              <a:tabLst/>
              <a:defRPr/>
            </a:pPr>
            <a:endParaRPr lang="en-US" baseline="0" dirty="0"/>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Wait until the external IP is assigned and point out that this involves cluster external mechanisms provided by the underlying infrastructure platform. It might not work the same way everywhere.</a:t>
            </a:r>
          </a:p>
          <a:p>
            <a:pPr marL="285750" marR="0" lvl="0" indent="-285750" algn="l" defTabSz="1088776" rtl="0" eaLnBrk="1" fontAlgn="auto" latinLnBrk="0" hangingPunct="1">
              <a:lnSpc>
                <a:spcPct val="100000"/>
              </a:lnSpc>
              <a:spcBef>
                <a:spcPts val="0"/>
              </a:spcBef>
              <a:spcAft>
                <a:spcPts val="0"/>
              </a:spcAft>
              <a:buClrTx/>
              <a:buSzTx/>
              <a:buFontTx/>
              <a:buChar char="-"/>
              <a:tabLst/>
              <a:defRPr/>
            </a:pPr>
            <a:endParaRPr lang="en-US" baseline="0" dirty="0"/>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Connect to the service from the outside (of the cluster) via the </a:t>
            </a:r>
            <a:r>
              <a:rPr lang="en-US" baseline="0" dirty="0" err="1"/>
              <a:t>LoadBalancer</a:t>
            </a:r>
            <a:r>
              <a:rPr lang="en-US" baseline="0" dirty="0"/>
              <a:t> IP and port 80 (port of the service)</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Once again, show that the new node port is working as well / additionally</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Get the IP address of the cluster’s nodes (</a:t>
            </a:r>
            <a:r>
              <a:rPr lang="en-US" baseline="0" dirty="0" err="1"/>
              <a:t>kubectl</a:t>
            </a:r>
            <a:r>
              <a:rPr lang="en-US" baseline="0" dirty="0"/>
              <a:t> get nodes –o wide)</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Combine the node’s IP with the port and access the service</a:t>
            </a:r>
          </a:p>
          <a:p>
            <a:pPr marL="180000" marR="0" lvl="1" indent="0" algn="l" defTabSz="1088776"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1088776" rtl="0" eaLnBrk="1" fontAlgn="auto" latinLnBrk="0" hangingPunct="1">
              <a:lnSpc>
                <a:spcPct val="100000"/>
              </a:lnSpc>
              <a:spcBef>
                <a:spcPts val="0"/>
              </a:spcBef>
              <a:spcAft>
                <a:spcPts val="0"/>
              </a:spcAft>
              <a:buClrTx/>
              <a:buSzTx/>
              <a:buFontTx/>
              <a:buNone/>
              <a:tabLst/>
              <a:defRPr/>
            </a:pPr>
            <a:r>
              <a:rPr lang="en-US" baseline="0" dirty="0"/>
              <a:t>Finally, delete the service</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15</a:t>
            </a:fld>
            <a:endParaRPr lang="de-DE" dirty="0"/>
          </a:p>
        </p:txBody>
      </p:sp>
    </p:spTree>
    <p:extLst>
      <p:ext uri="{BB962C8B-B14F-4D97-AF65-F5344CB8AC3E}">
        <p14:creationId xmlns:p14="http://schemas.microsoft.com/office/powerpoint/2010/main" val="13780821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LoadBalancer is a single network endpoint with a unique IP which will be associated with a service. Incoming traffic to this IP on the service port will be forwarded through the NodePorts and the service to the pods matching the labels specified in the service description.</a:t>
            </a:r>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16</a:t>
            </a:fld>
            <a:endParaRPr lang="de-DE" dirty="0"/>
          </a:p>
        </p:txBody>
      </p:sp>
    </p:spTree>
    <p:extLst>
      <p:ext uri="{BB962C8B-B14F-4D97-AF65-F5344CB8AC3E}">
        <p14:creationId xmlns:p14="http://schemas.microsoft.com/office/powerpoint/2010/main" val="582196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17</a:t>
            </a:fld>
            <a:endParaRPr lang="de-DE" dirty="0"/>
          </a:p>
        </p:txBody>
      </p:sp>
    </p:spTree>
    <p:extLst>
      <p:ext uri="{BB962C8B-B14F-4D97-AF65-F5344CB8AC3E}">
        <p14:creationId xmlns:p14="http://schemas.microsoft.com/office/powerpoint/2010/main" val="37046961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18</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Based on the objectives, we can derive a few scenarios which the k8s network stack should be able to run.</a:t>
            </a:r>
          </a:p>
          <a:p>
            <a:endParaRPr lang="en-US" dirty="0"/>
          </a:p>
          <a:p>
            <a:pPr marL="342900" indent="-342900">
              <a:buAutoNum type="arabicParenR"/>
            </a:pPr>
            <a:r>
              <a:rPr lang="en-US" dirty="0"/>
              <a:t>The container to container communication is achieved by having all docker container joining the same </a:t>
            </a:r>
            <a:r>
              <a:rPr lang="en-US" dirty="0" err="1"/>
              <a:t>linux</a:t>
            </a:r>
            <a:r>
              <a:rPr lang="en-US" dirty="0"/>
              <a:t> namespace for networking. This way they can use the localhost interface to communicate.</a:t>
            </a:r>
          </a:p>
          <a:p>
            <a:pPr marL="342900" indent="-342900">
              <a:buAutoNum type="arabicParenR"/>
            </a:pPr>
            <a:r>
              <a:rPr lang="en-US" dirty="0"/>
              <a:t>Pod to pod communication is also achieved with docker means &amp; the overlay network</a:t>
            </a:r>
          </a:p>
          <a:p>
            <a:pPr marL="342900" indent="-342900">
              <a:buAutoNum type="arabicParenR"/>
            </a:pPr>
            <a:r>
              <a:rPr lang="en-US" dirty="0"/>
              <a:t>For services the cluster is heavily using </a:t>
            </a:r>
            <a:r>
              <a:rPr lang="en-US" dirty="0" err="1"/>
              <a:t>ip_tables</a:t>
            </a:r>
            <a:r>
              <a:rPr lang="en-US" dirty="0"/>
              <a:t> to manage </a:t>
            </a:r>
            <a:r>
              <a:rPr lang="en-US" dirty="0" err="1"/>
              <a:t>netfilter</a:t>
            </a:r>
            <a:r>
              <a:rPr lang="en-US" dirty="0"/>
              <a:t> and re-write IP addresses. In future IPVS might substitute </a:t>
            </a:r>
            <a:r>
              <a:rPr lang="en-US" dirty="0" err="1"/>
              <a:t>ip_tables</a:t>
            </a:r>
            <a:r>
              <a:rPr lang="en-US" dirty="0"/>
              <a:t>. The </a:t>
            </a:r>
            <a:r>
              <a:rPr lang="en-US" dirty="0" err="1"/>
              <a:t>kube</a:t>
            </a:r>
            <a:r>
              <a:rPr lang="en-US" dirty="0"/>
              <a:t>-proxy component is helping to maintain all of these.</a:t>
            </a:r>
          </a:p>
          <a:p>
            <a:pPr marL="342900" indent="-342900">
              <a:buAutoNum type="arabicParenR"/>
            </a:pPr>
            <a:r>
              <a:rPr lang="en-US" dirty="0"/>
              <a:t>Traffic to and from the internet is usually exposed via </a:t>
            </a:r>
            <a:r>
              <a:rPr lang="en-US" dirty="0" err="1"/>
              <a:t>ip_tables</a:t>
            </a:r>
            <a:r>
              <a:rPr lang="en-US" dirty="0"/>
              <a:t> and or network address translation.</a:t>
            </a:r>
          </a:p>
          <a:p>
            <a:pPr marL="342900" indent="-342900">
              <a:buAutoNum type="arabicParenR"/>
            </a:pPr>
            <a:r>
              <a:rPr lang="en-US" dirty="0"/>
              <a:t>It is also reasonable to have a cluster internal DNS resolution. There is a DNS service deployed to our training cluster.</a:t>
            </a:r>
          </a:p>
        </p:txBody>
      </p:sp>
      <p:sp>
        <p:nvSpPr>
          <p:cNvPr id="4" name="Slide Number Placeholder 3"/>
          <p:cNvSpPr>
            <a:spLocks noGrp="1"/>
          </p:cNvSpPr>
          <p:nvPr>
            <p:ph type="sldNum" sz="quarter" idx="10"/>
          </p:nvPr>
        </p:nvSpPr>
        <p:spPr/>
        <p:txBody>
          <a:bodyPr/>
          <a:lstStyle/>
          <a:p>
            <a:fld id="{7D8C2C35-2B8A-446E-BEC0-FD36716C29AC}" type="slidenum">
              <a:rPr lang="de-DE" smtClean="0"/>
              <a:pPr/>
              <a:t>3</a:t>
            </a:fld>
            <a:endParaRPr lang="de-DE" dirty="0"/>
          </a:p>
        </p:txBody>
      </p:sp>
    </p:spTree>
    <p:extLst>
      <p:ext uri="{BB962C8B-B14F-4D97-AF65-F5344CB8AC3E}">
        <p14:creationId xmlns:p14="http://schemas.microsoft.com/office/powerpoint/2010/main" val="30132635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Docker, as used in this course, is ok to use on one host. If more hosts are involved it is getting more and more complex. To mask/cover this, there is a software-defined network (referred to as “overlay network”) added to Kubernetes. It assigns an IP to every pod and manages the routing tables in the back.</a:t>
            </a:r>
          </a:p>
          <a:p>
            <a:r>
              <a:rPr lang="en-US" dirty="0"/>
              <a:t>So regardless on which node a pod runs, it will be reachable via its unique internal IP.</a:t>
            </a:r>
          </a:p>
          <a:p>
            <a:endParaRPr lang="en-US" dirty="0"/>
          </a:p>
          <a:p>
            <a:r>
              <a:rPr lang="en-US" dirty="0"/>
              <a:t>To enable external exposure a so called “service” resource is needed. Also services can serve as static endpoints internally to bundle several pods of the same kind (like in a load balancing scenario).</a:t>
            </a:r>
          </a:p>
        </p:txBody>
      </p:sp>
      <p:sp>
        <p:nvSpPr>
          <p:cNvPr id="4" name="Slide Number Placeholder 3"/>
          <p:cNvSpPr>
            <a:spLocks noGrp="1"/>
          </p:cNvSpPr>
          <p:nvPr>
            <p:ph type="sldNum" sz="quarter" idx="10"/>
          </p:nvPr>
        </p:nvSpPr>
        <p:spPr/>
        <p:txBody>
          <a:bodyPr/>
          <a:lstStyle/>
          <a:p>
            <a:fld id="{7D8C2C35-2B8A-446E-BEC0-FD36716C29AC}" type="slidenum">
              <a:rPr lang="de-DE" smtClean="0"/>
              <a:pPr/>
              <a:t>4</a:t>
            </a:fld>
            <a:endParaRPr lang="de-DE" dirty="0"/>
          </a:p>
        </p:txBody>
      </p:sp>
    </p:spTree>
    <p:extLst>
      <p:ext uri="{BB962C8B-B14F-4D97-AF65-F5344CB8AC3E}">
        <p14:creationId xmlns:p14="http://schemas.microsoft.com/office/powerpoint/2010/main" val="41554489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Motivation: </a:t>
            </a:r>
          </a:p>
          <a:p>
            <a:pPr marL="342900" indent="-342900">
              <a:buFont typeface="Wingdings" panose="05000000000000000000" pitchFamily="2" charset="2"/>
              <a:buChar char="§"/>
            </a:pPr>
            <a:r>
              <a:rPr lang="en-US" dirty="0"/>
              <a:t>Pods are mortal </a:t>
            </a:r>
            <a:r>
              <a:rPr lang="en-US" dirty="0">
                <a:sym typeface="Wingdings" panose="05000000000000000000" pitchFamily="2" charset="2"/>
              </a:rPr>
              <a:t> no suitable endpoints for communication</a:t>
            </a:r>
          </a:p>
          <a:p>
            <a:pPr marL="342900" indent="-342900">
              <a:buFont typeface="Wingdings" panose="05000000000000000000" pitchFamily="2" charset="2"/>
              <a:buChar char="§"/>
            </a:pPr>
            <a:r>
              <a:rPr lang="en-US" dirty="0"/>
              <a:t>IP address of a pod might change </a:t>
            </a:r>
            <a:r>
              <a:rPr lang="en-US" dirty="0">
                <a:sym typeface="Wingdings" panose="05000000000000000000" pitchFamily="2" charset="2"/>
              </a:rPr>
              <a:t> efforts to maintain routing tables increases</a:t>
            </a:r>
            <a:endParaRPr lang="en-US" dirty="0"/>
          </a:p>
          <a:p>
            <a:pPr marL="342900" indent="-342900">
              <a:buFont typeface="Wingdings" panose="05000000000000000000" pitchFamily="2" charset="2"/>
              <a:buChar char="§"/>
            </a:pPr>
            <a:r>
              <a:rPr lang="en-US" dirty="0"/>
              <a:t>Need for reliable &amp; stable endpoint</a:t>
            </a:r>
          </a:p>
        </p:txBody>
      </p:sp>
      <p:sp>
        <p:nvSpPr>
          <p:cNvPr id="4" name="Slide Number Placeholder 3"/>
          <p:cNvSpPr>
            <a:spLocks noGrp="1"/>
          </p:cNvSpPr>
          <p:nvPr>
            <p:ph type="sldNum" sz="quarter" idx="10"/>
          </p:nvPr>
        </p:nvSpPr>
        <p:spPr/>
        <p:txBody>
          <a:bodyPr/>
          <a:lstStyle/>
          <a:p>
            <a:fld id="{7D8C2C35-2B8A-446E-BEC0-FD36716C29AC}" type="slidenum">
              <a:rPr lang="de-DE" smtClean="0"/>
              <a:pPr/>
              <a:t>5</a:t>
            </a:fld>
            <a:endParaRPr lang="de-DE" dirty="0"/>
          </a:p>
        </p:txBody>
      </p:sp>
    </p:spTree>
    <p:extLst>
      <p:ext uri="{BB962C8B-B14F-4D97-AF65-F5344CB8AC3E}">
        <p14:creationId xmlns:p14="http://schemas.microsoft.com/office/powerpoint/2010/main" val="21079114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Wingdings" panose="05000000000000000000" pitchFamily="2" charset="2"/>
              <a:buChar char="§"/>
            </a:pPr>
            <a:r>
              <a:rPr lang="en-US" dirty="0">
                <a:sym typeface="Wingdings" panose="05000000000000000000" pitchFamily="2" charset="2"/>
              </a:rPr>
              <a:t>Services are a logical abstraction of a set of pods serving the purpose (like 3 pods with a webserver). </a:t>
            </a:r>
          </a:p>
          <a:p>
            <a:pPr marL="342900" indent="-342900">
              <a:buFont typeface="Wingdings" panose="05000000000000000000" pitchFamily="2" charset="2"/>
              <a:buChar char="§"/>
            </a:pPr>
            <a:r>
              <a:rPr lang="en-US" dirty="0">
                <a:sym typeface="Wingdings" panose="05000000000000000000" pitchFamily="2" charset="2"/>
              </a:rPr>
              <a:t>Services provide cluster-internal as well as external connectivity </a:t>
            </a:r>
          </a:p>
          <a:p>
            <a:pPr marL="342900" indent="-342900">
              <a:buFont typeface="Wingdings" panose="05000000000000000000" pitchFamily="2" charset="2"/>
              <a:buChar char="§"/>
            </a:pPr>
            <a:r>
              <a:rPr lang="en-US" dirty="0">
                <a:sym typeface="Wingdings" panose="05000000000000000000" pitchFamily="2" charset="2"/>
              </a:rPr>
              <a:t>Cluster internally, DNS entries are created for services and named ports</a:t>
            </a:r>
          </a:p>
        </p:txBody>
      </p:sp>
      <p:sp>
        <p:nvSpPr>
          <p:cNvPr id="4" name="Slide Number Placeholder 3"/>
          <p:cNvSpPr>
            <a:spLocks noGrp="1"/>
          </p:cNvSpPr>
          <p:nvPr>
            <p:ph type="sldNum" sz="quarter" idx="10"/>
          </p:nvPr>
        </p:nvSpPr>
        <p:spPr/>
        <p:txBody>
          <a:bodyPr/>
          <a:lstStyle/>
          <a:p>
            <a:fld id="{7D8C2C35-2B8A-446E-BEC0-FD36716C29AC}" type="slidenum">
              <a:rPr lang="de-DE" smtClean="0"/>
              <a:pPr/>
              <a:t>6</a:t>
            </a:fld>
            <a:endParaRPr lang="de-DE" dirty="0"/>
          </a:p>
        </p:txBody>
      </p:sp>
    </p:spTree>
    <p:extLst>
      <p:ext uri="{BB962C8B-B14F-4D97-AF65-F5344CB8AC3E}">
        <p14:creationId xmlns:p14="http://schemas.microsoft.com/office/powerpoint/2010/main" val="34143085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Similar to how deployments work, also the service determines its managed pods by labels and corresponding selectors.</a:t>
            </a:r>
          </a:p>
          <a:p>
            <a:r>
              <a:rPr lang="en-US" dirty="0"/>
              <a:t>A service always maps its own port to a target port on the actual pods. So when your pods exposes port 80 (target port), your service can expose a different port (8080). The service would receive traffic on 8080 and route it to 80 on any pod that fits its selector.</a:t>
            </a:r>
          </a:p>
          <a:p>
            <a:r>
              <a:rPr lang="en-US" dirty="0"/>
              <a:t>Another feature is the “named” port. You can assign a name to a port and use this in your implementations. If the port changes later, there is no update needed elsewhere as you are referencing it by its name.</a:t>
            </a:r>
          </a:p>
        </p:txBody>
      </p:sp>
      <p:sp>
        <p:nvSpPr>
          <p:cNvPr id="4" name="Slide Number Placeholder 3"/>
          <p:cNvSpPr>
            <a:spLocks noGrp="1"/>
          </p:cNvSpPr>
          <p:nvPr>
            <p:ph type="sldNum" sz="quarter" idx="10"/>
          </p:nvPr>
        </p:nvSpPr>
        <p:spPr/>
        <p:txBody>
          <a:bodyPr/>
          <a:lstStyle/>
          <a:p>
            <a:fld id="{7D8C2C35-2B8A-446E-BEC0-FD36716C29AC}" type="slidenum">
              <a:rPr lang="de-DE" smtClean="0"/>
              <a:pPr/>
              <a:t>7</a:t>
            </a:fld>
            <a:endParaRPr lang="de-DE" dirty="0"/>
          </a:p>
        </p:txBody>
      </p:sp>
    </p:spTree>
    <p:extLst>
      <p:ext uri="{BB962C8B-B14F-4D97-AF65-F5344CB8AC3E}">
        <p14:creationId xmlns:p14="http://schemas.microsoft.com/office/powerpoint/2010/main" val="14452969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Usually a port is referenced by its value – the port number. However the port can be considered an interface and interfaces might change over time.</a:t>
            </a:r>
          </a:p>
          <a:p>
            <a:r>
              <a:rPr lang="en-US" dirty="0"/>
              <a:t>K8s offers to give a (DNS compatible) name to any port on container &amp; service level. The DNS name is available cluster internally only, as the cluster DNS usually does not connect with an external DNS server.</a:t>
            </a:r>
          </a:p>
          <a:p>
            <a:r>
              <a:rPr lang="en-US" dirty="0"/>
              <a:t>Once you name ports, you can reference them by name and the value might change over time without impacting the application. </a:t>
            </a:r>
          </a:p>
        </p:txBody>
      </p:sp>
      <p:sp>
        <p:nvSpPr>
          <p:cNvPr id="4" name="Slide Number Placeholder 3"/>
          <p:cNvSpPr>
            <a:spLocks noGrp="1"/>
          </p:cNvSpPr>
          <p:nvPr>
            <p:ph type="sldNum" sz="quarter" idx="10"/>
          </p:nvPr>
        </p:nvSpPr>
        <p:spPr/>
        <p:txBody>
          <a:bodyPr/>
          <a:lstStyle/>
          <a:p>
            <a:fld id="{7D8C2C35-2B8A-446E-BEC0-FD36716C29AC}" type="slidenum">
              <a:rPr lang="de-DE" smtClean="0"/>
              <a:pPr/>
              <a:t>8</a:t>
            </a:fld>
            <a:endParaRPr lang="de-DE" dirty="0"/>
          </a:p>
        </p:txBody>
      </p:sp>
    </p:spTree>
    <p:extLst>
      <p:ext uri="{BB962C8B-B14F-4D97-AF65-F5344CB8AC3E}">
        <p14:creationId xmlns:p14="http://schemas.microsoft.com/office/powerpoint/2010/main" val="8092064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10</a:t>
            </a:fld>
            <a:endParaRPr lang="de-DE" dirty="0"/>
          </a:p>
        </p:txBody>
      </p:sp>
    </p:spTree>
    <p:extLst>
      <p:ext uri="{BB962C8B-B14F-4D97-AF65-F5344CB8AC3E}">
        <p14:creationId xmlns:p14="http://schemas.microsoft.com/office/powerpoint/2010/main" val="42181959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If not yet present, create a deployment of an </a:t>
            </a:r>
            <a:r>
              <a:rPr lang="en-US" baseline="0" dirty="0" err="1"/>
              <a:t>nginx</a:t>
            </a:r>
            <a:r>
              <a:rPr lang="en-US" baseline="0" dirty="0"/>
              <a:t> webserver first (</a:t>
            </a:r>
            <a:r>
              <a:rPr lang="en-US" baseline="0" dirty="0" err="1"/>
              <a:t>kubectl</a:t>
            </a:r>
            <a:r>
              <a:rPr lang="en-US" baseline="0" dirty="0"/>
              <a:t> run </a:t>
            </a:r>
            <a:r>
              <a:rPr lang="en-US" baseline="0" dirty="0" err="1"/>
              <a:t>nginx</a:t>
            </a:r>
            <a:r>
              <a:rPr lang="en-US" baseline="0" dirty="0"/>
              <a:t>-demo --image=</a:t>
            </a:r>
            <a:r>
              <a:rPr lang="en-US" baseline="0" dirty="0" err="1"/>
              <a:t>nginx:mainline</a:t>
            </a:r>
            <a:r>
              <a:rPr lang="en-US" baseline="0" dirty="0"/>
              <a:t>)</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Create a service</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Use “expose” to create a service for your deployment (</a:t>
            </a:r>
            <a:r>
              <a:rPr lang="en-US" baseline="0" dirty="0" err="1"/>
              <a:t>kubectl</a:t>
            </a:r>
            <a:r>
              <a:rPr lang="en-US" baseline="0" dirty="0"/>
              <a:t> expose deployment &lt;name&gt; --port=80 --target-port=80 –type=</a:t>
            </a:r>
            <a:r>
              <a:rPr lang="en-US" baseline="0" dirty="0" err="1"/>
              <a:t>ClusterIP</a:t>
            </a:r>
            <a:r>
              <a:rPr lang="en-US" baseline="0" dirty="0"/>
              <a:t>)</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Explain the command and the ports (port = service, target-port = pod)</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Show the service with the </a:t>
            </a:r>
            <a:r>
              <a:rPr lang="en-US" baseline="0" dirty="0" err="1"/>
              <a:t>clusterIP</a:t>
            </a:r>
            <a:r>
              <a:rPr lang="en-US" baseline="0" dirty="0"/>
              <a:t> address and associated end points (use </a:t>
            </a:r>
            <a:r>
              <a:rPr lang="en-US" baseline="0" dirty="0" err="1"/>
              <a:t>kubectl</a:t>
            </a:r>
            <a:r>
              <a:rPr lang="en-US" baseline="0" dirty="0"/>
              <a:t> describe)</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Scale the deployment up and show again the updated list of end points</a:t>
            </a:r>
          </a:p>
          <a:p>
            <a:pPr marL="285750" marR="0" lvl="0" indent="-285750" algn="l" defTabSz="1088776" rtl="0" eaLnBrk="1" fontAlgn="auto" latinLnBrk="0" hangingPunct="1">
              <a:lnSpc>
                <a:spcPct val="100000"/>
              </a:lnSpc>
              <a:spcBef>
                <a:spcPts val="0"/>
              </a:spcBef>
              <a:spcAft>
                <a:spcPts val="0"/>
              </a:spcAft>
              <a:buClrTx/>
              <a:buSzTx/>
              <a:buFontTx/>
              <a:buChar char="-"/>
              <a:tabLst/>
              <a:defRPr/>
            </a:pPr>
            <a:endParaRPr lang="en-US" baseline="0" dirty="0"/>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Spin up a </a:t>
            </a:r>
            <a:r>
              <a:rPr lang="en-US" baseline="0" dirty="0" err="1"/>
              <a:t>tmp</a:t>
            </a:r>
            <a:r>
              <a:rPr lang="en-US" baseline="0" dirty="0"/>
              <a:t> pod “</a:t>
            </a:r>
            <a:r>
              <a:rPr lang="en-US" baseline="0" dirty="0" err="1"/>
              <a:t>kubectl</a:t>
            </a:r>
            <a:r>
              <a:rPr lang="en-US" baseline="0" dirty="0"/>
              <a:t> run </a:t>
            </a:r>
            <a:r>
              <a:rPr lang="en-US" baseline="0" dirty="0" err="1"/>
              <a:t>dns</a:t>
            </a:r>
            <a:r>
              <a:rPr lang="en-US" baseline="0" dirty="0"/>
              <a:t>-test --</a:t>
            </a:r>
            <a:r>
              <a:rPr lang="en-US" baseline="0" dirty="0" err="1"/>
              <a:t>rm</a:t>
            </a:r>
            <a:r>
              <a:rPr lang="en-US" baseline="0" dirty="0"/>
              <a:t> -</a:t>
            </a:r>
            <a:r>
              <a:rPr lang="en-US" baseline="0" dirty="0" err="1"/>
              <a:t>ti</a:t>
            </a:r>
            <a:r>
              <a:rPr lang="en-US" baseline="0" dirty="0"/>
              <a:t> --restart=Never --image=alpine:3.8”</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Do a “</a:t>
            </a:r>
            <a:r>
              <a:rPr lang="en-US" baseline="0" dirty="0" err="1"/>
              <a:t>nslookup</a:t>
            </a:r>
            <a:r>
              <a:rPr lang="en-US" baseline="0" dirty="0"/>
              <a:t> &lt;service name&gt;” and point to the the cluster DNS, every namespace is a subdomain</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use the DNS name of a service to download an index.html (i.e. “</a:t>
            </a:r>
            <a:r>
              <a:rPr lang="en-US" baseline="0" dirty="0" err="1"/>
              <a:t>wget</a:t>
            </a:r>
            <a:r>
              <a:rPr lang="en-US" baseline="0" dirty="0"/>
              <a:t> </a:t>
            </a:r>
            <a:r>
              <a:rPr lang="en-US" baseline="0" dirty="0" err="1"/>
              <a:t>nginx</a:t>
            </a:r>
            <a:r>
              <a:rPr lang="en-US" baseline="0" dirty="0"/>
              <a:t>-demo”)</a:t>
            </a:r>
          </a:p>
          <a:p>
            <a:pPr marL="465750" marR="0" lvl="1" indent="-285750" algn="l" defTabSz="1088776" rtl="0" eaLnBrk="1" fontAlgn="auto" latinLnBrk="0" hangingPunct="1">
              <a:lnSpc>
                <a:spcPct val="100000"/>
              </a:lnSpc>
              <a:spcBef>
                <a:spcPts val="0"/>
              </a:spcBef>
              <a:spcAft>
                <a:spcPts val="0"/>
              </a:spcAft>
              <a:buClrTx/>
              <a:buSzTx/>
              <a:buFontTx/>
              <a:buChar char="-"/>
              <a:tabLst/>
              <a:defRPr/>
            </a:pPr>
            <a:endParaRPr lang="en-US" baseline="0" dirty="0"/>
          </a:p>
          <a:p>
            <a:pPr marL="0" marR="0" lvl="0" indent="0" algn="l" defTabSz="1088776" rtl="0" eaLnBrk="1" fontAlgn="auto" latinLnBrk="0" hangingPunct="1">
              <a:lnSpc>
                <a:spcPct val="100000"/>
              </a:lnSpc>
              <a:spcBef>
                <a:spcPts val="0"/>
              </a:spcBef>
              <a:spcAft>
                <a:spcPts val="0"/>
              </a:spcAft>
              <a:buClrTx/>
              <a:buSzTx/>
              <a:buFontTx/>
              <a:buNone/>
              <a:tabLst/>
              <a:defRPr/>
            </a:pPr>
            <a:r>
              <a:rPr lang="en-US" baseline="0" dirty="0"/>
              <a:t>Finally, delete the service</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11</a:t>
            </a:fld>
            <a:endParaRPr lang="de-DE" dirty="0"/>
          </a:p>
        </p:txBody>
      </p:sp>
    </p:spTree>
    <p:extLst>
      <p:ext uri="{BB962C8B-B14F-4D97-AF65-F5344CB8AC3E}">
        <p14:creationId xmlns:p14="http://schemas.microsoft.com/office/powerpoint/2010/main" val="361722636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3018874800"/>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pic>
        <p:nvPicPr>
          <p:cNvPr id="10"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de-DE" sz="11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1200"/>
              </a:spcBef>
            </a:pPr>
            <a:r>
              <a:rPr lang="de-DE" sz="11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1200"/>
              </a:spcBef>
            </a:pPr>
            <a:r>
              <a:rPr lang="de-DE" sz="11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ihre Konzernunternehmen übernehmen keinerlei Haftung oder Gewährleistung für Fehler oder Unvollständigkeiten in dieser Publikation.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1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1200"/>
              </a:spcBef>
            </a:pPr>
            <a:r>
              <a:rPr lang="de-DE" sz="11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(oder von einem SAP-Konzernunternehmen) in Deutschland und verschiedenen anderen Ländern weltweit. Alle anderen Namen von Produkten und Dienstleistungen sind Marken der jeweiligen Firmen.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Zusätzliche Informationen zur Marke und Vermerke finden Sie auf der Seite </a:t>
            </a:r>
            <a:r>
              <a:rPr lang="de-DE" sz="1100" kern="1200" noProof="0" dirty="0">
                <a:solidFill>
                  <a:schemeClr val="tx1"/>
                </a:solidFill>
                <a:effectLst/>
                <a:latin typeface="Arial"/>
                <a:ea typeface="+mn-ea"/>
                <a:cs typeface="+mn-cs"/>
                <a:hlinkClick r:id="rId2"/>
              </a:rPr>
              <a:t>http://www.sap.com/corporate-de/legal/copyright/index.epx</a:t>
            </a:r>
            <a:endParaRPr lang="de-DE"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a:t>
            </a:r>
            <a:r>
              <a:rPr lang="de-DE" sz="2400" b="0" noProof="0" dirty="0"/>
              <a:t>2017 SAP SE oder ein SAP-Konzernunternehmen. Alle Rechte vorbehalten.</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de-DE" dirty="0"/>
          </a:p>
        </p:txBody>
      </p:sp>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1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1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8" Type="http://schemas.openxmlformats.org/officeDocument/2006/relationships/hyperlink" Target="https://sookocheff.com/post/kubernetes/understanding-kubernetes-networking-model/" TargetMode="External"/><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9.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8.xml"/><Relationship Id="rId5" Type="http://schemas.openxmlformats.org/officeDocument/2006/relationships/image" Target="../media/image6.sv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p:txBody>
          <a:bodyPr/>
          <a:lstStyle/>
          <a:p>
            <a:r>
              <a:rPr lang="en-US" dirty="0"/>
              <a:t>Kubernetes</a:t>
            </a:r>
            <a:br>
              <a:rPr lang="en-US" dirty="0"/>
            </a:br>
            <a:r>
              <a:rPr lang="en-US" dirty="0">
                <a:solidFill>
                  <a:schemeClr val="accent1"/>
                </a:solidFill>
              </a:rPr>
              <a:t>Networking and services</a:t>
            </a:r>
          </a:p>
        </p:txBody>
      </p:sp>
      <p:pic>
        <p:nvPicPr>
          <p:cNvPr id="4" name="Picture 3" descr="cid:image003.png@01D31CC6.A08B1C50">
            <a:extLst>
              <a:ext uri="{FF2B5EF4-FFF2-40B4-BE49-F238E27FC236}">
                <a16:creationId xmlns:a16="http://schemas.microsoft.com/office/drawing/2014/main" id="{CE860390-F50F-48A8-AA1A-AE0217946F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0712" y="5721975"/>
            <a:ext cx="1414463" cy="113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Illustration" descr="Example of an illustration" title="Illustration for title slide">
            <a:extLst>
              <a:ext uri="{FF2B5EF4-FFF2-40B4-BE49-F238E27FC236}">
                <a16:creationId xmlns:a16="http://schemas.microsoft.com/office/drawing/2014/main" id="{6D7BE52F-C01D-4565-B661-6184ACBDECF8}"/>
              </a:ext>
            </a:extLst>
          </p:cNvPr>
          <p:cNvPicPr>
            <a:picLocks noGrp="1" noChangeAspect="1"/>
          </p:cNvPicPr>
          <p:nvPr>
            <p:ph type="pic" sz="quarter" idx="12"/>
          </p:nvPr>
        </p:nvPicPr>
        <p:blipFill>
          <a:blip r:embed="rId3"/>
          <a:srcRect t="3112" b="3112"/>
          <a:stretch>
            <a:fillRect/>
          </a:stretch>
        </p:blipFill>
        <p:spPr bwMode="gray">
          <a:xfrm>
            <a:off x="0" y="0"/>
            <a:ext cx="12195174" cy="3430006"/>
          </a:xfrm>
        </p:spPr>
      </p:pic>
    </p:spTree>
    <p:extLst>
      <p:ext uri="{BB962C8B-B14F-4D97-AF65-F5344CB8AC3E}">
        <p14:creationId xmlns:p14="http://schemas.microsoft.com/office/powerpoint/2010/main" val="1819205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AF9BECC-C563-41A7-9A52-148BF3719B70}"/>
              </a:ext>
            </a:extLst>
          </p:cNvPr>
          <p:cNvSpPr/>
          <p:nvPr/>
        </p:nvSpPr>
        <p:spPr bwMode="gray">
          <a:xfrm>
            <a:off x="645459" y="1035424"/>
            <a:ext cx="10797988" cy="5163670"/>
          </a:xfrm>
          <a:prstGeom prst="rect">
            <a:avLst/>
          </a:prstGeom>
          <a:solidFill>
            <a:schemeClr val="accent3">
              <a:lumMod val="20000"/>
              <a:lumOff val="80000"/>
            </a:schemeClr>
          </a:solidFill>
          <a:ln w="6350" algn="ctr">
            <a:noFill/>
            <a:miter lim="800000"/>
            <a:headEnd/>
            <a:tailEnd/>
          </a:ln>
        </p:spPr>
        <p:txBody>
          <a:bodyPr lIns="90000" tIns="72000" rIns="144000" bIns="72000" rtlCol="0" anchor="t"/>
          <a:lstStyle/>
          <a:p>
            <a:pPr marR="0" algn="r" defTabSz="914400" eaLnBrk="1" fontAlgn="base" latinLnBrk="0" hangingPunct="1">
              <a:lnSpc>
                <a:spcPct val="100000"/>
              </a:lnSpc>
              <a:spcBef>
                <a:spcPct val="50000"/>
              </a:spcBef>
              <a:spcAft>
                <a:spcPct val="0"/>
              </a:spcAft>
              <a:buClr>
                <a:srgbClr val="F0AB00"/>
              </a:buClr>
              <a:buSzPct val="80000"/>
              <a:tabLst/>
            </a:pPr>
            <a:r>
              <a:rPr kumimoji="0" lang="en-US" sz="1800" b="1" i="1" u="none" strike="noStrike" kern="0" cap="none" spc="0" normalizeH="0" baseline="0" noProof="0" dirty="0">
                <a:ln>
                  <a:noFill/>
                </a:ln>
                <a:solidFill>
                  <a:schemeClr val="accent3">
                    <a:lumMod val="75000"/>
                  </a:schemeClr>
                </a:solidFill>
                <a:effectLst/>
                <a:uLnTx/>
                <a:uFillTx/>
                <a:ea typeface="Arial Unicode MS" pitchFamily="34" charset="-128"/>
                <a:cs typeface="Arial Unicode MS" pitchFamily="34" charset="-128"/>
              </a:rPr>
              <a:t>Cluster</a:t>
            </a:r>
          </a:p>
        </p:txBody>
      </p:sp>
      <p:sp>
        <p:nvSpPr>
          <p:cNvPr id="38" name="Rectangle 37"/>
          <p:cNvSpPr/>
          <p:nvPr/>
        </p:nvSpPr>
        <p:spPr bwMode="gray">
          <a:xfrm>
            <a:off x="8353098" y="2668940"/>
            <a:ext cx="2542902" cy="1994263"/>
          </a:xfrm>
          <a:prstGeom prst="rect">
            <a:avLst/>
          </a:prstGeom>
          <a:noFill/>
          <a:ln w="7620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7" name="Rectangle 36"/>
          <p:cNvSpPr/>
          <p:nvPr/>
        </p:nvSpPr>
        <p:spPr bwMode="gray">
          <a:xfrm>
            <a:off x="975564" y="1321321"/>
            <a:ext cx="3045620" cy="4667794"/>
          </a:xfrm>
          <a:prstGeom prst="rect">
            <a:avLst/>
          </a:prstGeom>
          <a:noFill/>
          <a:ln w="76200" cap="flat" cmpd="sng" algn="ctr">
            <a:solidFill>
              <a:srgbClr val="00B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lIns="90000" tIns="72000" rIns="90000" bIns="72000" rtlCol="0" anchor="ctr"/>
          <a:lstStyle/>
          <a:p>
            <a:pPr algn="ctr" defTabSz="914400" fontAlgn="base">
              <a:spcBef>
                <a:spcPct val="50000"/>
              </a:spcBef>
              <a:spcAft>
                <a:spcPct val="0"/>
              </a:spcAft>
              <a:buClr>
                <a:srgbClr val="F0AB00"/>
              </a:buClr>
              <a:buSzPct val="80000"/>
            </a:pPr>
            <a:endParaRPr lang="en-US" sz="1800" kern="0" dirty="0" err="1">
              <a:solidFill>
                <a:schemeClr val="accent5"/>
              </a:solidFill>
              <a:latin typeface="+mn-lt"/>
              <a:ea typeface="Arial Unicode MS" pitchFamily="34" charset="-128"/>
              <a:cs typeface="Arial Unicode MS" pitchFamily="34" charset="-128"/>
            </a:endParaRPr>
          </a:p>
        </p:txBody>
      </p:sp>
      <p:sp>
        <p:nvSpPr>
          <p:cNvPr id="2" name="Title 1"/>
          <p:cNvSpPr>
            <a:spLocks noGrp="1"/>
          </p:cNvSpPr>
          <p:nvPr>
            <p:ph type="title"/>
          </p:nvPr>
        </p:nvSpPr>
        <p:spPr/>
        <p:txBody>
          <a:bodyPr/>
          <a:lstStyle/>
          <a:p>
            <a:r>
              <a:rPr lang="en-US" dirty="0" err="1"/>
              <a:t>ClusterIP</a:t>
            </a:r>
            <a:r>
              <a:rPr lang="en-US" dirty="0"/>
              <a:t> services – cluster internal load balancing</a:t>
            </a:r>
          </a:p>
        </p:txBody>
      </p:sp>
      <p:sp>
        <p:nvSpPr>
          <p:cNvPr id="3" name="Rectangle: Single Corner Snipped 2"/>
          <p:cNvSpPr/>
          <p:nvPr/>
        </p:nvSpPr>
        <p:spPr bwMode="gray">
          <a:xfrm>
            <a:off x="4266503" y="3172065"/>
            <a:ext cx="1776947" cy="988022"/>
          </a:xfrm>
          <a:prstGeom prst="snip1Rect">
            <a:avLst/>
          </a:prstGeom>
          <a:solidFill>
            <a:schemeClr val="tx2"/>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600" b="1" kern="0" dirty="0" err="1">
                <a:solidFill>
                  <a:sysClr val="windowText" lastClr="000000"/>
                </a:solidFill>
                <a:ea typeface="Arial Unicode MS" pitchFamily="34" charset="-128"/>
              </a:rPr>
              <a:t>koopa</a:t>
            </a:r>
            <a:r>
              <a:rPr lang="en-US" sz="1600" b="1" kern="0" dirty="0">
                <a:solidFill>
                  <a:sysClr val="windowText" lastClr="000000"/>
                </a:solidFill>
                <a:ea typeface="Arial Unicode MS" pitchFamily="34" charset="-128"/>
              </a:rPr>
              <a:t>-service</a:t>
            </a:r>
          </a:p>
        </p:txBody>
      </p:sp>
      <p:sp>
        <p:nvSpPr>
          <p:cNvPr id="8" name="Rectangle 7"/>
          <p:cNvSpPr/>
          <p:nvPr/>
        </p:nvSpPr>
        <p:spPr bwMode="gray">
          <a:xfrm>
            <a:off x="8716880" y="3085645"/>
            <a:ext cx="1815338" cy="1160859"/>
          </a:xfrm>
          <a:prstGeom prst="rect">
            <a:avLst/>
          </a:prstGeom>
          <a:solidFill>
            <a:schemeClr val="tx2"/>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de-DE" sz="1600" b="1" kern="0" dirty="0">
              <a:solidFill>
                <a:sysClr val="windowText" lastClr="000000"/>
              </a:solidFill>
              <a:ea typeface="Arial Unicode MS" pitchFamily="34" charset="-128"/>
            </a:endParaRPr>
          </a:p>
          <a:p>
            <a:pPr algn="ctr" defTabSz="914400" fontAlgn="base">
              <a:spcBef>
                <a:spcPct val="50000"/>
              </a:spcBef>
              <a:spcAft>
                <a:spcPct val="0"/>
              </a:spcAft>
              <a:buClr>
                <a:srgbClr val="F0AB00"/>
              </a:buClr>
              <a:buSzPct val="80000"/>
            </a:pPr>
            <a:r>
              <a:rPr lang="de-DE" sz="1600" b="1" kern="0" dirty="0" err="1">
                <a:solidFill>
                  <a:sysClr val="windowText" lastClr="000000"/>
                </a:solidFill>
                <a:ea typeface="Arial Unicode MS" pitchFamily="34" charset="-128"/>
              </a:rPr>
              <a:t>Pod</a:t>
            </a:r>
            <a:endParaRPr lang="de-DE" sz="1600" b="1" kern="0" dirty="0">
              <a:solidFill>
                <a:sysClr val="windowText" lastClr="000000"/>
              </a:solidFill>
              <a:ea typeface="Arial Unicode MS" pitchFamily="34" charset="-128"/>
            </a:endParaRPr>
          </a:p>
        </p:txBody>
      </p:sp>
      <p:cxnSp>
        <p:nvCxnSpPr>
          <p:cNvPr id="9" name="Straight Arrow Connector 8"/>
          <p:cNvCxnSpPr>
            <a:cxnSpLocks/>
            <a:stCxn id="3" idx="2"/>
            <a:endCxn id="5" idx="3"/>
          </p:cNvCxnSpPr>
          <p:nvPr/>
        </p:nvCxnSpPr>
        <p:spPr>
          <a:xfrm rot="10800000">
            <a:off x="3367843" y="3655222"/>
            <a:ext cx="898661" cy="10854"/>
          </a:xfrm>
          <a:prstGeom prst="bentConnector3">
            <a:avLst>
              <a:gd name="adj1" fmla="val 50000"/>
            </a:avLst>
          </a:prstGeom>
          <a:ln w="57150">
            <a:solidFill>
              <a:schemeClr val="accent1">
                <a:lumMod val="60000"/>
                <a:lumOff val="40000"/>
              </a:schemeClr>
            </a:solidFill>
            <a:headEnd type="oval" w="med" len="med"/>
            <a:tailEnd type="oval" w="med" len="med"/>
          </a:ln>
        </p:spPr>
        <p:style>
          <a:lnRef idx="2">
            <a:schemeClr val="accent2"/>
          </a:lnRef>
          <a:fillRef idx="0">
            <a:schemeClr val="accent2"/>
          </a:fillRef>
          <a:effectRef idx="1">
            <a:schemeClr val="accent2"/>
          </a:effectRef>
          <a:fontRef idx="minor">
            <a:schemeClr val="tx1"/>
          </a:fontRef>
        </p:style>
      </p:cxnSp>
      <p:cxnSp>
        <p:nvCxnSpPr>
          <p:cNvPr id="13" name="Straight Arrow Connector 8"/>
          <p:cNvCxnSpPr>
            <a:cxnSpLocks/>
            <a:stCxn id="3" idx="2"/>
            <a:endCxn id="7" idx="3"/>
          </p:cNvCxnSpPr>
          <p:nvPr/>
        </p:nvCxnSpPr>
        <p:spPr>
          <a:xfrm rot="10800000">
            <a:off x="3367843" y="2335874"/>
            <a:ext cx="898661" cy="1330203"/>
          </a:xfrm>
          <a:prstGeom prst="bentConnector3">
            <a:avLst>
              <a:gd name="adj1" fmla="val 50000"/>
            </a:avLst>
          </a:prstGeom>
          <a:ln w="57150">
            <a:solidFill>
              <a:schemeClr val="accent1">
                <a:lumMod val="60000"/>
                <a:lumOff val="40000"/>
              </a:schemeClr>
            </a:solidFill>
            <a:headEnd type="oval" w="med" len="med"/>
            <a:tailEnd type="oval" w="med" len="med"/>
          </a:ln>
        </p:spPr>
        <p:style>
          <a:lnRef idx="2">
            <a:schemeClr val="accent2"/>
          </a:lnRef>
          <a:fillRef idx="0">
            <a:schemeClr val="accent2"/>
          </a:fillRef>
          <a:effectRef idx="1">
            <a:schemeClr val="accent2"/>
          </a:effectRef>
          <a:fontRef idx="minor">
            <a:schemeClr val="tx1"/>
          </a:fontRef>
        </p:style>
      </p:cxnSp>
      <p:cxnSp>
        <p:nvCxnSpPr>
          <p:cNvPr id="16" name="Straight Arrow Connector 8"/>
          <p:cNvCxnSpPr>
            <a:cxnSpLocks/>
            <a:stCxn id="3" idx="2"/>
            <a:endCxn id="6" idx="3"/>
          </p:cNvCxnSpPr>
          <p:nvPr/>
        </p:nvCxnSpPr>
        <p:spPr>
          <a:xfrm rot="10800000" flipV="1">
            <a:off x="3367843" y="3666075"/>
            <a:ext cx="898661" cy="1308495"/>
          </a:xfrm>
          <a:prstGeom prst="bentConnector3">
            <a:avLst>
              <a:gd name="adj1" fmla="val 50000"/>
            </a:avLst>
          </a:prstGeom>
          <a:ln w="57150">
            <a:solidFill>
              <a:schemeClr val="accent1">
                <a:lumMod val="60000"/>
                <a:lumOff val="40000"/>
              </a:schemeClr>
            </a:solidFill>
            <a:headEnd type="oval" w="med" len="med"/>
            <a:tailEnd type="oval" w="med" len="med"/>
          </a:ln>
        </p:spPr>
        <p:style>
          <a:lnRef idx="2">
            <a:schemeClr val="accent2"/>
          </a:lnRef>
          <a:fillRef idx="0">
            <a:schemeClr val="accent2"/>
          </a:fillRef>
          <a:effectRef idx="1">
            <a:schemeClr val="accent2"/>
          </a:effectRef>
          <a:fontRef idx="minor">
            <a:schemeClr val="tx1"/>
          </a:fontRef>
        </p:style>
      </p:cxnSp>
      <p:cxnSp>
        <p:nvCxnSpPr>
          <p:cNvPr id="22" name="Straight Arrow Connector 8"/>
          <p:cNvCxnSpPr>
            <a:stCxn id="8" idx="1"/>
            <a:endCxn id="3" idx="0"/>
          </p:cNvCxnSpPr>
          <p:nvPr/>
        </p:nvCxnSpPr>
        <p:spPr>
          <a:xfrm rot="10800000" flipV="1">
            <a:off x="6043450" y="3666074"/>
            <a:ext cx="2673430" cy="1"/>
          </a:xfrm>
          <a:prstGeom prst="bentConnector3">
            <a:avLst>
              <a:gd name="adj1" fmla="val 50000"/>
            </a:avLst>
          </a:prstGeom>
          <a:ln w="57150">
            <a:solidFill>
              <a:schemeClr val="accent1">
                <a:lumMod val="60000"/>
                <a:lumOff val="40000"/>
              </a:schemeClr>
            </a:solidFill>
            <a:headEnd type="none" w="med" len="med"/>
            <a:tailEnd type="triangle" w="med" len="med"/>
          </a:ln>
        </p:spPr>
        <p:style>
          <a:lnRef idx="2">
            <a:schemeClr val="accent2"/>
          </a:lnRef>
          <a:fillRef idx="0">
            <a:schemeClr val="accent2"/>
          </a:fillRef>
          <a:effectRef idx="1">
            <a:schemeClr val="accent2"/>
          </a:effectRef>
          <a:fontRef idx="minor">
            <a:schemeClr val="tx1"/>
          </a:fontRef>
        </p:style>
      </p:cxnSp>
      <p:sp>
        <p:nvSpPr>
          <p:cNvPr id="29" name="Rectangle 28"/>
          <p:cNvSpPr/>
          <p:nvPr/>
        </p:nvSpPr>
        <p:spPr bwMode="gray">
          <a:xfrm>
            <a:off x="8801589" y="3172063"/>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10.10.20.2</a:t>
            </a:r>
          </a:p>
        </p:txBody>
      </p:sp>
      <p:sp>
        <p:nvSpPr>
          <p:cNvPr id="30" name="Rectangle 29"/>
          <p:cNvSpPr/>
          <p:nvPr/>
        </p:nvSpPr>
        <p:spPr bwMode="gray">
          <a:xfrm>
            <a:off x="4314899" y="3961962"/>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10.20.10.1</a:t>
            </a:r>
          </a:p>
        </p:txBody>
      </p:sp>
      <p:cxnSp>
        <p:nvCxnSpPr>
          <p:cNvPr id="33" name="Straight Arrow Connector 8"/>
          <p:cNvCxnSpPr>
            <a:cxnSpLocks/>
            <a:stCxn id="8" idx="1"/>
            <a:endCxn id="37" idx="3"/>
          </p:cNvCxnSpPr>
          <p:nvPr/>
        </p:nvCxnSpPr>
        <p:spPr>
          <a:xfrm flipH="1" flipV="1">
            <a:off x="4021184" y="3655218"/>
            <a:ext cx="4695696" cy="10857"/>
          </a:xfrm>
          <a:prstGeom prst="straightConnector1">
            <a:avLst/>
          </a:prstGeom>
          <a:ln w="57150">
            <a:solidFill>
              <a:schemeClr val="accent1">
                <a:lumMod val="60000"/>
                <a:lumOff val="40000"/>
              </a:schemeClr>
            </a:solidFill>
            <a:headEnd type="none" w="med" len="med"/>
            <a:tailEnd type="triangle" w="med" len="med"/>
          </a:ln>
        </p:spPr>
        <p:style>
          <a:lnRef idx="2">
            <a:schemeClr val="accent2"/>
          </a:lnRef>
          <a:fillRef idx="0">
            <a:schemeClr val="accent2"/>
          </a:fillRef>
          <a:effectRef idx="1">
            <a:schemeClr val="accent2"/>
          </a:effectRef>
          <a:fontRef idx="minor">
            <a:schemeClr val="tx1"/>
          </a:fontRef>
        </p:style>
      </p:cxnSp>
      <p:sp>
        <p:nvSpPr>
          <p:cNvPr id="51" name="Speech Bubble: Rectangle with Corners Rounded 50"/>
          <p:cNvSpPr/>
          <p:nvPr/>
        </p:nvSpPr>
        <p:spPr bwMode="gray">
          <a:xfrm>
            <a:off x="6330831" y="1161400"/>
            <a:ext cx="3213763" cy="1211653"/>
          </a:xfrm>
          <a:prstGeom prst="wedgeRoundRectCallout">
            <a:avLst>
              <a:gd name="adj1" fmla="val -37925"/>
              <a:gd name="adj2" fmla="val 146592"/>
              <a:gd name="adj3" fmla="val 16667"/>
            </a:avLst>
          </a:prstGeom>
          <a:solidFill>
            <a:schemeClr val="accent5"/>
          </a:solidFill>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600" b="1" kern="0" dirty="0">
                <a:solidFill>
                  <a:schemeClr val="lt1"/>
                </a:solidFill>
                <a:ea typeface="Arial Unicode MS" pitchFamily="34" charset="-128"/>
                <a:cs typeface="Arial Unicode MS" pitchFamily="34" charset="-128"/>
              </a:rPr>
              <a:t>Connect to 10.10.10.1/2/3 ?</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2" name="Speech Bubble: Rectangle with Corners Rounded 51"/>
          <p:cNvSpPr/>
          <p:nvPr/>
        </p:nvSpPr>
        <p:spPr bwMode="gray">
          <a:xfrm>
            <a:off x="6330831" y="1160121"/>
            <a:ext cx="3213763" cy="1211653"/>
          </a:xfrm>
          <a:prstGeom prst="wedgeRoundRectCallout">
            <a:avLst>
              <a:gd name="adj1" fmla="val -37925"/>
              <a:gd name="adj2" fmla="val 146592"/>
              <a:gd name="adj3" fmla="val 16667"/>
            </a:avLst>
          </a:prstGeom>
          <a:solidFill>
            <a:schemeClr val="accent4">
              <a:lumMod val="75000"/>
            </a:schemeClr>
          </a:solidFill>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600" b="1" kern="0" noProof="0" dirty="0">
                <a:solidFill>
                  <a:schemeClr val="bg1"/>
                </a:solidFill>
                <a:ea typeface="Arial Unicode MS" pitchFamily="34" charset="-128"/>
                <a:cs typeface="Arial Unicode MS" pitchFamily="34" charset="-128"/>
              </a:rPr>
              <a:t>Use “</a:t>
            </a:r>
            <a:r>
              <a:rPr lang="en-US" sz="1600" b="1" kern="0" noProof="0" dirty="0" err="1">
                <a:solidFill>
                  <a:schemeClr val="bg1"/>
                </a:solidFill>
                <a:ea typeface="Arial Unicode MS" pitchFamily="34" charset="-128"/>
                <a:cs typeface="Arial Unicode MS" pitchFamily="34" charset="-128"/>
              </a:rPr>
              <a:t>koopa</a:t>
            </a:r>
            <a:r>
              <a:rPr lang="en-US" sz="1600" b="1" kern="0" noProof="0" dirty="0">
                <a:solidFill>
                  <a:schemeClr val="bg1"/>
                </a:solidFill>
                <a:ea typeface="Arial Unicode MS" pitchFamily="34" charset="-128"/>
                <a:cs typeface="Arial Unicode MS" pitchFamily="34" charset="-128"/>
              </a:rPr>
              <a:t>-service” as DNS name to connect to it</a:t>
            </a:r>
            <a:endParaRPr kumimoji="0" lang="en-US" sz="1800" b="0"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nvGrpSpPr>
          <p:cNvPr id="15" name="Group 14">
            <a:extLst>
              <a:ext uri="{FF2B5EF4-FFF2-40B4-BE49-F238E27FC236}">
                <a16:creationId xmlns:a16="http://schemas.microsoft.com/office/drawing/2014/main" id="{516D1427-376B-43EB-B18D-5E65656B7ABD}"/>
              </a:ext>
            </a:extLst>
          </p:cNvPr>
          <p:cNvGrpSpPr/>
          <p:nvPr/>
        </p:nvGrpSpPr>
        <p:grpSpPr>
          <a:xfrm>
            <a:off x="1299175" y="1755443"/>
            <a:ext cx="2068667" cy="1160859"/>
            <a:chOff x="1299175" y="1755443"/>
            <a:chExt cx="2068667" cy="1160859"/>
          </a:xfrm>
        </p:grpSpPr>
        <p:sp>
          <p:nvSpPr>
            <p:cNvPr id="7" name="Rectangle 6"/>
            <p:cNvSpPr/>
            <p:nvPr/>
          </p:nvSpPr>
          <p:spPr bwMode="gray">
            <a:xfrm>
              <a:off x="1299175" y="1755443"/>
              <a:ext cx="2068667" cy="1160859"/>
            </a:xfrm>
            <a:prstGeom prst="rect">
              <a:avLst/>
            </a:prstGeom>
            <a:solidFill>
              <a:schemeClr val="tx2"/>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de-DE" sz="1600" b="1" kern="0" dirty="0">
                <a:solidFill>
                  <a:sysClr val="windowText" lastClr="000000"/>
                </a:solidFill>
                <a:ea typeface="Arial Unicode MS" pitchFamily="34" charset="-128"/>
              </a:endParaRPr>
            </a:p>
            <a:p>
              <a:pPr defTabSz="914400" fontAlgn="base">
                <a:spcBef>
                  <a:spcPct val="50000"/>
                </a:spcBef>
                <a:spcAft>
                  <a:spcPct val="0"/>
                </a:spcAft>
                <a:buClr>
                  <a:srgbClr val="F0AB00"/>
                </a:buClr>
                <a:buSzPct val="80000"/>
              </a:pPr>
              <a:r>
                <a:rPr lang="de-DE" sz="1600" b="1" kern="0" dirty="0" err="1">
                  <a:solidFill>
                    <a:sysClr val="windowText" lastClr="000000"/>
                  </a:solidFill>
                  <a:ea typeface="Arial Unicode MS" pitchFamily="34" charset="-128"/>
                </a:rPr>
                <a:t>nasty-koopa</a:t>
              </a:r>
              <a:endParaRPr lang="de-DE" sz="1600" b="1" kern="0" dirty="0">
                <a:solidFill>
                  <a:sysClr val="windowText" lastClr="000000"/>
                </a:solidFill>
                <a:ea typeface="Arial Unicode MS" pitchFamily="34" charset="-128"/>
              </a:endParaRPr>
            </a:p>
          </p:txBody>
        </p:sp>
        <p:sp>
          <p:nvSpPr>
            <p:cNvPr id="26" name="Rectangle 25"/>
            <p:cNvSpPr/>
            <p:nvPr/>
          </p:nvSpPr>
          <p:spPr bwMode="gray">
            <a:xfrm>
              <a:off x="1408613" y="1839818"/>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10.10.10.1</a:t>
              </a:r>
            </a:p>
          </p:txBody>
        </p:sp>
        <p:pic>
          <p:nvPicPr>
            <p:cNvPr id="31" name="Picture 2" descr="https://vignette.wikia.nocookie.net/nintendo/images/8/83/KoopaNSMB.png/revision/latest?cb=20110724132501&amp;path-prefix=en">
              <a:extLst>
                <a:ext uri="{FF2B5EF4-FFF2-40B4-BE49-F238E27FC236}">
                  <a16:creationId xmlns:a16="http://schemas.microsoft.com/office/drawing/2014/main" id="{3885B7FC-E2B2-492B-857A-F02310E6B6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76154" y="2202495"/>
              <a:ext cx="429952" cy="68412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7" name="Group 16">
            <a:extLst>
              <a:ext uri="{FF2B5EF4-FFF2-40B4-BE49-F238E27FC236}">
                <a16:creationId xmlns:a16="http://schemas.microsoft.com/office/drawing/2014/main" id="{CA06C626-F678-4708-BEF6-2F4BDF9054F7}"/>
              </a:ext>
            </a:extLst>
          </p:cNvPr>
          <p:cNvGrpSpPr/>
          <p:nvPr/>
        </p:nvGrpSpPr>
        <p:grpSpPr>
          <a:xfrm>
            <a:off x="1299175" y="3074792"/>
            <a:ext cx="2068667" cy="1160859"/>
            <a:chOff x="1299175" y="3074792"/>
            <a:chExt cx="2068667" cy="1160859"/>
          </a:xfrm>
        </p:grpSpPr>
        <p:sp>
          <p:nvSpPr>
            <p:cNvPr id="5" name="Rectangle 4"/>
            <p:cNvSpPr/>
            <p:nvPr/>
          </p:nvSpPr>
          <p:spPr bwMode="gray">
            <a:xfrm>
              <a:off x="1299175" y="3074792"/>
              <a:ext cx="2068667" cy="1160859"/>
            </a:xfrm>
            <a:prstGeom prst="rect">
              <a:avLst/>
            </a:prstGeom>
            <a:solidFill>
              <a:schemeClr val="tx2"/>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de-DE" sz="1600" b="1" kern="0" dirty="0">
                <a:solidFill>
                  <a:sysClr val="windowText" lastClr="000000"/>
                </a:solidFill>
                <a:ea typeface="Arial Unicode MS" pitchFamily="34" charset="-128"/>
              </a:endParaRPr>
            </a:p>
            <a:p>
              <a:pPr defTabSz="914400" fontAlgn="base">
                <a:spcBef>
                  <a:spcPct val="50000"/>
                </a:spcBef>
                <a:spcAft>
                  <a:spcPct val="0"/>
                </a:spcAft>
                <a:buClr>
                  <a:srgbClr val="F0AB00"/>
                </a:buClr>
                <a:buSzPct val="80000"/>
              </a:pPr>
              <a:r>
                <a:rPr lang="de-DE" sz="1600" b="1" kern="0" dirty="0" err="1">
                  <a:solidFill>
                    <a:sysClr val="windowText" lastClr="000000"/>
                  </a:solidFill>
                  <a:ea typeface="Arial Unicode MS" pitchFamily="34" charset="-128"/>
                </a:rPr>
                <a:t>evil-koopa</a:t>
              </a:r>
              <a:endParaRPr lang="de-DE" sz="1600" b="1" kern="0" dirty="0">
                <a:solidFill>
                  <a:sysClr val="windowText" lastClr="000000"/>
                </a:solidFill>
                <a:ea typeface="Arial Unicode MS" pitchFamily="34" charset="-128"/>
              </a:endParaRPr>
            </a:p>
          </p:txBody>
        </p:sp>
        <p:sp>
          <p:nvSpPr>
            <p:cNvPr id="27" name="Rectangle 26"/>
            <p:cNvSpPr/>
            <p:nvPr/>
          </p:nvSpPr>
          <p:spPr bwMode="gray">
            <a:xfrm>
              <a:off x="1408613" y="3167544"/>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10.10.10.2</a:t>
              </a:r>
            </a:p>
          </p:txBody>
        </p:sp>
        <p:pic>
          <p:nvPicPr>
            <p:cNvPr id="32" name="Picture 2" descr="https://vignette.wikia.nocookie.net/nintendo/images/8/83/KoopaNSMB.png/revision/latest?cb=20110724132501&amp;path-prefix=en">
              <a:extLst>
                <a:ext uri="{FF2B5EF4-FFF2-40B4-BE49-F238E27FC236}">
                  <a16:creationId xmlns:a16="http://schemas.microsoft.com/office/drawing/2014/main" id="{320714EB-C645-4DFF-85E3-267209AF8A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76154" y="3527138"/>
              <a:ext cx="429952" cy="68412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8" name="Group 17">
            <a:extLst>
              <a:ext uri="{FF2B5EF4-FFF2-40B4-BE49-F238E27FC236}">
                <a16:creationId xmlns:a16="http://schemas.microsoft.com/office/drawing/2014/main" id="{965A4BFE-6A75-4B56-85FA-1D715590299C}"/>
              </a:ext>
            </a:extLst>
          </p:cNvPr>
          <p:cNvGrpSpPr/>
          <p:nvPr/>
        </p:nvGrpSpPr>
        <p:grpSpPr>
          <a:xfrm>
            <a:off x="1299175" y="4394141"/>
            <a:ext cx="2068667" cy="1160859"/>
            <a:chOff x="1299175" y="4394141"/>
            <a:chExt cx="2068667" cy="1160859"/>
          </a:xfrm>
        </p:grpSpPr>
        <p:sp>
          <p:nvSpPr>
            <p:cNvPr id="6" name="Rectangle 5"/>
            <p:cNvSpPr/>
            <p:nvPr/>
          </p:nvSpPr>
          <p:spPr bwMode="gray">
            <a:xfrm>
              <a:off x="1299175" y="4394141"/>
              <a:ext cx="2068667" cy="1160859"/>
            </a:xfrm>
            <a:prstGeom prst="rect">
              <a:avLst/>
            </a:prstGeom>
            <a:solidFill>
              <a:schemeClr val="tx2"/>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de-DE" sz="1600" b="1" kern="0" dirty="0">
                <a:solidFill>
                  <a:sysClr val="windowText" lastClr="000000"/>
                </a:solidFill>
                <a:ea typeface="Arial Unicode MS" pitchFamily="34" charset="-128"/>
              </a:endParaRPr>
            </a:p>
            <a:p>
              <a:pPr defTabSz="914400" fontAlgn="base">
                <a:spcBef>
                  <a:spcPct val="50000"/>
                </a:spcBef>
                <a:spcAft>
                  <a:spcPct val="0"/>
                </a:spcAft>
                <a:buClr>
                  <a:srgbClr val="F0AB00"/>
                </a:buClr>
                <a:buSzPct val="80000"/>
              </a:pPr>
              <a:r>
                <a:rPr lang="de-DE" sz="1600" b="1" kern="0" dirty="0" err="1">
                  <a:solidFill>
                    <a:sysClr val="windowText" lastClr="000000"/>
                  </a:solidFill>
                  <a:ea typeface="Arial Unicode MS" pitchFamily="34" charset="-128"/>
                </a:rPr>
                <a:t>naughty-koopa</a:t>
              </a:r>
              <a:endParaRPr lang="de-DE" sz="1600" b="1" kern="0" dirty="0">
                <a:solidFill>
                  <a:sysClr val="windowText" lastClr="000000"/>
                </a:solidFill>
                <a:ea typeface="Arial Unicode MS" pitchFamily="34" charset="-128"/>
              </a:endParaRPr>
            </a:p>
          </p:txBody>
        </p:sp>
        <p:sp>
          <p:nvSpPr>
            <p:cNvPr id="28" name="Rectangle 27"/>
            <p:cNvSpPr/>
            <p:nvPr/>
          </p:nvSpPr>
          <p:spPr bwMode="gray">
            <a:xfrm>
              <a:off x="1408613" y="4480323"/>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10.10.20.1</a:t>
              </a:r>
            </a:p>
          </p:txBody>
        </p:sp>
        <p:pic>
          <p:nvPicPr>
            <p:cNvPr id="34" name="Picture 2" descr="https://vignette.wikia.nocookie.net/nintendo/images/8/83/KoopaNSMB.png/revision/latest?cb=20110724132501&amp;path-prefix=en">
              <a:extLst>
                <a:ext uri="{FF2B5EF4-FFF2-40B4-BE49-F238E27FC236}">
                  <a16:creationId xmlns:a16="http://schemas.microsoft.com/office/drawing/2014/main" id="{720F9DEE-CAF0-4B8A-8B59-8B2B5047B9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77777" y="4846083"/>
              <a:ext cx="429952" cy="684123"/>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183553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33"/>
                                        </p:tgtEl>
                                        <p:attrNameLst>
                                          <p:attrName>style.visibility</p:attrName>
                                        </p:attrNameLst>
                                      </p:cBhvr>
                                      <p:to>
                                        <p:strVal val="hidden"/>
                                      </p:to>
                                    </p:set>
                                  </p:childTnLst>
                                </p:cTn>
                              </p:par>
                              <p:par>
                                <p:cTn id="13" presetID="1" presetClass="exit" presetSubtype="0" fill="hold" grpId="1" nodeType="withEffect">
                                  <p:stCondLst>
                                    <p:cond delay="0"/>
                                  </p:stCondLst>
                                  <p:childTnLst>
                                    <p:set>
                                      <p:cBhvr>
                                        <p:cTn id="14" dur="1" fill="hold">
                                          <p:stCondLst>
                                            <p:cond delay="0"/>
                                          </p:stCondLst>
                                        </p:cTn>
                                        <p:tgtEl>
                                          <p:spTgt spid="51"/>
                                        </p:tgtEl>
                                        <p:attrNameLst>
                                          <p:attrName>style.visibility</p:attrName>
                                        </p:attrNameLst>
                                      </p:cBhvr>
                                      <p:to>
                                        <p:strVal val="hidden"/>
                                      </p:to>
                                    </p:set>
                                  </p:childTnLst>
                                </p:cTn>
                              </p:par>
                            </p:childTnLst>
                          </p:cTn>
                        </p:par>
                        <p:par>
                          <p:cTn id="15" fill="hold">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3"/>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30"/>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13"/>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9"/>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16"/>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22"/>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0" grpId="0" animBg="1"/>
      <p:bldP spid="51" grpId="0" animBg="1"/>
      <p:bldP spid="51" grpId="1" animBg="1"/>
      <p:bldP spid="5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pic>
        <p:nvPicPr>
          <p:cNvPr id="5" name="Picture 4">
            <a:extLst>
              <a:ext uri="{FF2B5EF4-FFF2-40B4-BE49-F238E27FC236}">
                <a16:creationId xmlns:a16="http://schemas.microsoft.com/office/drawing/2014/main" id="{69ED53B1-9319-4DFD-92E7-ECC7199FB4FC}"/>
              </a:ext>
            </a:extLst>
          </p:cNvPr>
          <p:cNvPicPr>
            <a:picLocks noChangeAspect="1"/>
          </p:cNvPicPr>
          <p:nvPr/>
        </p:nvPicPr>
        <p:blipFill>
          <a:blip r:embed="rId3"/>
          <a:stretch>
            <a:fillRect/>
          </a:stretch>
        </p:blipFill>
        <p:spPr>
          <a:xfrm>
            <a:off x="3645157" y="976918"/>
            <a:ext cx="4904163" cy="4904163"/>
          </a:xfrm>
          <a:prstGeom prst="rect">
            <a:avLst/>
          </a:prstGeom>
        </p:spPr>
      </p:pic>
    </p:spTree>
    <p:extLst>
      <p:ext uri="{BB962C8B-B14F-4D97-AF65-F5344CB8AC3E}">
        <p14:creationId xmlns:p14="http://schemas.microsoft.com/office/powerpoint/2010/main" val="12368727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8A1CBD7-BF7D-4C80-AA17-23D6313E88BB}"/>
              </a:ext>
            </a:extLst>
          </p:cNvPr>
          <p:cNvSpPr/>
          <p:nvPr/>
        </p:nvSpPr>
        <p:spPr bwMode="gray">
          <a:xfrm>
            <a:off x="504001" y="2841068"/>
            <a:ext cx="11186476" cy="3584321"/>
          </a:xfrm>
          <a:prstGeom prst="rect">
            <a:avLst/>
          </a:prstGeom>
          <a:solidFill>
            <a:schemeClr val="accent3">
              <a:lumMod val="20000"/>
              <a:lumOff val="80000"/>
            </a:schemeClr>
          </a:solidFill>
          <a:ln w="6350" algn="ctr">
            <a:noFill/>
            <a:miter lim="800000"/>
            <a:headEnd/>
            <a:tailEnd/>
          </a:ln>
        </p:spPr>
        <p:txBody>
          <a:bodyPr lIns="90000" tIns="72000" rIns="144000" bIns="72000" rtlCol="0" anchor="t"/>
          <a:lstStyle/>
          <a:p>
            <a:pPr marR="0" algn="r" defTabSz="914400" eaLnBrk="1" fontAlgn="base" latinLnBrk="0" hangingPunct="1">
              <a:lnSpc>
                <a:spcPct val="100000"/>
              </a:lnSpc>
              <a:spcBef>
                <a:spcPct val="50000"/>
              </a:spcBef>
              <a:spcAft>
                <a:spcPct val="0"/>
              </a:spcAft>
              <a:buClr>
                <a:srgbClr val="F0AB00"/>
              </a:buClr>
              <a:buSzPct val="80000"/>
              <a:tabLst/>
            </a:pPr>
            <a:r>
              <a:rPr kumimoji="0" lang="en-US" sz="1800" b="1" i="1" u="none" strike="noStrike" kern="0" cap="none" spc="0" normalizeH="0" baseline="0" noProof="0" dirty="0">
                <a:ln>
                  <a:noFill/>
                </a:ln>
                <a:solidFill>
                  <a:schemeClr val="accent3">
                    <a:lumMod val="75000"/>
                  </a:schemeClr>
                </a:solidFill>
                <a:effectLst/>
                <a:uLnTx/>
                <a:uFillTx/>
                <a:ea typeface="Arial Unicode MS" pitchFamily="34" charset="-128"/>
                <a:cs typeface="Arial Unicode MS" pitchFamily="34" charset="-128"/>
              </a:rPr>
              <a:t>Cluster</a:t>
            </a:r>
          </a:p>
        </p:txBody>
      </p:sp>
      <p:sp>
        <p:nvSpPr>
          <p:cNvPr id="21" name="Rectangle 20"/>
          <p:cNvSpPr/>
          <p:nvPr/>
        </p:nvSpPr>
        <p:spPr bwMode="gray">
          <a:xfrm>
            <a:off x="6141720" y="3390899"/>
            <a:ext cx="4960620" cy="2865121"/>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Node B</a:t>
            </a:r>
          </a:p>
        </p:txBody>
      </p:sp>
      <p:sp>
        <p:nvSpPr>
          <p:cNvPr id="2" name="Title 1"/>
          <p:cNvSpPr>
            <a:spLocks noGrp="1"/>
          </p:cNvSpPr>
          <p:nvPr>
            <p:ph type="title"/>
          </p:nvPr>
        </p:nvSpPr>
        <p:spPr/>
        <p:txBody>
          <a:bodyPr/>
          <a:lstStyle/>
          <a:p>
            <a:r>
              <a:rPr lang="en-US" dirty="0"/>
              <a:t>Introducing LoadBalancers</a:t>
            </a:r>
          </a:p>
        </p:txBody>
      </p:sp>
      <p:sp>
        <p:nvSpPr>
          <p:cNvPr id="4" name="Rectangle 3"/>
          <p:cNvSpPr/>
          <p:nvPr/>
        </p:nvSpPr>
        <p:spPr bwMode="gray">
          <a:xfrm>
            <a:off x="952500" y="3390900"/>
            <a:ext cx="4960620" cy="286512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Node A</a:t>
            </a:r>
          </a:p>
        </p:txBody>
      </p:sp>
      <p:sp>
        <p:nvSpPr>
          <p:cNvPr id="6" name="Rectangle 5"/>
          <p:cNvSpPr/>
          <p:nvPr/>
        </p:nvSpPr>
        <p:spPr bwMode="gray">
          <a:xfrm>
            <a:off x="2316072" y="4439970"/>
            <a:ext cx="1836828" cy="1160859"/>
          </a:xfrm>
          <a:prstGeom prst="rect">
            <a:avLst/>
          </a:prstGeom>
          <a:solidFill>
            <a:schemeClr val="tx2"/>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de-DE" sz="1600" b="1" kern="0" noProof="0" dirty="0" err="1">
                <a:solidFill>
                  <a:sysClr val="windowText" lastClr="000000"/>
                </a:solidFill>
                <a:ea typeface="Arial Unicode MS" pitchFamily="34" charset="-128"/>
                <a:cs typeface="Arial Unicode MS" pitchFamily="34" charset="-128"/>
              </a:rPr>
              <a:t>nasty-koopa</a:t>
            </a:r>
            <a:endParaRPr kumimoji="0" lang="de-DE" sz="1600" b="1" i="0" u="none" strike="noStrike" kern="0" cap="none" spc="0" normalizeH="0" baseline="0" noProof="0" dirty="0">
              <a:ln>
                <a:noFill/>
              </a:ln>
              <a:solidFill>
                <a:sysClr val="windowText" lastClr="000000"/>
              </a:solidFill>
              <a:effectLst/>
              <a:uLnTx/>
              <a:uFillTx/>
              <a:ea typeface="Arial Unicode MS" pitchFamily="34" charset="-128"/>
              <a:cs typeface="Arial Unicode MS" pitchFamily="34" charset="-128"/>
            </a:endParaRPr>
          </a:p>
        </p:txBody>
      </p:sp>
      <p:sp>
        <p:nvSpPr>
          <p:cNvPr id="11" name="Rectangle 10"/>
          <p:cNvSpPr/>
          <p:nvPr/>
        </p:nvSpPr>
        <p:spPr bwMode="gray">
          <a:xfrm>
            <a:off x="2422271" y="4205839"/>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10.10.10.1</a:t>
            </a:r>
          </a:p>
        </p:txBody>
      </p:sp>
      <p:sp>
        <p:nvSpPr>
          <p:cNvPr id="15" name="Rectangle 14"/>
          <p:cNvSpPr/>
          <p:nvPr/>
        </p:nvSpPr>
        <p:spPr bwMode="gray">
          <a:xfrm>
            <a:off x="1290316" y="5386537"/>
            <a:ext cx="1727580" cy="428584"/>
          </a:xfrm>
          <a:prstGeom prst="rect">
            <a:avLst/>
          </a:prstGeom>
          <a:solidFill>
            <a:schemeClr val="accent1">
              <a:lumMod val="40000"/>
              <a:lumOff val="6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species</a:t>
            </a:r>
            <a:r>
              <a:rPr kumimoji="0" lang="de-DE" sz="1800" b="0" i="0" u="none" strike="noStrike" kern="0" cap="none" spc="0" normalizeH="0" baseline="0" noProof="0" dirty="0">
                <a:ln>
                  <a:noFill/>
                </a:ln>
                <a:effectLst/>
                <a:uLnTx/>
                <a:uFillTx/>
                <a:ea typeface="Arial Unicode MS" pitchFamily="34" charset="-128"/>
                <a:cs typeface="Arial Unicode MS" pitchFamily="34" charset="-128"/>
              </a:rPr>
              <a:t>=</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koopa</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8" name="Rectangle 17"/>
          <p:cNvSpPr/>
          <p:nvPr/>
        </p:nvSpPr>
        <p:spPr bwMode="gray">
          <a:xfrm>
            <a:off x="8142736" y="4446544"/>
            <a:ext cx="1718578" cy="1160859"/>
          </a:xfrm>
          <a:prstGeom prst="rect">
            <a:avLst/>
          </a:prstGeom>
          <a:solidFill>
            <a:schemeClr val="tx2"/>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de-DE" sz="1600" b="1" kern="0" noProof="0" dirty="0" err="1">
                <a:solidFill>
                  <a:sysClr val="windowText" lastClr="000000"/>
                </a:solidFill>
                <a:ea typeface="Arial Unicode MS" pitchFamily="34" charset="-128"/>
                <a:cs typeface="Arial Unicode MS" pitchFamily="34" charset="-128"/>
              </a:rPr>
              <a:t>evil-koopa</a:t>
            </a:r>
            <a:endParaRPr kumimoji="0" lang="de-DE" sz="1600" b="1" i="0" u="none" strike="noStrike" kern="0" cap="none" spc="0" normalizeH="0" baseline="0" noProof="0" dirty="0">
              <a:ln>
                <a:noFill/>
              </a:ln>
              <a:solidFill>
                <a:sysClr val="windowText" lastClr="000000"/>
              </a:solidFill>
              <a:effectLst/>
              <a:uLnTx/>
              <a:uFillTx/>
              <a:ea typeface="Arial Unicode MS" pitchFamily="34" charset="-128"/>
              <a:cs typeface="Arial Unicode MS" pitchFamily="34" charset="-128"/>
            </a:endParaRPr>
          </a:p>
        </p:txBody>
      </p:sp>
      <p:sp>
        <p:nvSpPr>
          <p:cNvPr id="20" name="Rectangle 19"/>
          <p:cNvSpPr/>
          <p:nvPr/>
        </p:nvSpPr>
        <p:spPr bwMode="gray">
          <a:xfrm>
            <a:off x="7507151" y="5386537"/>
            <a:ext cx="1073656" cy="42858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Port: 80</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 name="Rectangle 16"/>
          <p:cNvSpPr/>
          <p:nvPr/>
        </p:nvSpPr>
        <p:spPr bwMode="gray">
          <a:xfrm>
            <a:off x="3826004" y="5386537"/>
            <a:ext cx="1073656" cy="42858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Port: 80</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3" name="Rectangle 12"/>
          <p:cNvSpPr/>
          <p:nvPr/>
        </p:nvSpPr>
        <p:spPr bwMode="gray">
          <a:xfrm>
            <a:off x="8179065" y="4205839"/>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10.10.20.1</a:t>
            </a:r>
          </a:p>
        </p:txBody>
      </p:sp>
      <p:cxnSp>
        <p:nvCxnSpPr>
          <p:cNvPr id="36" name="Connector: Elbow 35"/>
          <p:cNvCxnSpPr>
            <a:cxnSpLocks/>
            <a:stCxn id="46" idx="1"/>
            <a:endCxn id="17" idx="2"/>
          </p:cNvCxnSpPr>
          <p:nvPr/>
        </p:nvCxnSpPr>
        <p:spPr>
          <a:xfrm rot="5400000">
            <a:off x="4847018" y="4611396"/>
            <a:ext cx="719540" cy="1687911"/>
          </a:xfrm>
          <a:prstGeom prst="bentConnector3">
            <a:avLst>
              <a:gd name="adj1" fmla="val 131770"/>
            </a:avLst>
          </a:prstGeom>
          <a:ln w="57150">
            <a:solidFill>
              <a:schemeClr val="accent5">
                <a:lumMod val="7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1" name="Cloud 30">
            <a:extLst>
              <a:ext uri="{FF2B5EF4-FFF2-40B4-BE49-F238E27FC236}">
                <a16:creationId xmlns:a16="http://schemas.microsoft.com/office/drawing/2014/main" id="{650B88C5-9391-410D-AD5A-D43BDA2A1C53}"/>
              </a:ext>
            </a:extLst>
          </p:cNvPr>
          <p:cNvSpPr/>
          <p:nvPr/>
        </p:nvSpPr>
        <p:spPr bwMode="gray">
          <a:xfrm>
            <a:off x="3862444" y="1221245"/>
            <a:ext cx="4558552" cy="1074420"/>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GET: </a:t>
            </a:r>
            <a:r>
              <a:rPr lang="en-US" sz="1800" b="1" kern="0" dirty="0">
                <a:ea typeface="Arial Unicode MS" pitchFamily="34" charset="-128"/>
                <a:cs typeface="Arial Unicode MS" pitchFamily="34" charset="-128"/>
              </a:rPr>
              <a:t>node:30021</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28" name="Picture 2" descr="https://vignette.wikia.nocookie.net/nintendo/images/8/83/KoopaNSMB.png/revision/latest?cb=20110724132501&amp;path-prefix=en">
            <a:extLst>
              <a:ext uri="{FF2B5EF4-FFF2-40B4-BE49-F238E27FC236}">
                <a16:creationId xmlns:a16="http://schemas.microsoft.com/office/drawing/2014/main" id="{E2CA8877-CBC9-42B6-B22C-15A47CC069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25557" y="4658745"/>
            <a:ext cx="429952" cy="684123"/>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2" descr="https://vignette.wikia.nocookie.net/nintendo/images/8/83/KoopaNSMB.png/revision/latest?cb=20110724132501&amp;path-prefix=en">
            <a:extLst>
              <a:ext uri="{FF2B5EF4-FFF2-40B4-BE49-F238E27FC236}">
                <a16:creationId xmlns:a16="http://schemas.microsoft.com/office/drawing/2014/main" id="{128A8896-05CA-440F-BBCA-12961478D7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39660" y="4650839"/>
            <a:ext cx="429952" cy="684123"/>
          </a:xfrm>
          <a:prstGeom prst="rect">
            <a:avLst/>
          </a:prstGeom>
          <a:noFill/>
          <a:extLst>
            <a:ext uri="{909E8E84-426E-40DD-AFC4-6F175D3DCCD1}">
              <a14:hiddenFill xmlns:a14="http://schemas.microsoft.com/office/drawing/2010/main">
                <a:solidFill>
                  <a:srgbClr val="FFFFFF"/>
                </a:solidFill>
              </a14:hiddenFill>
            </a:ext>
          </a:extLst>
        </p:spPr>
      </p:pic>
      <p:sp>
        <p:nvSpPr>
          <p:cNvPr id="34" name="Rectangle 33">
            <a:extLst>
              <a:ext uri="{FF2B5EF4-FFF2-40B4-BE49-F238E27FC236}">
                <a16:creationId xmlns:a16="http://schemas.microsoft.com/office/drawing/2014/main" id="{65E3F86B-ACF0-46DD-BF5C-2BD2309F88A2}"/>
              </a:ext>
            </a:extLst>
          </p:cNvPr>
          <p:cNvSpPr/>
          <p:nvPr/>
        </p:nvSpPr>
        <p:spPr bwMode="gray">
          <a:xfrm>
            <a:off x="9216392" y="5376413"/>
            <a:ext cx="1727580" cy="428584"/>
          </a:xfrm>
          <a:prstGeom prst="rect">
            <a:avLst/>
          </a:prstGeom>
          <a:solidFill>
            <a:schemeClr val="accent1">
              <a:lumMod val="40000"/>
              <a:lumOff val="6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species</a:t>
            </a:r>
            <a:r>
              <a:rPr kumimoji="0" lang="de-DE" sz="1800" b="0" i="0" u="none" strike="noStrike" kern="0" cap="none" spc="0" normalizeH="0" baseline="0" noProof="0" dirty="0">
                <a:ln>
                  <a:noFill/>
                </a:ln>
                <a:effectLst/>
                <a:uLnTx/>
                <a:uFillTx/>
                <a:ea typeface="Arial Unicode MS" pitchFamily="34" charset="-128"/>
                <a:cs typeface="Arial Unicode MS" pitchFamily="34" charset="-128"/>
              </a:rPr>
              <a:t>=</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koopa</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38" name="Connector: Elbow 37">
            <a:extLst>
              <a:ext uri="{FF2B5EF4-FFF2-40B4-BE49-F238E27FC236}">
                <a16:creationId xmlns:a16="http://schemas.microsoft.com/office/drawing/2014/main" id="{78D0D50D-A6AA-44F6-9339-80384EAA4A38}"/>
              </a:ext>
            </a:extLst>
          </p:cNvPr>
          <p:cNvCxnSpPr>
            <a:cxnSpLocks/>
            <a:endCxn id="20" idx="2"/>
          </p:cNvCxnSpPr>
          <p:nvPr/>
        </p:nvCxnSpPr>
        <p:spPr>
          <a:xfrm>
            <a:off x="6003382" y="4849838"/>
            <a:ext cx="2040597" cy="965283"/>
          </a:xfrm>
          <a:prstGeom prst="bentConnector4">
            <a:avLst>
              <a:gd name="adj1" fmla="val 245"/>
              <a:gd name="adj2" fmla="val 123682"/>
            </a:avLst>
          </a:prstGeom>
          <a:ln w="57150">
            <a:solidFill>
              <a:schemeClr val="accent5">
                <a:lumMod val="7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6" name="Rectangle: Single Corner Snipped 45">
            <a:extLst>
              <a:ext uri="{FF2B5EF4-FFF2-40B4-BE49-F238E27FC236}">
                <a16:creationId xmlns:a16="http://schemas.microsoft.com/office/drawing/2014/main" id="{5E9FCBC4-82E3-4A8A-AD31-E51BA1D4CAB8}"/>
              </a:ext>
            </a:extLst>
          </p:cNvPr>
          <p:cNvSpPr/>
          <p:nvPr/>
        </p:nvSpPr>
        <p:spPr bwMode="gray">
          <a:xfrm>
            <a:off x="4594334" y="3079127"/>
            <a:ext cx="2912817" cy="2016454"/>
          </a:xfrm>
          <a:prstGeom prst="snip1Rect">
            <a:avLst/>
          </a:prstGeom>
          <a:solidFill>
            <a:schemeClr val="tx2"/>
          </a:solidFill>
          <a:ln w="38100" cmpd="sng">
            <a:headEnd/>
            <a:tailEn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wrap="none" lIns="90000" tIns="0" rIns="90000" bIns="0" rtlCol="0" anchor="t"/>
          <a:lstStyle/>
          <a:p>
            <a:pPr marR="0" algn="ctr" defTabSz="914400" eaLnBrk="1" fontAlgn="base" latinLnBrk="0" hangingPunct="1">
              <a:lnSpc>
                <a:spcPct val="100000"/>
              </a:lnSpc>
              <a:spcAft>
                <a:spcPts val="600"/>
              </a:spcAft>
              <a:buClr>
                <a:srgbClr val="F0AB00"/>
              </a:buClr>
              <a:buSzPct val="80000"/>
              <a:tabLst/>
            </a:pPr>
            <a:r>
              <a:rPr kumimoji="0" lang="en-US" sz="1600" b="1" i="0" u="none" strike="noStrike" kern="0" cap="none" spc="0" normalizeH="0" baseline="0" noProof="0" dirty="0">
                <a:ln>
                  <a:noFill/>
                </a:ln>
                <a:solidFill>
                  <a:sysClr val="windowText" lastClr="000000"/>
                </a:solidFill>
                <a:effectLst/>
                <a:uLnTx/>
                <a:uFillTx/>
                <a:ea typeface="Arial Unicode MS" pitchFamily="34" charset="-128"/>
                <a:cs typeface="Arial Unicode MS" pitchFamily="34" charset="-128"/>
              </a:rPr>
              <a:t>Service</a:t>
            </a:r>
          </a:p>
          <a:p>
            <a:pPr marL="285750" marR="0" indent="-285750" defTabSz="914400" eaLnBrk="1" fontAlgn="base" latinLnBrk="0" hangingPunct="1">
              <a:lnSpc>
                <a:spcPct val="100000"/>
              </a:lnSpc>
              <a:spcBef>
                <a:spcPts val="600"/>
              </a:spcBef>
              <a:spcAft>
                <a:spcPct val="0"/>
              </a:spcAft>
              <a:buClr>
                <a:srgbClr val="F0AB00"/>
              </a:buClr>
              <a:buSzPct val="80000"/>
              <a:buFont typeface="Arial" panose="020B0604020202020204" pitchFamily="34" charset="0"/>
              <a:buChar char="•"/>
              <a:tabLst/>
            </a:pPr>
            <a:r>
              <a:rPr lang="en-US" sz="1600" kern="0" dirty="0">
                <a:solidFill>
                  <a:sysClr val="windowText" lastClr="000000"/>
                </a:solidFill>
                <a:ea typeface="Arial Unicode MS" pitchFamily="34" charset="-128"/>
                <a:cs typeface="Arial Unicode MS" pitchFamily="34" charset="-128"/>
              </a:rPr>
              <a:t>Selector: species=</a:t>
            </a:r>
            <a:r>
              <a:rPr lang="en-US" sz="1600" kern="0" dirty="0" err="1">
                <a:solidFill>
                  <a:sysClr val="windowText" lastClr="000000"/>
                </a:solidFill>
                <a:ea typeface="Arial Unicode MS" pitchFamily="34" charset="-128"/>
                <a:cs typeface="Arial Unicode MS" pitchFamily="34" charset="-128"/>
              </a:rPr>
              <a:t>koopa</a:t>
            </a:r>
            <a:endParaRPr kumimoji="0" lang="en-US" sz="1600" b="0" i="0" u="none" strike="noStrike" kern="0" cap="none" spc="0" normalizeH="0" baseline="0" noProof="0" dirty="0">
              <a:ln>
                <a:noFill/>
              </a:ln>
              <a:solidFill>
                <a:sysClr val="windowText" lastClr="000000"/>
              </a:solidFill>
              <a:effectLst/>
              <a:uLnTx/>
              <a:uFillTx/>
              <a:ea typeface="Arial Unicode MS" pitchFamily="34" charset="-128"/>
              <a:cs typeface="Arial Unicode MS" pitchFamily="34" charset="-128"/>
            </a:endParaRPr>
          </a:p>
          <a:p>
            <a:pPr marL="285750" marR="0" indent="-285750" defTabSz="914400" eaLnBrk="1" fontAlgn="base" latinLnBrk="0" hangingPunct="1">
              <a:lnSpc>
                <a:spcPct val="100000"/>
              </a:lnSpc>
              <a:spcBef>
                <a:spcPts val="600"/>
              </a:spcBef>
              <a:spcAft>
                <a:spcPct val="0"/>
              </a:spcAft>
              <a:buClr>
                <a:srgbClr val="F0AB00"/>
              </a:buClr>
              <a:buSzPct val="80000"/>
              <a:buFont typeface="Arial" panose="020B0604020202020204" pitchFamily="34" charset="0"/>
              <a:buChar char="•"/>
              <a:tabLst/>
            </a:pPr>
            <a:r>
              <a:rPr lang="en-US" sz="1600" kern="0" dirty="0">
                <a:solidFill>
                  <a:sysClr val="windowText" lastClr="000000"/>
                </a:solidFill>
                <a:ea typeface="Arial Unicode MS" pitchFamily="34" charset="-128"/>
                <a:cs typeface="Arial Unicode MS" pitchFamily="34" charset="-128"/>
              </a:rPr>
              <a:t>Type: LoadBalancer</a:t>
            </a:r>
          </a:p>
          <a:p>
            <a:pPr marL="285750" marR="0" indent="-285750" defTabSz="914400" eaLnBrk="1" fontAlgn="base" latinLnBrk="0" hangingPunct="1">
              <a:lnSpc>
                <a:spcPct val="100000"/>
              </a:lnSpc>
              <a:spcBef>
                <a:spcPts val="600"/>
              </a:spcBef>
              <a:spcAft>
                <a:spcPct val="0"/>
              </a:spcAft>
              <a:buClr>
                <a:srgbClr val="F0AB00"/>
              </a:buClr>
              <a:buSzPct val="80000"/>
              <a:buFont typeface="Arial" panose="020B0604020202020204" pitchFamily="34" charset="0"/>
              <a:buChar char="•"/>
              <a:tabLst/>
            </a:pPr>
            <a:r>
              <a:rPr lang="en-US" sz="1600" kern="0" dirty="0">
                <a:solidFill>
                  <a:sysClr val="windowText" lastClr="000000"/>
                </a:solidFill>
                <a:ea typeface="Arial Unicode MS" pitchFamily="34" charset="-128"/>
                <a:cs typeface="Arial Unicode MS" pitchFamily="34" charset="-128"/>
              </a:rPr>
              <a:t>TargetPort: 80</a:t>
            </a:r>
          </a:p>
          <a:p>
            <a:pPr marL="285750" marR="0" indent="-285750" defTabSz="914400" eaLnBrk="1" fontAlgn="base" latinLnBrk="0" hangingPunct="1">
              <a:lnSpc>
                <a:spcPct val="100000"/>
              </a:lnSpc>
              <a:spcBef>
                <a:spcPts val="600"/>
              </a:spcBef>
              <a:spcAft>
                <a:spcPct val="0"/>
              </a:spcAft>
              <a:buClr>
                <a:srgbClr val="F0AB00"/>
              </a:buClr>
              <a:buSzPct val="80000"/>
              <a:buFont typeface="Arial" panose="020B0604020202020204" pitchFamily="34" charset="0"/>
              <a:buChar char="•"/>
              <a:tabLst/>
            </a:pPr>
            <a:r>
              <a:rPr kumimoji="0" lang="en-US" sz="1600" b="0" i="0" u="none" strike="noStrike" kern="0" cap="none" spc="0" normalizeH="0" baseline="0" noProof="0" dirty="0">
                <a:ln>
                  <a:noFill/>
                </a:ln>
                <a:solidFill>
                  <a:sysClr val="windowText" lastClr="000000"/>
                </a:solidFill>
                <a:effectLst/>
                <a:uLnTx/>
                <a:uFillTx/>
                <a:ea typeface="Arial Unicode MS" pitchFamily="34" charset="-128"/>
                <a:cs typeface="Arial Unicode MS" pitchFamily="34" charset="-128"/>
              </a:rPr>
              <a:t>Port: 80</a:t>
            </a:r>
          </a:p>
        </p:txBody>
      </p:sp>
      <p:sp>
        <p:nvSpPr>
          <p:cNvPr id="53" name="Rectangle 52">
            <a:extLst>
              <a:ext uri="{FF2B5EF4-FFF2-40B4-BE49-F238E27FC236}">
                <a16:creationId xmlns:a16="http://schemas.microsoft.com/office/drawing/2014/main" id="{504562E7-00A7-4A86-943E-8EBA6759839C}"/>
              </a:ext>
            </a:extLst>
          </p:cNvPr>
          <p:cNvSpPr/>
          <p:nvPr/>
        </p:nvSpPr>
        <p:spPr bwMode="gray">
          <a:xfrm>
            <a:off x="5197190" y="2922326"/>
            <a:ext cx="1665273" cy="289387"/>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600" b="0" i="0" u="none" strike="noStrike" kern="0" cap="none" spc="0" normalizeH="0" baseline="0" noProof="0" dirty="0">
                <a:ln>
                  <a:noFill/>
                </a:ln>
                <a:effectLst/>
                <a:uLnTx/>
                <a:uFillTx/>
                <a:ea typeface="Arial Unicode MS" pitchFamily="34" charset="-128"/>
                <a:cs typeface="Arial Unicode MS" pitchFamily="34" charset="-128"/>
              </a:rPr>
              <a:t>IP: 10.20.10.1</a:t>
            </a:r>
          </a:p>
        </p:txBody>
      </p:sp>
      <p:cxnSp>
        <p:nvCxnSpPr>
          <p:cNvPr id="30" name="Connector: Elbow 29">
            <a:extLst>
              <a:ext uri="{FF2B5EF4-FFF2-40B4-BE49-F238E27FC236}">
                <a16:creationId xmlns:a16="http://schemas.microsoft.com/office/drawing/2014/main" id="{F739514E-B604-4D35-8252-B5A6F2605B3E}"/>
              </a:ext>
            </a:extLst>
          </p:cNvPr>
          <p:cNvCxnSpPr>
            <a:cxnSpLocks/>
            <a:stCxn id="31" idx="2"/>
          </p:cNvCxnSpPr>
          <p:nvPr/>
        </p:nvCxnSpPr>
        <p:spPr>
          <a:xfrm rot="10800000" flipV="1">
            <a:off x="1403290" y="1758455"/>
            <a:ext cx="2473295" cy="1469404"/>
          </a:xfrm>
          <a:prstGeom prst="bentConnector3">
            <a:avLst>
              <a:gd name="adj1" fmla="val 100373"/>
            </a:avLst>
          </a:prstGeom>
          <a:ln w="57150">
            <a:solidFill>
              <a:schemeClr val="tx2">
                <a:lumMod val="7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3" name="Connector: Elbow 32">
            <a:extLst>
              <a:ext uri="{FF2B5EF4-FFF2-40B4-BE49-F238E27FC236}">
                <a16:creationId xmlns:a16="http://schemas.microsoft.com/office/drawing/2014/main" id="{386DA505-AC3F-44E5-B4C9-EE24786D129B}"/>
              </a:ext>
            </a:extLst>
          </p:cNvPr>
          <p:cNvCxnSpPr>
            <a:cxnSpLocks/>
            <a:stCxn id="31" idx="0"/>
          </p:cNvCxnSpPr>
          <p:nvPr/>
        </p:nvCxnSpPr>
        <p:spPr>
          <a:xfrm>
            <a:off x="8417197" y="1758455"/>
            <a:ext cx="2211117" cy="1469405"/>
          </a:xfrm>
          <a:prstGeom prst="bentConnector3">
            <a:avLst>
              <a:gd name="adj1" fmla="val 100143"/>
            </a:avLst>
          </a:prstGeom>
          <a:ln w="57150">
            <a:solidFill>
              <a:schemeClr val="tx2">
                <a:lumMod val="7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5" name="Connector: Elbow 34">
            <a:extLst>
              <a:ext uri="{FF2B5EF4-FFF2-40B4-BE49-F238E27FC236}">
                <a16:creationId xmlns:a16="http://schemas.microsoft.com/office/drawing/2014/main" id="{41AD0F10-42E5-4D26-A2EE-7426640C9DFC}"/>
              </a:ext>
            </a:extLst>
          </p:cNvPr>
          <p:cNvCxnSpPr>
            <a:cxnSpLocks/>
          </p:cNvCxnSpPr>
          <p:nvPr/>
        </p:nvCxnSpPr>
        <p:spPr>
          <a:xfrm>
            <a:off x="1403285" y="3656444"/>
            <a:ext cx="3191049" cy="310523"/>
          </a:xfrm>
          <a:prstGeom prst="bentConnector3">
            <a:avLst>
              <a:gd name="adj1" fmla="val 275"/>
            </a:avLst>
          </a:prstGeom>
          <a:ln w="57150">
            <a:solidFill>
              <a:schemeClr val="tx2">
                <a:lumMod val="7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7" name="Connector: Elbow 36">
            <a:extLst>
              <a:ext uri="{FF2B5EF4-FFF2-40B4-BE49-F238E27FC236}">
                <a16:creationId xmlns:a16="http://schemas.microsoft.com/office/drawing/2014/main" id="{59871BF5-1BA5-4A85-9851-D40B5269E3D0}"/>
              </a:ext>
            </a:extLst>
          </p:cNvPr>
          <p:cNvCxnSpPr>
            <a:cxnSpLocks/>
          </p:cNvCxnSpPr>
          <p:nvPr/>
        </p:nvCxnSpPr>
        <p:spPr>
          <a:xfrm rot="10800000" flipV="1">
            <a:off x="7507151" y="3656445"/>
            <a:ext cx="3121164" cy="310524"/>
          </a:xfrm>
          <a:prstGeom prst="bentConnector3">
            <a:avLst>
              <a:gd name="adj1" fmla="val -408"/>
            </a:avLst>
          </a:prstGeom>
          <a:ln w="57150">
            <a:solidFill>
              <a:schemeClr val="tx2">
                <a:lumMod val="7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CDA3CF5C-1C3A-4015-A1E8-BC1C89D781B4}"/>
              </a:ext>
            </a:extLst>
          </p:cNvPr>
          <p:cNvSpPr/>
          <p:nvPr/>
        </p:nvSpPr>
        <p:spPr bwMode="gray">
          <a:xfrm>
            <a:off x="678812" y="3227860"/>
            <a:ext cx="1974894" cy="428584"/>
          </a:xfrm>
          <a:prstGeom prst="rec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NodePort: 30021</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9" name="Rectangle 28">
            <a:extLst>
              <a:ext uri="{FF2B5EF4-FFF2-40B4-BE49-F238E27FC236}">
                <a16:creationId xmlns:a16="http://schemas.microsoft.com/office/drawing/2014/main" id="{4FCB5143-F757-480A-B16E-ED49A088147F}"/>
              </a:ext>
            </a:extLst>
          </p:cNvPr>
          <p:cNvSpPr/>
          <p:nvPr/>
        </p:nvSpPr>
        <p:spPr bwMode="gray">
          <a:xfrm>
            <a:off x="9458574" y="3227860"/>
            <a:ext cx="1950213" cy="428584"/>
          </a:xfrm>
          <a:prstGeom prst="rec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NodePort: 30021</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8741717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pic>
        <p:nvPicPr>
          <p:cNvPr id="5" name="Picture 4">
            <a:extLst>
              <a:ext uri="{FF2B5EF4-FFF2-40B4-BE49-F238E27FC236}">
                <a16:creationId xmlns:a16="http://schemas.microsoft.com/office/drawing/2014/main" id="{7EAD404B-E776-42D7-9A6B-DED20C111962}"/>
              </a:ext>
            </a:extLst>
          </p:cNvPr>
          <p:cNvPicPr>
            <a:picLocks noChangeAspect="1"/>
          </p:cNvPicPr>
          <p:nvPr/>
        </p:nvPicPr>
        <p:blipFill>
          <a:blip r:embed="rId3"/>
          <a:stretch>
            <a:fillRect/>
          </a:stretch>
        </p:blipFill>
        <p:spPr>
          <a:xfrm>
            <a:off x="3645157" y="976918"/>
            <a:ext cx="4904163" cy="4904163"/>
          </a:xfrm>
          <a:prstGeom prst="rect">
            <a:avLst/>
          </a:prstGeom>
        </p:spPr>
      </p:pic>
    </p:spTree>
    <p:extLst>
      <p:ext uri="{BB962C8B-B14F-4D97-AF65-F5344CB8AC3E}">
        <p14:creationId xmlns:p14="http://schemas.microsoft.com/office/powerpoint/2010/main" val="30127070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8A1CBD7-BF7D-4C80-AA17-23D6313E88BB}"/>
              </a:ext>
            </a:extLst>
          </p:cNvPr>
          <p:cNvSpPr/>
          <p:nvPr/>
        </p:nvSpPr>
        <p:spPr bwMode="gray">
          <a:xfrm>
            <a:off x="504001" y="2841068"/>
            <a:ext cx="11186476" cy="3584321"/>
          </a:xfrm>
          <a:prstGeom prst="rect">
            <a:avLst/>
          </a:prstGeom>
          <a:solidFill>
            <a:schemeClr val="accent3">
              <a:lumMod val="20000"/>
              <a:lumOff val="80000"/>
            </a:schemeClr>
          </a:solidFill>
          <a:ln w="6350" algn="ctr">
            <a:noFill/>
            <a:miter lim="800000"/>
            <a:headEnd/>
            <a:tailEnd/>
          </a:ln>
        </p:spPr>
        <p:txBody>
          <a:bodyPr lIns="90000" tIns="72000" rIns="144000" bIns="72000" rtlCol="0" anchor="t"/>
          <a:lstStyle/>
          <a:p>
            <a:pPr marR="0" algn="r" defTabSz="914400" eaLnBrk="1" fontAlgn="base" latinLnBrk="0" hangingPunct="1">
              <a:lnSpc>
                <a:spcPct val="100000"/>
              </a:lnSpc>
              <a:spcBef>
                <a:spcPct val="50000"/>
              </a:spcBef>
              <a:spcAft>
                <a:spcPct val="0"/>
              </a:spcAft>
              <a:buClr>
                <a:srgbClr val="F0AB00"/>
              </a:buClr>
              <a:buSzPct val="80000"/>
              <a:tabLst/>
            </a:pPr>
            <a:r>
              <a:rPr kumimoji="0" lang="en-US" sz="1800" b="1" i="1" u="none" strike="noStrike" kern="0" cap="none" spc="0" normalizeH="0" baseline="0" noProof="0" dirty="0">
                <a:ln>
                  <a:noFill/>
                </a:ln>
                <a:solidFill>
                  <a:schemeClr val="accent3">
                    <a:lumMod val="75000"/>
                  </a:schemeClr>
                </a:solidFill>
                <a:effectLst/>
                <a:uLnTx/>
                <a:uFillTx/>
                <a:ea typeface="Arial Unicode MS" pitchFamily="34" charset="-128"/>
                <a:cs typeface="Arial Unicode MS" pitchFamily="34" charset="-128"/>
              </a:rPr>
              <a:t>Cluster</a:t>
            </a:r>
          </a:p>
        </p:txBody>
      </p:sp>
      <p:sp>
        <p:nvSpPr>
          <p:cNvPr id="21" name="Rectangle 20"/>
          <p:cNvSpPr/>
          <p:nvPr/>
        </p:nvSpPr>
        <p:spPr bwMode="gray">
          <a:xfrm>
            <a:off x="6141720" y="3390899"/>
            <a:ext cx="4960620" cy="2865121"/>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Node B</a:t>
            </a:r>
          </a:p>
        </p:txBody>
      </p:sp>
      <p:sp>
        <p:nvSpPr>
          <p:cNvPr id="2" name="Title 1"/>
          <p:cNvSpPr>
            <a:spLocks noGrp="1"/>
          </p:cNvSpPr>
          <p:nvPr>
            <p:ph type="title"/>
          </p:nvPr>
        </p:nvSpPr>
        <p:spPr/>
        <p:txBody>
          <a:bodyPr/>
          <a:lstStyle/>
          <a:p>
            <a:r>
              <a:rPr lang="en-US" dirty="0"/>
              <a:t>Introducing LoadBalancers</a:t>
            </a:r>
          </a:p>
        </p:txBody>
      </p:sp>
      <p:sp>
        <p:nvSpPr>
          <p:cNvPr id="4" name="Rectangle 3"/>
          <p:cNvSpPr/>
          <p:nvPr/>
        </p:nvSpPr>
        <p:spPr bwMode="gray">
          <a:xfrm>
            <a:off x="952500" y="3390900"/>
            <a:ext cx="4960620" cy="286512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Node A</a:t>
            </a:r>
          </a:p>
        </p:txBody>
      </p:sp>
      <p:sp>
        <p:nvSpPr>
          <p:cNvPr id="6" name="Rectangle 5"/>
          <p:cNvSpPr/>
          <p:nvPr/>
        </p:nvSpPr>
        <p:spPr bwMode="gray">
          <a:xfrm>
            <a:off x="2316072" y="4439970"/>
            <a:ext cx="1836828" cy="1160859"/>
          </a:xfrm>
          <a:prstGeom prst="rect">
            <a:avLst/>
          </a:prstGeom>
          <a:solidFill>
            <a:schemeClr val="tx2"/>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de-DE" sz="1600" b="1" kern="0" noProof="0" dirty="0" err="1">
                <a:solidFill>
                  <a:sysClr val="windowText" lastClr="000000"/>
                </a:solidFill>
                <a:ea typeface="Arial Unicode MS" pitchFamily="34" charset="-128"/>
                <a:cs typeface="Arial Unicode MS" pitchFamily="34" charset="-128"/>
              </a:rPr>
              <a:t>nasty-koopa</a:t>
            </a:r>
            <a:endParaRPr kumimoji="0" lang="de-DE" sz="1600" b="1" i="0" u="none" strike="noStrike" kern="0" cap="none" spc="0" normalizeH="0" baseline="0" noProof="0" dirty="0">
              <a:ln>
                <a:noFill/>
              </a:ln>
              <a:solidFill>
                <a:sysClr val="windowText" lastClr="000000"/>
              </a:solidFill>
              <a:effectLst/>
              <a:uLnTx/>
              <a:uFillTx/>
              <a:ea typeface="Arial Unicode MS" pitchFamily="34" charset="-128"/>
              <a:cs typeface="Arial Unicode MS" pitchFamily="34" charset="-128"/>
            </a:endParaRPr>
          </a:p>
        </p:txBody>
      </p:sp>
      <p:sp>
        <p:nvSpPr>
          <p:cNvPr id="11" name="Rectangle 10"/>
          <p:cNvSpPr/>
          <p:nvPr/>
        </p:nvSpPr>
        <p:spPr bwMode="gray">
          <a:xfrm>
            <a:off x="2422271" y="4205839"/>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10.10.10.1</a:t>
            </a:r>
          </a:p>
        </p:txBody>
      </p:sp>
      <p:sp>
        <p:nvSpPr>
          <p:cNvPr id="15" name="Rectangle 14"/>
          <p:cNvSpPr/>
          <p:nvPr/>
        </p:nvSpPr>
        <p:spPr bwMode="gray">
          <a:xfrm>
            <a:off x="1290316" y="5386537"/>
            <a:ext cx="1727580" cy="428584"/>
          </a:xfrm>
          <a:prstGeom prst="rect">
            <a:avLst/>
          </a:prstGeom>
          <a:solidFill>
            <a:schemeClr val="accent1">
              <a:lumMod val="40000"/>
              <a:lumOff val="6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species</a:t>
            </a:r>
            <a:r>
              <a:rPr kumimoji="0" lang="de-DE" sz="1800" b="0" i="0" u="none" strike="noStrike" kern="0" cap="none" spc="0" normalizeH="0" baseline="0" noProof="0" dirty="0">
                <a:ln>
                  <a:noFill/>
                </a:ln>
                <a:effectLst/>
                <a:uLnTx/>
                <a:uFillTx/>
                <a:ea typeface="Arial Unicode MS" pitchFamily="34" charset="-128"/>
                <a:cs typeface="Arial Unicode MS" pitchFamily="34" charset="-128"/>
              </a:rPr>
              <a:t>=</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koopa</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8" name="Rectangle 17"/>
          <p:cNvSpPr/>
          <p:nvPr/>
        </p:nvSpPr>
        <p:spPr bwMode="gray">
          <a:xfrm>
            <a:off x="8142736" y="4446544"/>
            <a:ext cx="1718578" cy="1160859"/>
          </a:xfrm>
          <a:prstGeom prst="rect">
            <a:avLst/>
          </a:prstGeom>
          <a:solidFill>
            <a:schemeClr val="tx2"/>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de-DE" sz="1600" b="1" kern="0" noProof="0" dirty="0" err="1">
                <a:solidFill>
                  <a:sysClr val="windowText" lastClr="000000"/>
                </a:solidFill>
                <a:ea typeface="Arial Unicode MS" pitchFamily="34" charset="-128"/>
                <a:cs typeface="Arial Unicode MS" pitchFamily="34" charset="-128"/>
              </a:rPr>
              <a:t>evil-koopa</a:t>
            </a:r>
            <a:endParaRPr kumimoji="0" lang="de-DE" sz="1600" b="1" i="0" u="none" strike="noStrike" kern="0" cap="none" spc="0" normalizeH="0" baseline="0" noProof="0" dirty="0">
              <a:ln>
                <a:noFill/>
              </a:ln>
              <a:solidFill>
                <a:sysClr val="windowText" lastClr="000000"/>
              </a:solidFill>
              <a:effectLst/>
              <a:uLnTx/>
              <a:uFillTx/>
              <a:ea typeface="Arial Unicode MS" pitchFamily="34" charset="-128"/>
              <a:cs typeface="Arial Unicode MS" pitchFamily="34" charset="-128"/>
            </a:endParaRPr>
          </a:p>
        </p:txBody>
      </p:sp>
      <p:sp>
        <p:nvSpPr>
          <p:cNvPr id="20" name="Rectangle 19"/>
          <p:cNvSpPr/>
          <p:nvPr/>
        </p:nvSpPr>
        <p:spPr bwMode="gray">
          <a:xfrm>
            <a:off x="7507151" y="5386537"/>
            <a:ext cx="1073656" cy="42858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Port: 80</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 name="Rectangle 16"/>
          <p:cNvSpPr/>
          <p:nvPr/>
        </p:nvSpPr>
        <p:spPr bwMode="gray">
          <a:xfrm>
            <a:off x="3826004" y="5386537"/>
            <a:ext cx="1073656" cy="42858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Port: 80</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3" name="Rectangle 12"/>
          <p:cNvSpPr/>
          <p:nvPr/>
        </p:nvSpPr>
        <p:spPr bwMode="gray">
          <a:xfrm>
            <a:off x="8179065" y="4205839"/>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10.10.20.1</a:t>
            </a:r>
          </a:p>
        </p:txBody>
      </p:sp>
      <p:cxnSp>
        <p:nvCxnSpPr>
          <p:cNvPr id="36" name="Connector: Elbow 35"/>
          <p:cNvCxnSpPr>
            <a:cxnSpLocks/>
            <a:stCxn id="46" idx="1"/>
            <a:endCxn id="17" idx="2"/>
          </p:cNvCxnSpPr>
          <p:nvPr/>
        </p:nvCxnSpPr>
        <p:spPr>
          <a:xfrm rot="5400000">
            <a:off x="4847018" y="4611396"/>
            <a:ext cx="719540" cy="1687911"/>
          </a:xfrm>
          <a:prstGeom prst="bentConnector3">
            <a:avLst>
              <a:gd name="adj1" fmla="val 131770"/>
            </a:avLst>
          </a:prstGeom>
          <a:ln w="57150">
            <a:solidFill>
              <a:schemeClr val="accent5">
                <a:lumMod val="7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1" name="Cloud 30">
            <a:extLst>
              <a:ext uri="{FF2B5EF4-FFF2-40B4-BE49-F238E27FC236}">
                <a16:creationId xmlns:a16="http://schemas.microsoft.com/office/drawing/2014/main" id="{650B88C5-9391-410D-AD5A-D43BDA2A1C53}"/>
              </a:ext>
            </a:extLst>
          </p:cNvPr>
          <p:cNvSpPr/>
          <p:nvPr/>
        </p:nvSpPr>
        <p:spPr bwMode="gray">
          <a:xfrm>
            <a:off x="5809130" y="432611"/>
            <a:ext cx="4558552" cy="1074420"/>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GET: </a:t>
            </a:r>
            <a:r>
              <a:rPr lang="en-US" sz="1800" b="1" kern="0" dirty="0">
                <a:ea typeface="Arial Unicode MS" pitchFamily="34" charset="-128"/>
                <a:cs typeface="Arial Unicode MS" pitchFamily="34" charset="-128"/>
              </a:rPr>
              <a:t>koopa.ondemand.com:80</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44" name="Straight Arrow Connector 43">
            <a:extLst>
              <a:ext uri="{FF2B5EF4-FFF2-40B4-BE49-F238E27FC236}">
                <a16:creationId xmlns:a16="http://schemas.microsoft.com/office/drawing/2014/main" id="{6064095C-8499-4385-AEBA-C1A6BFE16CEF}"/>
              </a:ext>
            </a:extLst>
          </p:cNvPr>
          <p:cNvCxnSpPr>
            <a:cxnSpLocks/>
            <a:stCxn id="31" idx="1"/>
            <a:endCxn id="39" idx="0"/>
          </p:cNvCxnSpPr>
          <p:nvPr/>
        </p:nvCxnSpPr>
        <p:spPr>
          <a:xfrm>
            <a:off x="8088406" y="1505887"/>
            <a:ext cx="166033" cy="313921"/>
          </a:xfrm>
          <a:prstGeom prst="straightConnector1">
            <a:avLst/>
          </a:prstGeom>
          <a:ln w="5715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28" name="Picture 2" descr="https://vignette.wikia.nocookie.net/nintendo/images/8/83/KoopaNSMB.png/revision/latest?cb=20110724132501&amp;path-prefix=en">
            <a:extLst>
              <a:ext uri="{FF2B5EF4-FFF2-40B4-BE49-F238E27FC236}">
                <a16:creationId xmlns:a16="http://schemas.microsoft.com/office/drawing/2014/main" id="{E2CA8877-CBC9-42B6-B22C-15A47CC069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25557" y="4658745"/>
            <a:ext cx="429952" cy="684123"/>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2" descr="https://vignette.wikia.nocookie.net/nintendo/images/8/83/KoopaNSMB.png/revision/latest?cb=20110724132501&amp;path-prefix=en">
            <a:extLst>
              <a:ext uri="{FF2B5EF4-FFF2-40B4-BE49-F238E27FC236}">
                <a16:creationId xmlns:a16="http://schemas.microsoft.com/office/drawing/2014/main" id="{128A8896-05CA-440F-BBCA-12961478D7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39660" y="4650839"/>
            <a:ext cx="429952" cy="684123"/>
          </a:xfrm>
          <a:prstGeom prst="rect">
            <a:avLst/>
          </a:prstGeom>
          <a:noFill/>
          <a:extLst>
            <a:ext uri="{909E8E84-426E-40DD-AFC4-6F175D3DCCD1}">
              <a14:hiddenFill xmlns:a14="http://schemas.microsoft.com/office/drawing/2010/main">
                <a:solidFill>
                  <a:srgbClr val="FFFFFF"/>
                </a:solidFill>
              </a14:hiddenFill>
            </a:ext>
          </a:extLst>
        </p:spPr>
      </p:pic>
      <p:sp>
        <p:nvSpPr>
          <p:cNvPr id="34" name="Rectangle 33">
            <a:extLst>
              <a:ext uri="{FF2B5EF4-FFF2-40B4-BE49-F238E27FC236}">
                <a16:creationId xmlns:a16="http://schemas.microsoft.com/office/drawing/2014/main" id="{65E3F86B-ACF0-46DD-BF5C-2BD2309F88A2}"/>
              </a:ext>
            </a:extLst>
          </p:cNvPr>
          <p:cNvSpPr/>
          <p:nvPr/>
        </p:nvSpPr>
        <p:spPr bwMode="gray">
          <a:xfrm>
            <a:off x="9216392" y="5376413"/>
            <a:ext cx="1727580" cy="428584"/>
          </a:xfrm>
          <a:prstGeom prst="rect">
            <a:avLst/>
          </a:prstGeom>
          <a:solidFill>
            <a:schemeClr val="accent1">
              <a:lumMod val="40000"/>
              <a:lumOff val="6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species</a:t>
            </a:r>
            <a:r>
              <a:rPr kumimoji="0" lang="de-DE" sz="1800" b="0" i="0" u="none" strike="noStrike" kern="0" cap="none" spc="0" normalizeH="0" baseline="0" noProof="0" dirty="0">
                <a:ln>
                  <a:noFill/>
                </a:ln>
                <a:effectLst/>
                <a:uLnTx/>
                <a:uFillTx/>
                <a:ea typeface="Arial Unicode MS" pitchFamily="34" charset="-128"/>
                <a:cs typeface="Arial Unicode MS" pitchFamily="34" charset="-128"/>
              </a:rPr>
              <a:t>=</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koopa</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38" name="Connector: Elbow 37">
            <a:extLst>
              <a:ext uri="{FF2B5EF4-FFF2-40B4-BE49-F238E27FC236}">
                <a16:creationId xmlns:a16="http://schemas.microsoft.com/office/drawing/2014/main" id="{78D0D50D-A6AA-44F6-9339-80384EAA4A38}"/>
              </a:ext>
            </a:extLst>
          </p:cNvPr>
          <p:cNvCxnSpPr>
            <a:cxnSpLocks/>
            <a:endCxn id="20" idx="2"/>
          </p:cNvCxnSpPr>
          <p:nvPr/>
        </p:nvCxnSpPr>
        <p:spPr>
          <a:xfrm>
            <a:off x="6003382" y="4849838"/>
            <a:ext cx="2040597" cy="965283"/>
          </a:xfrm>
          <a:prstGeom prst="bentConnector4">
            <a:avLst>
              <a:gd name="adj1" fmla="val 245"/>
              <a:gd name="adj2" fmla="val 123682"/>
            </a:avLst>
          </a:prstGeom>
          <a:ln w="57150">
            <a:solidFill>
              <a:schemeClr val="accent5">
                <a:lumMod val="7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6" name="Rectangle: Single Corner Snipped 45">
            <a:extLst>
              <a:ext uri="{FF2B5EF4-FFF2-40B4-BE49-F238E27FC236}">
                <a16:creationId xmlns:a16="http://schemas.microsoft.com/office/drawing/2014/main" id="{5E9FCBC4-82E3-4A8A-AD31-E51BA1D4CAB8}"/>
              </a:ext>
            </a:extLst>
          </p:cNvPr>
          <p:cNvSpPr/>
          <p:nvPr/>
        </p:nvSpPr>
        <p:spPr bwMode="gray">
          <a:xfrm>
            <a:off x="4594334" y="3079127"/>
            <a:ext cx="2912817" cy="2016454"/>
          </a:xfrm>
          <a:prstGeom prst="snip1Rect">
            <a:avLst/>
          </a:prstGeom>
          <a:solidFill>
            <a:schemeClr val="tx2"/>
          </a:solidFill>
          <a:ln w="38100" cmpd="sng">
            <a:headEnd/>
            <a:tailEn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wrap="none" lIns="90000" tIns="0" rIns="90000" bIns="0" rtlCol="0" anchor="t"/>
          <a:lstStyle/>
          <a:p>
            <a:pPr marR="0" algn="ctr" defTabSz="914400" eaLnBrk="1" fontAlgn="base" latinLnBrk="0" hangingPunct="1">
              <a:lnSpc>
                <a:spcPct val="100000"/>
              </a:lnSpc>
              <a:spcAft>
                <a:spcPts val="600"/>
              </a:spcAft>
              <a:buClr>
                <a:srgbClr val="F0AB00"/>
              </a:buClr>
              <a:buSzPct val="80000"/>
              <a:tabLst/>
            </a:pPr>
            <a:r>
              <a:rPr kumimoji="0" lang="en-US" sz="1600" b="1" i="0" u="none" strike="noStrike" kern="0" cap="none" spc="0" normalizeH="0" baseline="0" noProof="0" dirty="0">
                <a:ln>
                  <a:noFill/>
                </a:ln>
                <a:solidFill>
                  <a:sysClr val="windowText" lastClr="000000"/>
                </a:solidFill>
                <a:effectLst/>
                <a:uLnTx/>
                <a:uFillTx/>
                <a:ea typeface="Arial Unicode MS" pitchFamily="34" charset="-128"/>
                <a:cs typeface="Arial Unicode MS" pitchFamily="34" charset="-128"/>
              </a:rPr>
              <a:t>Service</a:t>
            </a:r>
          </a:p>
          <a:p>
            <a:pPr marL="285750" marR="0" indent="-285750" defTabSz="914400" eaLnBrk="1" fontAlgn="base" latinLnBrk="0" hangingPunct="1">
              <a:lnSpc>
                <a:spcPct val="100000"/>
              </a:lnSpc>
              <a:spcBef>
                <a:spcPts val="600"/>
              </a:spcBef>
              <a:spcAft>
                <a:spcPct val="0"/>
              </a:spcAft>
              <a:buClr>
                <a:srgbClr val="F0AB00"/>
              </a:buClr>
              <a:buSzPct val="80000"/>
              <a:buFont typeface="Arial" panose="020B0604020202020204" pitchFamily="34" charset="0"/>
              <a:buChar char="•"/>
              <a:tabLst/>
            </a:pPr>
            <a:r>
              <a:rPr lang="en-US" sz="1600" kern="0" dirty="0">
                <a:solidFill>
                  <a:sysClr val="windowText" lastClr="000000"/>
                </a:solidFill>
                <a:ea typeface="Arial Unicode MS" pitchFamily="34" charset="-128"/>
                <a:cs typeface="Arial Unicode MS" pitchFamily="34" charset="-128"/>
              </a:rPr>
              <a:t>Selector: species=</a:t>
            </a:r>
            <a:r>
              <a:rPr lang="en-US" sz="1600" kern="0" dirty="0" err="1">
                <a:solidFill>
                  <a:sysClr val="windowText" lastClr="000000"/>
                </a:solidFill>
                <a:ea typeface="Arial Unicode MS" pitchFamily="34" charset="-128"/>
                <a:cs typeface="Arial Unicode MS" pitchFamily="34" charset="-128"/>
              </a:rPr>
              <a:t>koopa</a:t>
            </a:r>
            <a:endParaRPr kumimoji="0" lang="en-US" sz="1600" b="0" i="0" u="none" strike="noStrike" kern="0" cap="none" spc="0" normalizeH="0" baseline="0" noProof="0" dirty="0">
              <a:ln>
                <a:noFill/>
              </a:ln>
              <a:solidFill>
                <a:sysClr val="windowText" lastClr="000000"/>
              </a:solidFill>
              <a:effectLst/>
              <a:uLnTx/>
              <a:uFillTx/>
              <a:ea typeface="Arial Unicode MS" pitchFamily="34" charset="-128"/>
              <a:cs typeface="Arial Unicode MS" pitchFamily="34" charset="-128"/>
            </a:endParaRPr>
          </a:p>
          <a:p>
            <a:pPr marL="285750" marR="0" indent="-285750" defTabSz="914400" eaLnBrk="1" fontAlgn="base" latinLnBrk="0" hangingPunct="1">
              <a:lnSpc>
                <a:spcPct val="100000"/>
              </a:lnSpc>
              <a:spcBef>
                <a:spcPts val="600"/>
              </a:spcBef>
              <a:spcAft>
                <a:spcPct val="0"/>
              </a:spcAft>
              <a:buClr>
                <a:srgbClr val="F0AB00"/>
              </a:buClr>
              <a:buSzPct val="80000"/>
              <a:buFont typeface="Arial" panose="020B0604020202020204" pitchFamily="34" charset="0"/>
              <a:buChar char="•"/>
              <a:tabLst/>
            </a:pPr>
            <a:r>
              <a:rPr lang="en-US" sz="1600" kern="0" dirty="0">
                <a:solidFill>
                  <a:sysClr val="windowText" lastClr="000000"/>
                </a:solidFill>
                <a:ea typeface="Arial Unicode MS" pitchFamily="34" charset="-128"/>
                <a:cs typeface="Arial Unicode MS" pitchFamily="34" charset="-128"/>
              </a:rPr>
              <a:t>Type: LoadBalancer</a:t>
            </a:r>
          </a:p>
          <a:p>
            <a:pPr marL="285750" marR="0" indent="-285750" defTabSz="914400" eaLnBrk="1" fontAlgn="base" latinLnBrk="0" hangingPunct="1">
              <a:lnSpc>
                <a:spcPct val="100000"/>
              </a:lnSpc>
              <a:spcBef>
                <a:spcPts val="600"/>
              </a:spcBef>
              <a:spcAft>
                <a:spcPct val="0"/>
              </a:spcAft>
              <a:buClr>
                <a:srgbClr val="F0AB00"/>
              </a:buClr>
              <a:buSzPct val="80000"/>
              <a:buFont typeface="Arial" panose="020B0604020202020204" pitchFamily="34" charset="0"/>
              <a:buChar char="•"/>
              <a:tabLst/>
            </a:pPr>
            <a:r>
              <a:rPr lang="en-US" sz="1600" kern="0" dirty="0">
                <a:solidFill>
                  <a:sysClr val="windowText" lastClr="000000"/>
                </a:solidFill>
                <a:ea typeface="Arial Unicode MS" pitchFamily="34" charset="-128"/>
                <a:cs typeface="Arial Unicode MS" pitchFamily="34" charset="-128"/>
              </a:rPr>
              <a:t>TargetPort: 80</a:t>
            </a:r>
          </a:p>
          <a:p>
            <a:pPr marL="285750" marR="0" indent="-285750" defTabSz="914400" eaLnBrk="1" fontAlgn="base" latinLnBrk="0" hangingPunct="1">
              <a:lnSpc>
                <a:spcPct val="100000"/>
              </a:lnSpc>
              <a:spcBef>
                <a:spcPts val="600"/>
              </a:spcBef>
              <a:spcAft>
                <a:spcPct val="0"/>
              </a:spcAft>
              <a:buClr>
                <a:srgbClr val="F0AB00"/>
              </a:buClr>
              <a:buSzPct val="80000"/>
              <a:buFont typeface="Arial" panose="020B0604020202020204" pitchFamily="34" charset="0"/>
              <a:buChar char="•"/>
              <a:tabLst/>
            </a:pPr>
            <a:r>
              <a:rPr kumimoji="0" lang="en-US" sz="1600" b="0" i="0" u="none" strike="noStrike" kern="0" cap="none" spc="0" normalizeH="0" baseline="0" noProof="0" dirty="0">
                <a:ln>
                  <a:noFill/>
                </a:ln>
                <a:solidFill>
                  <a:sysClr val="windowText" lastClr="000000"/>
                </a:solidFill>
                <a:effectLst/>
                <a:uLnTx/>
                <a:uFillTx/>
                <a:ea typeface="Arial Unicode MS" pitchFamily="34" charset="-128"/>
                <a:cs typeface="Arial Unicode MS" pitchFamily="34" charset="-128"/>
              </a:rPr>
              <a:t>Port: 80</a:t>
            </a:r>
          </a:p>
        </p:txBody>
      </p:sp>
      <p:sp>
        <p:nvSpPr>
          <p:cNvPr id="53" name="Rectangle 52">
            <a:extLst>
              <a:ext uri="{FF2B5EF4-FFF2-40B4-BE49-F238E27FC236}">
                <a16:creationId xmlns:a16="http://schemas.microsoft.com/office/drawing/2014/main" id="{504562E7-00A7-4A86-943E-8EBA6759839C}"/>
              </a:ext>
            </a:extLst>
          </p:cNvPr>
          <p:cNvSpPr/>
          <p:nvPr/>
        </p:nvSpPr>
        <p:spPr bwMode="gray">
          <a:xfrm>
            <a:off x="5197190" y="2922326"/>
            <a:ext cx="1665273" cy="289387"/>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600" b="0" i="0" u="none" strike="noStrike" kern="0" cap="none" spc="0" normalizeH="0" baseline="0" noProof="0" dirty="0">
                <a:ln>
                  <a:noFill/>
                </a:ln>
                <a:effectLst/>
                <a:uLnTx/>
                <a:uFillTx/>
                <a:ea typeface="Arial Unicode MS" pitchFamily="34" charset="-128"/>
                <a:cs typeface="Arial Unicode MS" pitchFamily="34" charset="-128"/>
              </a:rPr>
              <a:t>IP: 10.20.10.1</a:t>
            </a:r>
          </a:p>
        </p:txBody>
      </p:sp>
      <p:cxnSp>
        <p:nvCxnSpPr>
          <p:cNvPr id="30" name="Connector: Elbow 29">
            <a:extLst>
              <a:ext uri="{FF2B5EF4-FFF2-40B4-BE49-F238E27FC236}">
                <a16:creationId xmlns:a16="http://schemas.microsoft.com/office/drawing/2014/main" id="{F739514E-B604-4D35-8252-B5A6F2605B3E}"/>
              </a:ext>
            </a:extLst>
          </p:cNvPr>
          <p:cNvCxnSpPr>
            <a:cxnSpLocks/>
          </p:cNvCxnSpPr>
          <p:nvPr/>
        </p:nvCxnSpPr>
        <p:spPr>
          <a:xfrm rot="10800000" flipV="1">
            <a:off x="1403286" y="2334304"/>
            <a:ext cx="1614611" cy="893555"/>
          </a:xfrm>
          <a:prstGeom prst="bentConnector2">
            <a:avLst/>
          </a:prstGeom>
          <a:ln w="57150">
            <a:solidFill>
              <a:schemeClr val="tx2">
                <a:lumMod val="7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3" name="Connector: Elbow 32">
            <a:extLst>
              <a:ext uri="{FF2B5EF4-FFF2-40B4-BE49-F238E27FC236}">
                <a16:creationId xmlns:a16="http://schemas.microsoft.com/office/drawing/2014/main" id="{386DA505-AC3F-44E5-B4C9-EE24786D129B}"/>
              </a:ext>
            </a:extLst>
          </p:cNvPr>
          <p:cNvCxnSpPr>
            <a:cxnSpLocks/>
          </p:cNvCxnSpPr>
          <p:nvPr/>
        </p:nvCxnSpPr>
        <p:spPr>
          <a:xfrm>
            <a:off x="9069904" y="2334305"/>
            <a:ext cx="1558410" cy="893555"/>
          </a:xfrm>
          <a:prstGeom prst="bentConnector2">
            <a:avLst/>
          </a:prstGeom>
          <a:ln w="57150">
            <a:solidFill>
              <a:schemeClr val="tx2">
                <a:lumMod val="7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5" name="Connector: Elbow 34">
            <a:extLst>
              <a:ext uri="{FF2B5EF4-FFF2-40B4-BE49-F238E27FC236}">
                <a16:creationId xmlns:a16="http://schemas.microsoft.com/office/drawing/2014/main" id="{41AD0F10-42E5-4D26-A2EE-7426640C9DFC}"/>
              </a:ext>
            </a:extLst>
          </p:cNvPr>
          <p:cNvCxnSpPr>
            <a:cxnSpLocks/>
          </p:cNvCxnSpPr>
          <p:nvPr/>
        </p:nvCxnSpPr>
        <p:spPr>
          <a:xfrm>
            <a:off x="1403285" y="3656444"/>
            <a:ext cx="3191049" cy="310523"/>
          </a:xfrm>
          <a:prstGeom prst="bentConnector3">
            <a:avLst>
              <a:gd name="adj1" fmla="val 275"/>
            </a:avLst>
          </a:prstGeom>
          <a:ln w="57150">
            <a:solidFill>
              <a:schemeClr val="tx2">
                <a:lumMod val="7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7" name="Connector: Elbow 36">
            <a:extLst>
              <a:ext uri="{FF2B5EF4-FFF2-40B4-BE49-F238E27FC236}">
                <a16:creationId xmlns:a16="http://schemas.microsoft.com/office/drawing/2014/main" id="{59871BF5-1BA5-4A85-9851-D40B5269E3D0}"/>
              </a:ext>
            </a:extLst>
          </p:cNvPr>
          <p:cNvCxnSpPr>
            <a:cxnSpLocks/>
          </p:cNvCxnSpPr>
          <p:nvPr/>
        </p:nvCxnSpPr>
        <p:spPr>
          <a:xfrm rot="10800000" flipV="1">
            <a:off x="7507151" y="3656445"/>
            <a:ext cx="3121164" cy="310524"/>
          </a:xfrm>
          <a:prstGeom prst="bentConnector3">
            <a:avLst>
              <a:gd name="adj1" fmla="val -408"/>
            </a:avLst>
          </a:prstGeom>
          <a:ln w="57150">
            <a:solidFill>
              <a:schemeClr val="tx2">
                <a:lumMod val="7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CDA3CF5C-1C3A-4015-A1E8-BC1C89D781B4}"/>
              </a:ext>
            </a:extLst>
          </p:cNvPr>
          <p:cNvSpPr/>
          <p:nvPr/>
        </p:nvSpPr>
        <p:spPr bwMode="gray">
          <a:xfrm>
            <a:off x="678812" y="3227860"/>
            <a:ext cx="1974894" cy="428584"/>
          </a:xfrm>
          <a:prstGeom prst="rec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NodePort: 30021</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9" name="Rectangle 28">
            <a:extLst>
              <a:ext uri="{FF2B5EF4-FFF2-40B4-BE49-F238E27FC236}">
                <a16:creationId xmlns:a16="http://schemas.microsoft.com/office/drawing/2014/main" id="{4FCB5143-F757-480A-B16E-ED49A088147F}"/>
              </a:ext>
            </a:extLst>
          </p:cNvPr>
          <p:cNvSpPr/>
          <p:nvPr/>
        </p:nvSpPr>
        <p:spPr bwMode="gray">
          <a:xfrm>
            <a:off x="9458574" y="3227860"/>
            <a:ext cx="1950213" cy="428584"/>
          </a:xfrm>
          <a:prstGeom prst="rec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NodePort: 30021</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nvGrpSpPr>
          <p:cNvPr id="54" name="Group 53">
            <a:extLst>
              <a:ext uri="{FF2B5EF4-FFF2-40B4-BE49-F238E27FC236}">
                <a16:creationId xmlns:a16="http://schemas.microsoft.com/office/drawing/2014/main" id="{A93DF1A8-4868-459A-AF50-9326D5A976E1}"/>
              </a:ext>
            </a:extLst>
          </p:cNvPr>
          <p:cNvGrpSpPr/>
          <p:nvPr/>
        </p:nvGrpSpPr>
        <p:grpSpPr>
          <a:xfrm>
            <a:off x="3017896" y="1819808"/>
            <a:ext cx="6198496" cy="818420"/>
            <a:chOff x="3017896" y="1876370"/>
            <a:chExt cx="6052008" cy="821276"/>
          </a:xfrm>
          <a:solidFill>
            <a:schemeClr val="accent3">
              <a:lumMod val="40000"/>
              <a:lumOff val="60000"/>
            </a:schemeClr>
          </a:solidFill>
        </p:grpSpPr>
        <p:sp>
          <p:nvSpPr>
            <p:cNvPr id="25" name="Rectangle 24">
              <a:extLst>
                <a:ext uri="{FF2B5EF4-FFF2-40B4-BE49-F238E27FC236}">
                  <a16:creationId xmlns:a16="http://schemas.microsoft.com/office/drawing/2014/main" id="{10B7A041-D1B3-4694-9454-55B5F757C84F}"/>
                </a:ext>
              </a:extLst>
            </p:cNvPr>
            <p:cNvSpPr/>
            <p:nvPr/>
          </p:nvSpPr>
          <p:spPr bwMode="gray">
            <a:xfrm>
              <a:off x="3017896" y="2084088"/>
              <a:ext cx="6052008" cy="613558"/>
            </a:xfrm>
            <a:prstGeom prst="rect">
              <a:avLst/>
            </a:prstGeom>
            <a:solidFill>
              <a:schemeClr val="accent3">
                <a:lumMod val="5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LoadBalancer</a:t>
              </a:r>
            </a:p>
          </p:txBody>
        </p:sp>
        <p:sp>
          <p:nvSpPr>
            <p:cNvPr id="39" name="Rectangle 38">
              <a:extLst>
                <a:ext uri="{FF2B5EF4-FFF2-40B4-BE49-F238E27FC236}">
                  <a16:creationId xmlns:a16="http://schemas.microsoft.com/office/drawing/2014/main" id="{D644CA9C-6739-4EBF-8649-AE590DFF8E16}"/>
                </a:ext>
              </a:extLst>
            </p:cNvPr>
            <p:cNvSpPr/>
            <p:nvPr/>
          </p:nvSpPr>
          <p:spPr bwMode="gray">
            <a:xfrm>
              <a:off x="7593857" y="1876370"/>
              <a:ext cx="1073656" cy="369931"/>
            </a:xfrm>
            <a:prstGeom prst="rect">
              <a:avLst/>
            </a:prstGeom>
            <a:solidFill>
              <a:schemeClr val="accent3">
                <a:lumMod val="75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solidFill>
                    <a:schemeClr val="bg1"/>
                  </a:solidFill>
                  <a:ea typeface="Arial Unicode MS" pitchFamily="34" charset="-128"/>
                  <a:cs typeface="Arial Unicode MS" pitchFamily="34" charset="-128"/>
                </a:rPr>
                <a:t>Port: 80</a:t>
              </a:r>
              <a:endParaRPr kumimoji="0" lang="de-DE" sz="1800" b="0"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5" name="Rectangle 44">
              <a:extLst>
                <a:ext uri="{FF2B5EF4-FFF2-40B4-BE49-F238E27FC236}">
                  <a16:creationId xmlns:a16="http://schemas.microsoft.com/office/drawing/2014/main" id="{54F544F5-461B-4475-AC4A-B14AC1B5D1B3}"/>
                </a:ext>
              </a:extLst>
            </p:cNvPr>
            <p:cNvSpPr/>
            <p:nvPr/>
          </p:nvSpPr>
          <p:spPr bwMode="gray">
            <a:xfrm>
              <a:off x="3184074" y="1880541"/>
              <a:ext cx="1794651" cy="365760"/>
            </a:xfrm>
            <a:prstGeom prst="rect">
              <a:avLst/>
            </a:prstGeom>
            <a:solidFill>
              <a:schemeClr val="accent3">
                <a:lumMod val="75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IP: 35.65.257.1</a:t>
              </a:r>
            </a:p>
          </p:txBody>
        </p:sp>
      </p:grpSp>
    </p:spTree>
    <p:extLst>
      <p:ext uri="{BB962C8B-B14F-4D97-AF65-F5344CB8AC3E}">
        <p14:creationId xmlns:p14="http://schemas.microsoft.com/office/powerpoint/2010/main" val="36575830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pic>
        <p:nvPicPr>
          <p:cNvPr id="5" name="Picture 4">
            <a:extLst>
              <a:ext uri="{FF2B5EF4-FFF2-40B4-BE49-F238E27FC236}">
                <a16:creationId xmlns:a16="http://schemas.microsoft.com/office/drawing/2014/main" id="{EF0BFC98-B737-4F20-BC1A-D30A78344285}"/>
              </a:ext>
            </a:extLst>
          </p:cNvPr>
          <p:cNvPicPr>
            <a:picLocks noChangeAspect="1"/>
          </p:cNvPicPr>
          <p:nvPr/>
        </p:nvPicPr>
        <p:blipFill>
          <a:blip r:embed="rId3"/>
          <a:stretch>
            <a:fillRect/>
          </a:stretch>
        </p:blipFill>
        <p:spPr>
          <a:xfrm>
            <a:off x="3645157" y="976918"/>
            <a:ext cx="4904163" cy="4904163"/>
          </a:xfrm>
          <a:prstGeom prst="rect">
            <a:avLst/>
          </a:prstGeom>
        </p:spPr>
      </p:pic>
    </p:spTree>
    <p:extLst>
      <p:ext uri="{BB962C8B-B14F-4D97-AF65-F5344CB8AC3E}">
        <p14:creationId xmlns:p14="http://schemas.microsoft.com/office/powerpoint/2010/main" val="34049266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a:extLst>
              <a:ext uri="{FF2B5EF4-FFF2-40B4-BE49-F238E27FC236}">
                <a16:creationId xmlns:a16="http://schemas.microsoft.com/office/drawing/2014/main" id="{B7515D22-FF30-4AC1-B6A2-F07B7FE970EE}"/>
              </a:ext>
            </a:extLst>
          </p:cNvPr>
          <p:cNvPicPr>
            <a:picLocks noChangeAspect="1"/>
          </p:cNvPicPr>
          <p:nvPr/>
        </p:nvPicPr>
        <p:blipFill>
          <a:blip r:embed="rId3"/>
          <a:stretch>
            <a:fillRect/>
          </a:stretch>
        </p:blipFill>
        <p:spPr>
          <a:xfrm>
            <a:off x="504001" y="1315497"/>
            <a:ext cx="2933333" cy="4380952"/>
          </a:xfrm>
          <a:prstGeom prst="rect">
            <a:avLst/>
          </a:prstGeom>
          <a:ln>
            <a:solidFill>
              <a:schemeClr val="tx1"/>
            </a:solidFill>
          </a:ln>
        </p:spPr>
      </p:pic>
      <p:sp>
        <p:nvSpPr>
          <p:cNvPr id="21" name="Rectangle 20"/>
          <p:cNvSpPr/>
          <p:nvPr/>
        </p:nvSpPr>
        <p:spPr bwMode="gray">
          <a:xfrm>
            <a:off x="6141720" y="3390899"/>
            <a:ext cx="4960620" cy="2865121"/>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Node B</a:t>
            </a:r>
          </a:p>
        </p:txBody>
      </p:sp>
      <p:sp>
        <p:nvSpPr>
          <p:cNvPr id="2" name="Title 1"/>
          <p:cNvSpPr>
            <a:spLocks noGrp="1"/>
          </p:cNvSpPr>
          <p:nvPr>
            <p:ph type="title"/>
          </p:nvPr>
        </p:nvSpPr>
        <p:spPr/>
        <p:txBody>
          <a:bodyPr/>
          <a:lstStyle/>
          <a:p>
            <a:r>
              <a:rPr lang="en-US" dirty="0"/>
              <a:t>So </a:t>
            </a:r>
            <a:r>
              <a:rPr lang="en-US"/>
              <a:t>many different ports</a:t>
            </a:r>
            <a:r>
              <a:rPr lang="en-US" dirty="0"/>
              <a:t>…</a:t>
            </a:r>
          </a:p>
        </p:txBody>
      </p:sp>
      <p:sp>
        <p:nvSpPr>
          <p:cNvPr id="18" name="Rectangle 17"/>
          <p:cNvSpPr/>
          <p:nvPr/>
        </p:nvSpPr>
        <p:spPr bwMode="gray">
          <a:xfrm>
            <a:off x="8045976" y="4446544"/>
            <a:ext cx="1815338" cy="1160859"/>
          </a:xfrm>
          <a:prstGeom prst="rect">
            <a:avLst/>
          </a:prstGeom>
          <a:solidFill>
            <a:schemeClr val="tx2"/>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solidFill>
                  <a:sysClr val="windowText" lastClr="000000"/>
                </a:solidFill>
                <a:ea typeface="Arial Unicode MS" pitchFamily="34" charset="-128"/>
                <a:cs typeface="Arial Unicode MS" pitchFamily="34" charset="-128"/>
              </a:rPr>
              <a:t>Pod</a:t>
            </a:r>
            <a:endParaRPr kumimoji="0" lang="de-DE" sz="1600" b="1" i="0" u="none" strike="noStrike" kern="0" cap="none" spc="0" normalizeH="0" baseline="0" noProof="0" dirty="0">
              <a:ln>
                <a:noFill/>
              </a:ln>
              <a:solidFill>
                <a:sysClr val="windowText" lastClr="000000"/>
              </a:solidFill>
              <a:effectLst/>
              <a:uLnTx/>
              <a:uFillTx/>
              <a:ea typeface="Arial Unicode MS" pitchFamily="34" charset="-128"/>
              <a:cs typeface="Arial Unicode MS" pitchFamily="34" charset="-128"/>
            </a:endParaRPr>
          </a:p>
        </p:txBody>
      </p:sp>
      <p:sp>
        <p:nvSpPr>
          <p:cNvPr id="20" name="Rectangle 19"/>
          <p:cNvSpPr/>
          <p:nvPr/>
        </p:nvSpPr>
        <p:spPr bwMode="gray">
          <a:xfrm>
            <a:off x="9575331" y="5386537"/>
            <a:ext cx="1073656" cy="42858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Port: 80</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3" name="Rectangle 12"/>
          <p:cNvSpPr/>
          <p:nvPr/>
        </p:nvSpPr>
        <p:spPr bwMode="gray">
          <a:xfrm>
            <a:off x="8130685" y="4205839"/>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10.10.10.1</a:t>
            </a:r>
          </a:p>
        </p:txBody>
      </p:sp>
      <p:sp>
        <p:nvSpPr>
          <p:cNvPr id="23" name="Rectangle 22"/>
          <p:cNvSpPr/>
          <p:nvPr/>
        </p:nvSpPr>
        <p:spPr bwMode="gray">
          <a:xfrm>
            <a:off x="9566150" y="3227860"/>
            <a:ext cx="2124327" cy="428584"/>
          </a:xfrm>
          <a:prstGeom prst="rec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NodePort: 30021</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7" name="Connector: Elbow 26"/>
          <p:cNvCxnSpPr>
            <a:cxnSpLocks/>
            <a:stCxn id="25" idx="3"/>
            <a:endCxn id="23" idx="0"/>
          </p:cNvCxnSpPr>
          <p:nvPr/>
        </p:nvCxnSpPr>
        <p:spPr>
          <a:xfrm>
            <a:off x="9069903" y="2390867"/>
            <a:ext cx="1558411" cy="836993"/>
          </a:xfrm>
          <a:prstGeom prst="bentConnector2">
            <a:avLst/>
          </a:prstGeom>
          <a:ln w="5715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0" name="Connector: Elbow 29"/>
          <p:cNvCxnSpPr>
            <a:cxnSpLocks/>
            <a:stCxn id="23" idx="2"/>
            <a:endCxn id="57" idx="0"/>
          </p:cNvCxnSpPr>
          <p:nvPr/>
        </p:nvCxnSpPr>
        <p:spPr>
          <a:xfrm rot="5400000">
            <a:off x="8792393" y="2131045"/>
            <a:ext cx="310522" cy="3361321"/>
          </a:xfrm>
          <a:prstGeom prst="bentConnector2">
            <a:avLst/>
          </a:prstGeom>
          <a:ln w="5715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6" name="Connector: Elbow 35"/>
          <p:cNvCxnSpPr>
            <a:cxnSpLocks/>
            <a:stCxn id="57" idx="1"/>
            <a:endCxn id="15" idx="2"/>
          </p:cNvCxnSpPr>
          <p:nvPr/>
        </p:nvCxnSpPr>
        <p:spPr>
          <a:xfrm rot="16200000" flipH="1">
            <a:off x="6478895" y="4432863"/>
            <a:ext cx="957690" cy="1801572"/>
          </a:xfrm>
          <a:prstGeom prst="bentConnector3">
            <a:avLst>
              <a:gd name="adj1" fmla="val 123870"/>
            </a:avLst>
          </a:prstGeom>
          <a:ln w="5715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10B7A041-D1B3-4694-9454-55B5F757C84F}"/>
              </a:ext>
            </a:extLst>
          </p:cNvPr>
          <p:cNvSpPr/>
          <p:nvPr/>
        </p:nvSpPr>
        <p:spPr bwMode="gray">
          <a:xfrm>
            <a:off x="4806732" y="2084088"/>
            <a:ext cx="4263171" cy="613558"/>
          </a:xfrm>
          <a:prstGeom prst="rect">
            <a:avLst/>
          </a:prstGeom>
          <a:solidFill>
            <a:schemeClr val="accent3">
              <a:lumMod val="40000"/>
              <a:lumOff val="6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LoadBalancer</a:t>
            </a:r>
          </a:p>
        </p:txBody>
      </p:sp>
      <p:sp>
        <p:nvSpPr>
          <p:cNvPr id="31" name="Cloud 30">
            <a:extLst>
              <a:ext uri="{FF2B5EF4-FFF2-40B4-BE49-F238E27FC236}">
                <a16:creationId xmlns:a16="http://schemas.microsoft.com/office/drawing/2014/main" id="{650B88C5-9391-410D-AD5A-D43BDA2A1C53}"/>
              </a:ext>
            </a:extLst>
          </p:cNvPr>
          <p:cNvSpPr/>
          <p:nvPr/>
        </p:nvSpPr>
        <p:spPr bwMode="gray">
          <a:xfrm>
            <a:off x="6382267" y="432611"/>
            <a:ext cx="3496836" cy="1074420"/>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GET: nginx:80</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9" name="Rectangle 38">
            <a:extLst>
              <a:ext uri="{FF2B5EF4-FFF2-40B4-BE49-F238E27FC236}">
                <a16:creationId xmlns:a16="http://schemas.microsoft.com/office/drawing/2014/main" id="{D644CA9C-6739-4EBF-8649-AE590DFF8E16}"/>
              </a:ext>
            </a:extLst>
          </p:cNvPr>
          <p:cNvSpPr/>
          <p:nvPr/>
        </p:nvSpPr>
        <p:spPr bwMode="gray">
          <a:xfrm>
            <a:off x="7593857" y="1852866"/>
            <a:ext cx="1073656" cy="42858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Port: 80</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44" name="Straight Arrow Connector 43">
            <a:extLst>
              <a:ext uri="{FF2B5EF4-FFF2-40B4-BE49-F238E27FC236}">
                <a16:creationId xmlns:a16="http://schemas.microsoft.com/office/drawing/2014/main" id="{6064095C-8499-4385-AEBA-C1A6BFE16CEF}"/>
              </a:ext>
            </a:extLst>
          </p:cNvPr>
          <p:cNvCxnSpPr>
            <a:stCxn id="31" idx="1"/>
            <a:endCxn id="39" idx="0"/>
          </p:cNvCxnSpPr>
          <p:nvPr/>
        </p:nvCxnSpPr>
        <p:spPr>
          <a:xfrm>
            <a:off x="8130685" y="1505887"/>
            <a:ext cx="0" cy="346979"/>
          </a:xfrm>
          <a:prstGeom prst="straightConnector1">
            <a:avLst/>
          </a:prstGeom>
          <a:ln w="5715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bwMode="gray">
          <a:xfrm>
            <a:off x="7198669" y="5383910"/>
            <a:ext cx="1319714" cy="428584"/>
          </a:xfrm>
          <a:prstGeom prst="rect">
            <a:avLst/>
          </a:prstGeom>
          <a:solidFill>
            <a:schemeClr val="accent1">
              <a:lumMod val="40000"/>
              <a:lumOff val="6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a</a:t>
            </a:r>
            <a:r>
              <a:rPr kumimoji="0" lang="de-DE" sz="1800" b="0" i="0" u="none" strike="noStrike" kern="0" cap="none" spc="0" normalizeH="0" baseline="0" noProof="0" dirty="0">
                <a:ln>
                  <a:noFill/>
                </a:ln>
                <a:effectLst/>
                <a:uLnTx/>
                <a:uFillTx/>
                <a:ea typeface="Arial Unicode MS" pitchFamily="34" charset="-128"/>
                <a:cs typeface="Arial Unicode MS" pitchFamily="34" charset="-128"/>
              </a:rPr>
              <a:t>pp=</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37" name="Connector: Elbow 36">
            <a:extLst>
              <a:ext uri="{FF2B5EF4-FFF2-40B4-BE49-F238E27FC236}">
                <a16:creationId xmlns:a16="http://schemas.microsoft.com/office/drawing/2014/main" id="{A1F6945B-3CC4-4A5B-8F84-7DC5CC6F54A9}"/>
              </a:ext>
            </a:extLst>
          </p:cNvPr>
          <p:cNvCxnSpPr>
            <a:cxnSpLocks/>
            <a:endCxn id="20" idx="2"/>
          </p:cNvCxnSpPr>
          <p:nvPr/>
        </p:nvCxnSpPr>
        <p:spPr>
          <a:xfrm>
            <a:off x="3066714" y="4637523"/>
            <a:ext cx="7045445" cy="1177598"/>
          </a:xfrm>
          <a:prstGeom prst="bentConnector4">
            <a:avLst>
              <a:gd name="adj1" fmla="val 8860"/>
              <a:gd name="adj2" fmla="val 151432"/>
            </a:avLst>
          </a:prstGeom>
          <a:ln w="101600">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8" name="Speech Bubble: Rectangle 37">
            <a:extLst>
              <a:ext uri="{FF2B5EF4-FFF2-40B4-BE49-F238E27FC236}">
                <a16:creationId xmlns:a16="http://schemas.microsoft.com/office/drawing/2014/main" id="{E855FA4F-FE92-4572-9B89-39B46442B4EE}"/>
              </a:ext>
            </a:extLst>
          </p:cNvPr>
          <p:cNvSpPr/>
          <p:nvPr/>
        </p:nvSpPr>
        <p:spPr bwMode="gray">
          <a:xfrm>
            <a:off x="10284643" y="1679376"/>
            <a:ext cx="1648753" cy="482047"/>
          </a:xfrm>
          <a:prstGeom prst="wedgeRectCallout">
            <a:avLst>
              <a:gd name="adj1" fmla="val 1972"/>
              <a:gd name="adj2" fmla="val 259334"/>
            </a:avLst>
          </a:prstGeom>
          <a:solidFill>
            <a:srgbClr val="FF000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effectLst/>
                <a:uLnTx/>
                <a:uFillTx/>
                <a:ea typeface="Arial Unicode MS" pitchFamily="34" charset="-128"/>
                <a:cs typeface="Arial Unicode MS" pitchFamily="34" charset="-128"/>
              </a:rPr>
              <a:t>Chosen at random</a:t>
            </a:r>
          </a:p>
        </p:txBody>
      </p:sp>
      <p:sp>
        <p:nvSpPr>
          <p:cNvPr id="57" name="Rectangle: Single Corner Snipped 56">
            <a:extLst>
              <a:ext uri="{FF2B5EF4-FFF2-40B4-BE49-F238E27FC236}">
                <a16:creationId xmlns:a16="http://schemas.microsoft.com/office/drawing/2014/main" id="{DAF516E3-9AF4-402E-A9A8-2D2A63535036}"/>
              </a:ext>
            </a:extLst>
          </p:cNvPr>
          <p:cNvSpPr/>
          <p:nvPr/>
        </p:nvSpPr>
        <p:spPr bwMode="gray">
          <a:xfrm>
            <a:off x="4846915" y="3079127"/>
            <a:ext cx="2420078" cy="1775677"/>
          </a:xfrm>
          <a:prstGeom prst="snip1Rect">
            <a:avLst/>
          </a:prstGeom>
          <a:solidFill>
            <a:schemeClr val="tx2"/>
          </a:solidFill>
          <a:ln w="38100" cmpd="sng">
            <a:headEnd/>
            <a:tailEn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wrap="none" lIns="90000" tIns="0" rIns="90000" bIns="0" rtlCol="0" anchor="t"/>
          <a:lstStyle/>
          <a:p>
            <a:pPr marR="0" algn="ctr" defTabSz="914400" eaLnBrk="1" fontAlgn="base" latinLnBrk="0" hangingPunct="1">
              <a:lnSpc>
                <a:spcPct val="100000"/>
              </a:lnSpc>
              <a:spcAft>
                <a:spcPts val="600"/>
              </a:spcAft>
              <a:buClr>
                <a:srgbClr val="F0AB00"/>
              </a:buClr>
              <a:buSzPct val="80000"/>
              <a:tabLst/>
            </a:pPr>
            <a:r>
              <a:rPr kumimoji="0" lang="en-US" sz="1600" b="1" i="0" u="none" strike="noStrike" kern="0" cap="none" spc="0" normalizeH="0" baseline="0" noProof="0" dirty="0">
                <a:ln>
                  <a:noFill/>
                </a:ln>
                <a:solidFill>
                  <a:sysClr val="windowText" lastClr="000000"/>
                </a:solidFill>
                <a:effectLst/>
                <a:uLnTx/>
                <a:uFillTx/>
                <a:ea typeface="Arial Unicode MS" pitchFamily="34" charset="-128"/>
                <a:cs typeface="Arial Unicode MS" pitchFamily="34" charset="-128"/>
              </a:rPr>
              <a:t>Service</a:t>
            </a:r>
          </a:p>
          <a:p>
            <a:pPr marL="285750" marR="0" indent="-285750" defTabSz="914400" eaLnBrk="1" fontAlgn="base" latinLnBrk="0" hangingPunct="1">
              <a:lnSpc>
                <a:spcPct val="100000"/>
              </a:lnSpc>
              <a:spcBef>
                <a:spcPts val="600"/>
              </a:spcBef>
              <a:spcAft>
                <a:spcPct val="0"/>
              </a:spcAft>
              <a:buClr>
                <a:srgbClr val="F0AB00"/>
              </a:buClr>
              <a:buSzPct val="80000"/>
              <a:buFont typeface="Arial" panose="020B0604020202020204" pitchFamily="34" charset="0"/>
              <a:buChar char="•"/>
              <a:tabLst/>
            </a:pPr>
            <a:r>
              <a:rPr lang="en-US" sz="1600" kern="0" dirty="0">
                <a:solidFill>
                  <a:sysClr val="windowText" lastClr="000000"/>
                </a:solidFill>
                <a:ea typeface="Arial Unicode MS" pitchFamily="34" charset="-128"/>
                <a:cs typeface="Arial Unicode MS" pitchFamily="34" charset="-128"/>
              </a:rPr>
              <a:t>Selector: app=nginx</a:t>
            </a:r>
          </a:p>
          <a:p>
            <a:pPr marL="285750" marR="0" indent="-285750" defTabSz="914400" eaLnBrk="1" fontAlgn="base" latinLnBrk="0" hangingPunct="1">
              <a:lnSpc>
                <a:spcPct val="100000"/>
              </a:lnSpc>
              <a:spcBef>
                <a:spcPts val="600"/>
              </a:spcBef>
              <a:spcAft>
                <a:spcPct val="0"/>
              </a:spcAft>
              <a:buClr>
                <a:srgbClr val="F0AB00"/>
              </a:buClr>
              <a:buSzPct val="80000"/>
              <a:buFont typeface="Arial" panose="020B0604020202020204" pitchFamily="34" charset="0"/>
              <a:buChar char="•"/>
              <a:tabLst/>
            </a:pPr>
            <a:r>
              <a:rPr kumimoji="0" lang="en-US" sz="1600" b="0" i="0" u="none" strike="noStrike" kern="0" cap="none" spc="0" normalizeH="0" baseline="0" noProof="0" dirty="0">
                <a:ln>
                  <a:noFill/>
                </a:ln>
                <a:solidFill>
                  <a:sysClr val="windowText" lastClr="000000"/>
                </a:solidFill>
                <a:effectLst/>
                <a:uLnTx/>
                <a:uFillTx/>
                <a:ea typeface="Arial Unicode MS" pitchFamily="34" charset="-128"/>
                <a:cs typeface="Arial Unicode MS" pitchFamily="34" charset="-128"/>
              </a:rPr>
              <a:t>Type: LoadBalancer</a:t>
            </a:r>
          </a:p>
          <a:p>
            <a:pPr marL="285750" marR="0" indent="-285750" defTabSz="914400" eaLnBrk="1" fontAlgn="base" latinLnBrk="0" hangingPunct="1">
              <a:lnSpc>
                <a:spcPct val="100000"/>
              </a:lnSpc>
              <a:spcBef>
                <a:spcPts val="600"/>
              </a:spcBef>
              <a:spcAft>
                <a:spcPct val="0"/>
              </a:spcAft>
              <a:buClr>
                <a:srgbClr val="F0AB00"/>
              </a:buClr>
              <a:buSzPct val="80000"/>
              <a:buFont typeface="Arial" panose="020B0604020202020204" pitchFamily="34" charset="0"/>
              <a:buChar char="•"/>
              <a:tabLst/>
            </a:pPr>
            <a:r>
              <a:rPr lang="en-US" sz="1600" kern="0" dirty="0">
                <a:solidFill>
                  <a:sysClr val="windowText" lastClr="000000"/>
                </a:solidFill>
                <a:ea typeface="Arial Unicode MS" pitchFamily="34" charset="-128"/>
                <a:cs typeface="Arial Unicode MS" pitchFamily="34" charset="-128"/>
              </a:rPr>
              <a:t>TargetPort: 80</a:t>
            </a:r>
          </a:p>
          <a:p>
            <a:pPr marL="285750" marR="0" indent="-285750" defTabSz="914400" eaLnBrk="1" fontAlgn="base" latinLnBrk="0" hangingPunct="1">
              <a:lnSpc>
                <a:spcPct val="100000"/>
              </a:lnSpc>
              <a:spcBef>
                <a:spcPts val="600"/>
              </a:spcBef>
              <a:spcAft>
                <a:spcPct val="0"/>
              </a:spcAft>
              <a:buClr>
                <a:srgbClr val="F0AB00"/>
              </a:buClr>
              <a:buSzPct val="80000"/>
              <a:buFont typeface="Arial" panose="020B0604020202020204" pitchFamily="34" charset="0"/>
              <a:buChar char="•"/>
              <a:tabLst/>
            </a:pPr>
            <a:r>
              <a:rPr kumimoji="0" lang="en-US" sz="1600" b="0" i="0" u="none" strike="noStrike" kern="0" cap="none" spc="0" normalizeH="0" baseline="0" noProof="0" dirty="0">
                <a:ln>
                  <a:noFill/>
                </a:ln>
                <a:solidFill>
                  <a:sysClr val="windowText" lastClr="000000"/>
                </a:solidFill>
                <a:effectLst/>
                <a:uLnTx/>
                <a:uFillTx/>
                <a:ea typeface="Arial Unicode MS" pitchFamily="34" charset="-128"/>
                <a:cs typeface="Arial Unicode MS" pitchFamily="34" charset="-128"/>
              </a:rPr>
              <a:t>Port: 80</a:t>
            </a:r>
          </a:p>
        </p:txBody>
      </p:sp>
      <p:sp>
        <p:nvSpPr>
          <p:cNvPr id="64" name="Rectangle 63">
            <a:extLst>
              <a:ext uri="{FF2B5EF4-FFF2-40B4-BE49-F238E27FC236}">
                <a16:creationId xmlns:a16="http://schemas.microsoft.com/office/drawing/2014/main" id="{97293F6F-4DF5-437A-9417-D5496CC658F9}"/>
              </a:ext>
            </a:extLst>
          </p:cNvPr>
          <p:cNvSpPr/>
          <p:nvPr/>
        </p:nvSpPr>
        <p:spPr bwMode="gray">
          <a:xfrm>
            <a:off x="6097239" y="2890429"/>
            <a:ext cx="803182" cy="32574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400" kern="0" dirty="0">
                <a:ea typeface="Arial Unicode MS" pitchFamily="34" charset="-128"/>
                <a:cs typeface="Arial Unicode MS" pitchFamily="34" charset="-128"/>
              </a:rPr>
              <a:t>Port: 80</a:t>
            </a:r>
            <a:endParaRPr kumimoji="0" lang="de-DE" sz="1400" b="0" i="0" u="none" strike="noStrike" kern="0" cap="none" spc="0" normalizeH="0" baseline="0" noProof="0" dirty="0">
              <a:ln>
                <a:noFill/>
              </a:ln>
              <a:effectLst/>
              <a:uLnTx/>
              <a:uFillTx/>
              <a:ea typeface="Arial Unicode MS" pitchFamily="34" charset="-128"/>
              <a:cs typeface="Arial Unicode MS" pitchFamily="34" charset="-128"/>
            </a:endParaRPr>
          </a:p>
        </p:txBody>
      </p:sp>
      <p:grpSp>
        <p:nvGrpSpPr>
          <p:cNvPr id="72" name="Group 71">
            <a:extLst>
              <a:ext uri="{FF2B5EF4-FFF2-40B4-BE49-F238E27FC236}">
                <a16:creationId xmlns:a16="http://schemas.microsoft.com/office/drawing/2014/main" id="{A78C8562-3BB2-459D-9F61-CA18CD4420BF}"/>
              </a:ext>
            </a:extLst>
          </p:cNvPr>
          <p:cNvGrpSpPr/>
          <p:nvPr/>
        </p:nvGrpSpPr>
        <p:grpSpPr>
          <a:xfrm>
            <a:off x="2479249" y="2067158"/>
            <a:ext cx="5114608" cy="2640037"/>
            <a:chOff x="2479249" y="2067158"/>
            <a:chExt cx="5114608" cy="2640037"/>
          </a:xfrm>
        </p:grpSpPr>
        <p:cxnSp>
          <p:nvCxnSpPr>
            <p:cNvPr id="12" name="Connector: Elbow 11">
              <a:extLst>
                <a:ext uri="{FF2B5EF4-FFF2-40B4-BE49-F238E27FC236}">
                  <a16:creationId xmlns:a16="http://schemas.microsoft.com/office/drawing/2014/main" id="{2EE11602-31B0-45B6-9197-973EB3DBA5CA}"/>
                </a:ext>
              </a:extLst>
            </p:cNvPr>
            <p:cNvCxnSpPr>
              <a:cxnSpLocks/>
              <a:endCxn id="39" idx="1"/>
            </p:cNvCxnSpPr>
            <p:nvPr/>
          </p:nvCxnSpPr>
          <p:spPr>
            <a:xfrm flipV="1">
              <a:off x="2479249" y="2067158"/>
              <a:ext cx="5114608" cy="1976942"/>
            </a:xfrm>
            <a:prstGeom prst="bentConnector3">
              <a:avLst>
                <a:gd name="adj1" fmla="val 32306"/>
              </a:avLst>
            </a:prstGeom>
            <a:ln w="101600">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6" name="Connector: Elbow 45">
              <a:extLst>
                <a:ext uri="{FF2B5EF4-FFF2-40B4-BE49-F238E27FC236}">
                  <a16:creationId xmlns:a16="http://schemas.microsoft.com/office/drawing/2014/main" id="{671DACFA-F495-47A4-91BC-AEADDC20E789}"/>
                </a:ext>
              </a:extLst>
            </p:cNvPr>
            <p:cNvCxnSpPr>
              <a:cxnSpLocks/>
              <a:endCxn id="64" idx="1"/>
            </p:cNvCxnSpPr>
            <p:nvPr/>
          </p:nvCxnSpPr>
          <p:spPr>
            <a:xfrm flipV="1">
              <a:off x="2479249" y="3053299"/>
              <a:ext cx="3617990" cy="983340"/>
            </a:xfrm>
            <a:prstGeom prst="bentConnector3">
              <a:avLst>
                <a:gd name="adj1" fmla="val 45832"/>
              </a:avLst>
            </a:prstGeom>
            <a:ln w="101600">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7" name="Connector: Elbow 66">
              <a:extLst>
                <a:ext uri="{FF2B5EF4-FFF2-40B4-BE49-F238E27FC236}">
                  <a16:creationId xmlns:a16="http://schemas.microsoft.com/office/drawing/2014/main" id="{A4A8741F-1EB5-49DE-AABB-C32933988FC3}"/>
                </a:ext>
              </a:extLst>
            </p:cNvPr>
            <p:cNvCxnSpPr>
              <a:cxnSpLocks/>
            </p:cNvCxnSpPr>
            <p:nvPr/>
          </p:nvCxnSpPr>
          <p:spPr>
            <a:xfrm>
              <a:off x="2482560" y="4047491"/>
              <a:ext cx="2683329" cy="659704"/>
            </a:xfrm>
            <a:prstGeom prst="bentConnector3">
              <a:avLst>
                <a:gd name="adj1" fmla="val 61944"/>
              </a:avLst>
            </a:prstGeom>
            <a:ln w="101600">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76560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What YOU will do in exercise #04</a:t>
            </a:r>
          </a:p>
        </p:txBody>
      </p:sp>
      <p:grpSp>
        <p:nvGrpSpPr>
          <p:cNvPr id="13" name="Group 12"/>
          <p:cNvGrpSpPr/>
          <p:nvPr/>
        </p:nvGrpSpPr>
        <p:grpSpPr>
          <a:xfrm>
            <a:off x="2674620" y="2948940"/>
            <a:ext cx="6187440" cy="1752600"/>
            <a:chOff x="2697480" y="2743200"/>
            <a:chExt cx="6187440" cy="2034540"/>
          </a:xfrm>
        </p:grpSpPr>
        <p:sp>
          <p:nvSpPr>
            <p:cNvPr id="12" name="Rectangle: Rounded Corners 11"/>
            <p:cNvSpPr/>
            <p:nvPr/>
          </p:nvSpPr>
          <p:spPr bwMode="gray">
            <a:xfrm>
              <a:off x="2697480" y="2743200"/>
              <a:ext cx="6187440" cy="203454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Rectangle 3"/>
            <p:cNvSpPr/>
            <p:nvPr/>
          </p:nvSpPr>
          <p:spPr bwMode="gray">
            <a:xfrm>
              <a:off x="2989653"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err="1">
                  <a:ea typeface="Arial Unicode MS" pitchFamily="34" charset="-128"/>
                  <a:cs typeface="Arial Unicode MS" pitchFamily="34" charset="-128"/>
                </a:rPr>
                <a:t>nginx</a:t>
              </a:r>
              <a:endParaRPr lang="de-DE" sz="1800" kern="0" dirty="0">
                <a:ea typeface="Arial Unicode MS" pitchFamily="34" charset="-128"/>
                <a:cs typeface="Arial Unicode MS" pitchFamily="34" charset="-128"/>
              </a:endParaRPr>
            </a:p>
          </p:txBody>
        </p:sp>
        <p:sp>
          <p:nvSpPr>
            <p:cNvPr id="6" name="Rectangle 5"/>
            <p:cNvSpPr/>
            <p:nvPr/>
          </p:nvSpPr>
          <p:spPr bwMode="gray">
            <a:xfrm>
              <a:off x="6855115"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4922384"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grpSp>
        <p:nvGrpSpPr>
          <p:cNvPr id="15" name="Group 14"/>
          <p:cNvGrpSpPr/>
          <p:nvPr/>
        </p:nvGrpSpPr>
        <p:grpSpPr>
          <a:xfrm>
            <a:off x="3482340" y="5176656"/>
            <a:ext cx="4572000" cy="1363980"/>
            <a:chOff x="3421380" y="5067300"/>
            <a:chExt cx="4572000" cy="1363980"/>
          </a:xfrm>
        </p:grpSpPr>
        <p:sp>
          <p:nvSpPr>
            <p:cNvPr id="14" name="Rectangle: Rounded Corners 13"/>
            <p:cNvSpPr/>
            <p:nvPr/>
          </p:nvSpPr>
          <p:spPr bwMode="gray">
            <a:xfrm>
              <a:off x="3421380" y="5067300"/>
              <a:ext cx="4572000" cy="136398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Cylinder 7"/>
            <p:cNvSpPr/>
            <p:nvPr/>
          </p:nvSpPr>
          <p:spPr bwMode="gray">
            <a:xfrm>
              <a:off x="3946888"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content</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9" name="Cylinder 8"/>
            <p:cNvSpPr/>
            <p:nvPr/>
          </p:nvSpPr>
          <p:spPr bwMode="gray">
            <a:xfrm>
              <a:off x="5214379"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config</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Cylinder 9"/>
            <p:cNvSpPr/>
            <p:nvPr/>
          </p:nvSpPr>
          <p:spPr bwMode="gray">
            <a:xfrm>
              <a:off x="6481870"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tls</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certs</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16" name="Arrow: Up-Down 15"/>
          <p:cNvSpPr/>
          <p:nvPr/>
        </p:nvSpPr>
        <p:spPr bwMode="gray">
          <a:xfrm>
            <a:off x="5657231" y="4400550"/>
            <a:ext cx="222219" cy="845820"/>
          </a:xfrm>
          <a:prstGeom prst="up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Cloud 16"/>
          <p:cNvSpPr/>
          <p:nvPr/>
        </p:nvSpPr>
        <p:spPr bwMode="gray">
          <a:xfrm>
            <a:off x="4077319" y="1126276"/>
            <a:ext cx="3382042" cy="914400"/>
          </a:xfrm>
          <a:prstGeom prst="cloud">
            <a:avLst/>
          </a:prstGeom>
          <a:solidFill>
            <a:schemeClr val="accent4"/>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Arrow: Up-Down 17"/>
          <p:cNvSpPr/>
          <p:nvPr/>
        </p:nvSpPr>
        <p:spPr bwMode="gray">
          <a:xfrm>
            <a:off x="5657231" y="2071898"/>
            <a:ext cx="222219" cy="845820"/>
          </a:xfrm>
          <a:prstGeom prst="upDownArrow">
            <a:avLst/>
          </a:prstGeom>
          <a:solidFill>
            <a:schemeClr val="accent4"/>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9" name="Speech Bubble: Rectangle 18">
            <a:extLst>
              <a:ext uri="{FF2B5EF4-FFF2-40B4-BE49-F238E27FC236}">
                <a16:creationId xmlns:a16="http://schemas.microsoft.com/office/drawing/2014/main" id="{BB097883-2309-4829-AD93-2FB63E489689}"/>
              </a:ext>
            </a:extLst>
          </p:cNvPr>
          <p:cNvSpPr/>
          <p:nvPr/>
        </p:nvSpPr>
        <p:spPr bwMode="gray">
          <a:xfrm>
            <a:off x="591671" y="1787021"/>
            <a:ext cx="2535294" cy="915844"/>
          </a:xfrm>
          <a:prstGeom prst="wedgeRectCallout">
            <a:avLst>
              <a:gd name="adj1" fmla="val 78596"/>
              <a:gd name="adj2" fmla="val -54206"/>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Make your pods available via a service</a:t>
            </a:r>
          </a:p>
        </p:txBody>
      </p:sp>
    </p:spTree>
    <p:extLst>
      <p:ext uri="{BB962C8B-B14F-4D97-AF65-F5344CB8AC3E}">
        <p14:creationId xmlns:p14="http://schemas.microsoft.com/office/powerpoint/2010/main" val="40855814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C54C405-967C-4BD4-B59B-40D0C1F009A5}"/>
              </a:ext>
            </a:extLst>
          </p:cNvPr>
          <p:cNvSpPr>
            <a:spLocks noGrp="1"/>
          </p:cNvSpPr>
          <p:nvPr>
            <p:ph type="title"/>
          </p:nvPr>
        </p:nvSpPr>
        <p:spPr/>
        <p:txBody>
          <a:bodyPr/>
          <a:lstStyle/>
          <a:p>
            <a:r>
              <a:rPr lang="en-US" dirty="0"/>
              <a:t>Objectives of k8s networking</a:t>
            </a:r>
          </a:p>
        </p:txBody>
      </p:sp>
      <p:graphicFrame>
        <p:nvGraphicFramePr>
          <p:cNvPr id="7" name="Diagram 6">
            <a:extLst>
              <a:ext uri="{FF2B5EF4-FFF2-40B4-BE49-F238E27FC236}">
                <a16:creationId xmlns:a16="http://schemas.microsoft.com/office/drawing/2014/main" id="{2E04D910-BE86-4B96-A1EB-E49E6BE3030C}"/>
              </a:ext>
            </a:extLst>
          </p:cNvPr>
          <p:cNvGraphicFramePr/>
          <p:nvPr>
            <p:extLst>
              <p:ext uri="{D42A27DB-BD31-4B8C-83A1-F6EECF244321}">
                <p14:modId xmlns:p14="http://schemas.microsoft.com/office/powerpoint/2010/main" val="2006732341"/>
              </p:ext>
            </p:extLst>
          </p:nvPr>
        </p:nvGraphicFramePr>
        <p:xfrm>
          <a:off x="504001" y="1136193"/>
          <a:ext cx="8616999" cy="500955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Rectangle 7">
            <a:extLst>
              <a:ext uri="{FF2B5EF4-FFF2-40B4-BE49-F238E27FC236}">
                <a16:creationId xmlns:a16="http://schemas.microsoft.com/office/drawing/2014/main" id="{269F4EFB-F450-478D-A54F-AC412F44A3C0}"/>
              </a:ext>
            </a:extLst>
          </p:cNvPr>
          <p:cNvSpPr/>
          <p:nvPr/>
        </p:nvSpPr>
        <p:spPr>
          <a:xfrm>
            <a:off x="1521414" y="6145748"/>
            <a:ext cx="9151648" cy="338554"/>
          </a:xfrm>
          <a:prstGeom prst="rect">
            <a:avLst/>
          </a:prstGeom>
        </p:spPr>
        <p:txBody>
          <a:bodyPr wrap="square">
            <a:spAutoFit/>
          </a:bodyPr>
          <a:lstStyle/>
          <a:p>
            <a:r>
              <a:rPr lang="en-US" sz="1600" dirty="0">
                <a:hlinkClick r:id="rId8"/>
              </a:rPr>
              <a:t>https://sookocheff.com/post/kubernetes/understanding-kubernetes-networking-model/</a:t>
            </a:r>
            <a:r>
              <a:rPr lang="en-US" sz="1600" dirty="0"/>
              <a:t> </a:t>
            </a:r>
          </a:p>
        </p:txBody>
      </p:sp>
    </p:spTree>
    <p:extLst>
      <p:ext uri="{BB962C8B-B14F-4D97-AF65-F5344CB8AC3E}">
        <p14:creationId xmlns:p14="http://schemas.microsoft.com/office/powerpoint/2010/main" val="14294641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C54C405-967C-4BD4-B59B-40D0C1F009A5}"/>
              </a:ext>
            </a:extLst>
          </p:cNvPr>
          <p:cNvSpPr>
            <a:spLocks noGrp="1"/>
          </p:cNvSpPr>
          <p:nvPr>
            <p:ph type="title"/>
          </p:nvPr>
        </p:nvSpPr>
        <p:spPr/>
        <p:txBody>
          <a:bodyPr/>
          <a:lstStyle/>
          <a:p>
            <a:r>
              <a:rPr lang="en-US" dirty="0"/>
              <a:t>Scenarios of k8s networking</a:t>
            </a:r>
          </a:p>
        </p:txBody>
      </p:sp>
      <p:graphicFrame>
        <p:nvGraphicFramePr>
          <p:cNvPr id="7" name="Diagram 6">
            <a:extLst>
              <a:ext uri="{FF2B5EF4-FFF2-40B4-BE49-F238E27FC236}">
                <a16:creationId xmlns:a16="http://schemas.microsoft.com/office/drawing/2014/main" id="{2E04D910-BE86-4B96-A1EB-E49E6BE3030C}"/>
              </a:ext>
            </a:extLst>
          </p:cNvPr>
          <p:cNvGraphicFramePr/>
          <p:nvPr>
            <p:extLst>
              <p:ext uri="{D42A27DB-BD31-4B8C-83A1-F6EECF244321}">
                <p14:modId xmlns:p14="http://schemas.microsoft.com/office/powerpoint/2010/main" val="3443690342"/>
              </p:ext>
            </p:extLst>
          </p:nvPr>
        </p:nvGraphicFramePr>
        <p:xfrm>
          <a:off x="504001" y="1228436"/>
          <a:ext cx="8616999" cy="500955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21480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7" name="Rectangle 26"/>
          <p:cNvSpPr/>
          <p:nvPr/>
        </p:nvSpPr>
        <p:spPr bwMode="gray">
          <a:xfrm>
            <a:off x="7598228" y="4676503"/>
            <a:ext cx="2111829" cy="1785256"/>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en-US" sz="1800" b="1" kern="0" dirty="0">
                <a:ea typeface="Arial Unicode MS" pitchFamily="34" charset="-128"/>
                <a:cs typeface="Arial Unicode MS" pitchFamily="34" charset="-128"/>
              </a:rPr>
              <a:t>Node B</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a:t>Pod communication</a:t>
            </a:r>
          </a:p>
        </p:txBody>
      </p:sp>
      <p:sp>
        <p:nvSpPr>
          <p:cNvPr id="4" name="Rectangle 3"/>
          <p:cNvSpPr/>
          <p:nvPr/>
        </p:nvSpPr>
        <p:spPr bwMode="gray">
          <a:xfrm>
            <a:off x="2629988" y="4676503"/>
            <a:ext cx="4868092" cy="1785256"/>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Node A</a:t>
            </a:r>
          </a:p>
        </p:txBody>
      </p:sp>
      <p:grpSp>
        <p:nvGrpSpPr>
          <p:cNvPr id="6" name="Group 5"/>
          <p:cNvGrpSpPr/>
          <p:nvPr/>
        </p:nvGrpSpPr>
        <p:grpSpPr>
          <a:xfrm>
            <a:off x="2952789" y="5306984"/>
            <a:ext cx="6271481" cy="773906"/>
            <a:chOff x="2386981" y="4488375"/>
            <a:chExt cx="6271481" cy="773906"/>
          </a:xfrm>
          <a:solidFill>
            <a:schemeClr val="bg2"/>
          </a:solidFill>
        </p:grpSpPr>
        <p:sp>
          <p:nvSpPr>
            <p:cNvPr id="42" name="Rectangle 41"/>
            <p:cNvSpPr/>
            <p:nvPr/>
          </p:nvSpPr>
          <p:spPr bwMode="gray">
            <a:xfrm>
              <a:off x="2386981" y="4488375"/>
              <a:ext cx="1208595" cy="773906"/>
            </a:xfrm>
            <a:prstGeom prst="rect">
              <a:avLst/>
            </a:prstGeom>
            <a:solidFill>
              <a:schemeClr val="tx2"/>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600" b="1" kern="0" dirty="0" err="1">
                  <a:solidFill>
                    <a:sysClr val="windowText" lastClr="000000"/>
                  </a:solidFill>
                  <a:ea typeface="Arial Unicode MS" pitchFamily="34" charset="-128"/>
                </a:rPr>
                <a:t>Pod</a:t>
              </a:r>
              <a:endParaRPr lang="de-DE" sz="1600" b="1" kern="0" dirty="0">
                <a:solidFill>
                  <a:sysClr val="windowText" lastClr="000000"/>
                </a:solidFill>
                <a:ea typeface="Arial Unicode MS" pitchFamily="34" charset="-128"/>
              </a:endParaRPr>
            </a:p>
          </p:txBody>
        </p:sp>
        <p:sp>
          <p:nvSpPr>
            <p:cNvPr id="11" name="Rectangle 10"/>
            <p:cNvSpPr/>
            <p:nvPr/>
          </p:nvSpPr>
          <p:spPr bwMode="gray">
            <a:xfrm>
              <a:off x="4918424" y="4488375"/>
              <a:ext cx="1208595" cy="773906"/>
            </a:xfrm>
            <a:prstGeom prst="rect">
              <a:avLst/>
            </a:prstGeom>
            <a:solidFill>
              <a:schemeClr val="tx2"/>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600" b="1" kern="0" dirty="0" err="1">
                  <a:solidFill>
                    <a:sysClr val="windowText" lastClr="000000"/>
                  </a:solidFill>
                  <a:ea typeface="Arial Unicode MS" pitchFamily="34" charset="-128"/>
                </a:rPr>
                <a:t>Pod</a:t>
              </a:r>
              <a:endParaRPr lang="de-DE" sz="1600" b="1" kern="0" dirty="0">
                <a:solidFill>
                  <a:sysClr val="windowText" lastClr="000000"/>
                </a:solidFill>
                <a:ea typeface="Arial Unicode MS" pitchFamily="34" charset="-128"/>
              </a:endParaRPr>
            </a:p>
          </p:txBody>
        </p:sp>
        <p:sp>
          <p:nvSpPr>
            <p:cNvPr id="15" name="Rectangle 14"/>
            <p:cNvSpPr/>
            <p:nvPr/>
          </p:nvSpPr>
          <p:spPr bwMode="gray">
            <a:xfrm>
              <a:off x="7449867" y="4488375"/>
              <a:ext cx="1208595" cy="773906"/>
            </a:xfrm>
            <a:prstGeom prst="rect">
              <a:avLst/>
            </a:prstGeom>
            <a:solidFill>
              <a:schemeClr val="tx2"/>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600" b="1" kern="0" dirty="0" err="1">
                  <a:solidFill>
                    <a:sysClr val="windowText" lastClr="000000"/>
                  </a:solidFill>
                  <a:ea typeface="Arial Unicode MS" pitchFamily="34" charset="-128"/>
                </a:rPr>
                <a:t>Pod</a:t>
              </a:r>
              <a:endParaRPr lang="de-DE" sz="1600" b="1" kern="0" dirty="0">
                <a:solidFill>
                  <a:sysClr val="windowText" lastClr="000000"/>
                </a:solidFill>
                <a:ea typeface="Arial Unicode MS" pitchFamily="34" charset="-128"/>
              </a:endParaRPr>
            </a:p>
          </p:txBody>
        </p:sp>
      </p:grpSp>
      <p:sp>
        <p:nvSpPr>
          <p:cNvPr id="22" name="Rectangle 21"/>
          <p:cNvSpPr/>
          <p:nvPr/>
        </p:nvSpPr>
        <p:spPr>
          <a:xfrm>
            <a:off x="504000" y="1223190"/>
            <a:ext cx="10590719" cy="3323987"/>
          </a:xfrm>
          <a:prstGeom prst="rect">
            <a:avLst/>
          </a:prstGeom>
        </p:spPr>
        <p:txBody>
          <a:bodyPr wrap="square">
            <a:spAutoFit/>
          </a:bodyPr>
          <a:lstStyle/>
          <a:p>
            <a:pPr marL="342900" indent="-342900">
              <a:buFont typeface="Wingdings" panose="05000000000000000000" pitchFamily="2" charset="2"/>
              <a:buChar char="§"/>
            </a:pPr>
            <a:r>
              <a:rPr lang="en-US" dirty="0"/>
              <a:t>Docker </a:t>
            </a:r>
          </a:p>
          <a:p>
            <a:pPr marL="887288" lvl="1" indent="-342900">
              <a:buFont typeface="Wingdings" panose="05000000000000000000" pitchFamily="2" charset="2"/>
              <a:buChar char="§"/>
            </a:pPr>
            <a:r>
              <a:rPr lang="en-US" dirty="0"/>
              <a:t>bridge into host network &amp; local subnet per host</a:t>
            </a:r>
          </a:p>
          <a:p>
            <a:pPr marL="887288" lvl="1" indent="-342900">
              <a:buFont typeface="Wingdings" panose="05000000000000000000" pitchFamily="2" charset="2"/>
              <a:buChar char="§"/>
            </a:pPr>
            <a:r>
              <a:rPr lang="en-US" dirty="0"/>
              <a:t>host port mapping required to communicate with container on different host</a:t>
            </a:r>
          </a:p>
          <a:p>
            <a:pPr marL="342900" indent="-342900">
              <a:buFont typeface="Wingdings" panose="05000000000000000000" pitchFamily="2" charset="2"/>
              <a:buChar char="§"/>
            </a:pPr>
            <a:r>
              <a:rPr lang="en-US" dirty="0"/>
              <a:t>Kubernetes – need to communicate regardless of host</a:t>
            </a:r>
          </a:p>
          <a:p>
            <a:pPr marL="342900" indent="-342900">
              <a:buFont typeface="Wingdings" panose="05000000000000000000" pitchFamily="2" charset="2"/>
              <a:buChar char="§"/>
            </a:pPr>
            <a:r>
              <a:rPr lang="en-US" dirty="0"/>
              <a:t>Solution: </a:t>
            </a:r>
          </a:p>
          <a:p>
            <a:pPr marL="887288" lvl="1" indent="-342900">
              <a:buFont typeface="Wingdings" panose="05000000000000000000" pitchFamily="2" charset="2"/>
              <a:buChar char="§"/>
            </a:pPr>
            <a:r>
              <a:rPr lang="en-US" dirty="0"/>
              <a:t>one subnet for cluster</a:t>
            </a:r>
          </a:p>
          <a:p>
            <a:pPr marL="887288" lvl="1" indent="-342900">
              <a:buFont typeface="Wingdings" panose="05000000000000000000" pitchFamily="2" charset="2"/>
              <a:buChar char="§"/>
            </a:pPr>
            <a:r>
              <a:rPr lang="en-US" dirty="0"/>
              <a:t>every pod gets an unique IP from subnet range</a:t>
            </a:r>
          </a:p>
          <a:p>
            <a:pPr marL="887288" lvl="1" indent="-342900">
              <a:buFont typeface="Wingdings" panose="05000000000000000000" pitchFamily="2" charset="2"/>
              <a:buChar char="§"/>
            </a:pPr>
            <a:r>
              <a:rPr lang="en-US" dirty="0"/>
              <a:t>All containers in a pod share network namespace (=&gt; get same IP) and communicate via localhost interface with each other</a:t>
            </a:r>
          </a:p>
          <a:p>
            <a:pPr marL="887288" lvl="1" indent="-342900">
              <a:buFont typeface="Wingdings" panose="05000000000000000000" pitchFamily="2" charset="2"/>
              <a:buChar char="§"/>
            </a:pPr>
            <a:r>
              <a:rPr lang="en-US" dirty="0"/>
              <a:t>Benefits: no port mapping, every pod can expose default ports (e.g. 80, 443)</a:t>
            </a:r>
          </a:p>
        </p:txBody>
      </p:sp>
      <p:cxnSp>
        <p:nvCxnSpPr>
          <p:cNvPr id="9" name="Straight Arrow Connector 8"/>
          <p:cNvCxnSpPr>
            <a:stCxn id="11" idx="1"/>
            <a:endCxn id="42" idx="3"/>
          </p:cNvCxnSpPr>
          <p:nvPr/>
        </p:nvCxnSpPr>
        <p:spPr>
          <a:xfrm flipH="1">
            <a:off x="4161384" y="5693937"/>
            <a:ext cx="1322848" cy="0"/>
          </a:xfrm>
          <a:prstGeom prst="straightConnector1">
            <a:avLst/>
          </a:prstGeom>
          <a:ln w="57150">
            <a:headEnd type="none" w="med" len="med"/>
            <a:tailEnd type="triangle"/>
          </a:ln>
        </p:spPr>
        <p:style>
          <a:lnRef idx="2">
            <a:schemeClr val="accent2"/>
          </a:lnRef>
          <a:fillRef idx="0">
            <a:schemeClr val="accent2"/>
          </a:fillRef>
          <a:effectRef idx="1">
            <a:schemeClr val="accent2"/>
          </a:effectRef>
          <a:fontRef idx="minor">
            <a:schemeClr val="tx1"/>
          </a:fontRef>
        </p:style>
      </p:cxnSp>
      <p:cxnSp>
        <p:nvCxnSpPr>
          <p:cNvPr id="25" name="Straight Arrow Connector 24"/>
          <p:cNvCxnSpPr>
            <a:endCxn id="15" idx="1"/>
          </p:cNvCxnSpPr>
          <p:nvPr/>
        </p:nvCxnSpPr>
        <p:spPr>
          <a:xfrm>
            <a:off x="6692827" y="5693937"/>
            <a:ext cx="1322848" cy="0"/>
          </a:xfrm>
          <a:prstGeom prst="straightConnector1">
            <a:avLst/>
          </a:prstGeom>
          <a:ln w="57150">
            <a:headEnd type="none" w="med" len="med"/>
            <a:tailEnd type="triangle"/>
          </a:ln>
        </p:spPr>
        <p:style>
          <a:lnRef idx="2">
            <a:schemeClr val="accent2"/>
          </a:lnRef>
          <a:fillRef idx="0">
            <a:schemeClr val="accent2"/>
          </a:fillRef>
          <a:effectRef idx="1">
            <a:schemeClr val="accent2"/>
          </a:effectRef>
          <a:fontRef idx="minor">
            <a:schemeClr val="tx1"/>
          </a:fontRef>
        </p:style>
      </p:cxnSp>
      <p:sp>
        <p:nvSpPr>
          <p:cNvPr id="28" name="Rectangle 27"/>
          <p:cNvSpPr/>
          <p:nvPr/>
        </p:nvSpPr>
        <p:spPr bwMode="gray">
          <a:xfrm>
            <a:off x="2734126" y="5089923"/>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10.10.10.1</a:t>
            </a:r>
          </a:p>
        </p:txBody>
      </p:sp>
      <p:sp>
        <p:nvSpPr>
          <p:cNvPr id="29" name="Rectangle 28"/>
          <p:cNvSpPr/>
          <p:nvPr/>
        </p:nvSpPr>
        <p:spPr bwMode="gray">
          <a:xfrm>
            <a:off x="5274279" y="5084426"/>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10.10.10.2</a:t>
            </a:r>
          </a:p>
        </p:txBody>
      </p:sp>
      <p:sp>
        <p:nvSpPr>
          <p:cNvPr id="30" name="Rectangle 29"/>
          <p:cNvSpPr/>
          <p:nvPr/>
        </p:nvSpPr>
        <p:spPr bwMode="gray">
          <a:xfrm>
            <a:off x="7831182" y="5084426"/>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10.10.20.1</a:t>
            </a:r>
          </a:p>
        </p:txBody>
      </p:sp>
    </p:spTree>
    <p:extLst>
      <p:ext uri="{BB962C8B-B14F-4D97-AF65-F5344CB8AC3E}">
        <p14:creationId xmlns:p14="http://schemas.microsoft.com/office/powerpoint/2010/main" val="42079454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do we need services?</a:t>
            </a:r>
          </a:p>
        </p:txBody>
      </p:sp>
      <p:sp>
        <p:nvSpPr>
          <p:cNvPr id="4" name="Rectangle 3"/>
          <p:cNvSpPr/>
          <p:nvPr/>
        </p:nvSpPr>
        <p:spPr bwMode="gray">
          <a:xfrm>
            <a:off x="2245659" y="3633266"/>
            <a:ext cx="2601377" cy="773906"/>
          </a:xfrm>
          <a:prstGeom prst="rect">
            <a:avLst/>
          </a:prstGeom>
          <a:solidFill>
            <a:schemeClr val="tx2"/>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kern="0" dirty="0" err="1">
                <a:solidFill>
                  <a:sysClr val="windowText" lastClr="000000"/>
                </a:solidFill>
                <a:ea typeface="Arial Unicode MS" pitchFamily="34" charset="-128"/>
                <a:cs typeface="Arial Unicode MS" pitchFamily="34" charset="-128"/>
              </a:rPr>
              <a:t>Pod</a:t>
            </a:r>
            <a:r>
              <a:rPr lang="de-DE" sz="1600" kern="0" dirty="0">
                <a:solidFill>
                  <a:sysClr val="windowText" lastClr="000000"/>
                </a:solidFill>
                <a:ea typeface="Arial Unicode MS" pitchFamily="34" charset="-128"/>
                <a:cs typeface="Arial Unicode MS" pitchFamily="34" charset="-128"/>
              </a:rPr>
              <a:t>-Name: </a:t>
            </a:r>
            <a:r>
              <a:rPr lang="de-DE" sz="1600" b="1" kern="0" dirty="0" err="1">
                <a:solidFill>
                  <a:sysClr val="windowText" lastClr="000000"/>
                </a:solidFill>
                <a:ea typeface="Arial Unicode MS" pitchFamily="34" charset="-128"/>
                <a:cs typeface="Arial Unicode MS" pitchFamily="34" charset="-128"/>
              </a:rPr>
              <a:t>nasty-koopa</a:t>
            </a:r>
            <a:endParaRPr kumimoji="0" lang="de-DE" sz="1600" b="1" i="0" u="none" strike="noStrike" kern="0" cap="none" spc="0" normalizeH="0" baseline="0" noProof="0" dirty="0">
              <a:ln>
                <a:noFill/>
              </a:ln>
              <a:solidFill>
                <a:sysClr val="windowText" lastClr="000000"/>
              </a:solidFill>
              <a:effectLst/>
              <a:uLnTx/>
              <a:uFillTx/>
              <a:ea typeface="Arial Unicode MS" pitchFamily="34" charset="-128"/>
              <a:cs typeface="Arial Unicode MS" pitchFamily="34" charset="-128"/>
            </a:endParaRPr>
          </a:p>
        </p:txBody>
      </p:sp>
      <p:sp>
        <p:nvSpPr>
          <p:cNvPr id="5" name="Rectangle 4"/>
          <p:cNvSpPr/>
          <p:nvPr/>
        </p:nvSpPr>
        <p:spPr bwMode="gray">
          <a:xfrm>
            <a:off x="1869142" y="3450386"/>
            <a:ext cx="19982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IP: 10.10.20.</a:t>
            </a:r>
            <a:r>
              <a:rPr lang="en-US" sz="1800" b="1" kern="0" dirty="0">
                <a:ea typeface="Arial Unicode MS" pitchFamily="34" charset="-128"/>
                <a:cs typeface="Arial Unicode MS" pitchFamily="34" charset="-128"/>
              </a:rPr>
              <a:t>23</a:t>
            </a:r>
            <a:endParaRPr kumimoji="0" lang="de-DE" sz="1800" b="1"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15" name="Picture 2" descr="https://vignette.wikia.nocookie.net/nintendo/images/8/83/KoopaNSMB.png/revision/latest?cb=20110724132501&amp;path-prefix=en">
            <a:extLst>
              <a:ext uri="{FF2B5EF4-FFF2-40B4-BE49-F238E27FC236}">
                <a16:creationId xmlns:a16="http://schemas.microsoft.com/office/drawing/2014/main" id="{A3E03BF7-047D-41A3-AEF2-AFD5868AA2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4851" y="4474528"/>
            <a:ext cx="1025020" cy="1630972"/>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7">
            <a:extLst>
              <a:ext uri="{FF2B5EF4-FFF2-40B4-BE49-F238E27FC236}">
                <a16:creationId xmlns:a16="http://schemas.microsoft.com/office/drawing/2014/main" id="{3516C6CF-B9EC-497E-8BEE-5B0FCFD4B99F}"/>
              </a:ext>
            </a:extLst>
          </p:cNvPr>
          <p:cNvSpPr/>
          <p:nvPr/>
        </p:nvSpPr>
        <p:spPr bwMode="gray">
          <a:xfrm>
            <a:off x="7583653" y="3633266"/>
            <a:ext cx="2601377" cy="773906"/>
          </a:xfrm>
          <a:prstGeom prst="rect">
            <a:avLst/>
          </a:prstGeom>
          <a:solidFill>
            <a:schemeClr val="tx2"/>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kern="0" dirty="0" err="1">
                <a:solidFill>
                  <a:sysClr val="windowText" lastClr="000000"/>
                </a:solidFill>
                <a:ea typeface="Arial Unicode MS" pitchFamily="34" charset="-128"/>
                <a:cs typeface="Arial Unicode MS" pitchFamily="34" charset="-128"/>
              </a:rPr>
              <a:t>Pod</a:t>
            </a:r>
            <a:r>
              <a:rPr lang="de-DE" sz="1600" kern="0" dirty="0">
                <a:solidFill>
                  <a:sysClr val="windowText" lastClr="000000"/>
                </a:solidFill>
                <a:ea typeface="Arial Unicode MS" pitchFamily="34" charset="-128"/>
                <a:cs typeface="Arial Unicode MS" pitchFamily="34" charset="-128"/>
              </a:rPr>
              <a:t>-Name: </a:t>
            </a:r>
            <a:r>
              <a:rPr lang="de-DE" sz="1600" b="1" kern="0" dirty="0" err="1">
                <a:solidFill>
                  <a:sysClr val="windowText" lastClr="000000"/>
                </a:solidFill>
                <a:ea typeface="Arial Unicode MS" pitchFamily="34" charset="-128"/>
                <a:cs typeface="Arial Unicode MS" pitchFamily="34" charset="-128"/>
              </a:rPr>
              <a:t>evil-koopa</a:t>
            </a:r>
            <a:endParaRPr kumimoji="0" lang="de-DE" sz="1600" b="1" i="0" u="none" strike="noStrike" kern="0" cap="none" spc="0" normalizeH="0" baseline="0" noProof="0" dirty="0">
              <a:ln>
                <a:noFill/>
              </a:ln>
              <a:solidFill>
                <a:sysClr val="windowText" lastClr="000000"/>
              </a:solidFill>
              <a:effectLst/>
              <a:uLnTx/>
              <a:uFillTx/>
              <a:ea typeface="Arial Unicode MS" pitchFamily="34" charset="-128"/>
              <a:cs typeface="Arial Unicode MS" pitchFamily="34" charset="-128"/>
            </a:endParaRPr>
          </a:p>
        </p:txBody>
      </p:sp>
      <p:sp>
        <p:nvSpPr>
          <p:cNvPr id="19" name="Rectangle 18">
            <a:extLst>
              <a:ext uri="{FF2B5EF4-FFF2-40B4-BE49-F238E27FC236}">
                <a16:creationId xmlns:a16="http://schemas.microsoft.com/office/drawing/2014/main" id="{AE42718A-46FF-414E-ADB9-9B0E046D7693}"/>
              </a:ext>
            </a:extLst>
          </p:cNvPr>
          <p:cNvSpPr/>
          <p:nvPr/>
        </p:nvSpPr>
        <p:spPr bwMode="gray">
          <a:xfrm>
            <a:off x="7207136" y="3450386"/>
            <a:ext cx="19982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IP: 10.10.20.</a:t>
            </a:r>
            <a:r>
              <a:rPr lang="en-US" sz="1800" b="1" kern="0" dirty="0">
                <a:ea typeface="Arial Unicode MS" pitchFamily="34" charset="-128"/>
                <a:cs typeface="Arial Unicode MS" pitchFamily="34" charset="-128"/>
              </a:rPr>
              <a:t>42</a:t>
            </a:r>
            <a:endParaRPr kumimoji="0" lang="de-DE" sz="1800" b="1"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20" name="Picture 2" descr="https://vignette.wikia.nocookie.net/nintendo/images/8/83/KoopaNSMB.png/revision/latest?cb=20110724132501&amp;path-prefix=en">
            <a:extLst>
              <a:ext uri="{FF2B5EF4-FFF2-40B4-BE49-F238E27FC236}">
                <a16:creationId xmlns:a16="http://schemas.microsoft.com/office/drawing/2014/main" id="{86DACA72-203D-483F-B13C-5400F8529C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92845" y="4474528"/>
            <a:ext cx="1025020" cy="1630972"/>
          </a:xfrm>
          <a:prstGeom prst="rect">
            <a:avLst/>
          </a:prstGeom>
          <a:noFill/>
          <a:extLst>
            <a:ext uri="{909E8E84-426E-40DD-AFC4-6F175D3DCCD1}">
              <a14:hiddenFill xmlns:a14="http://schemas.microsoft.com/office/drawing/2010/main">
                <a:solidFill>
                  <a:srgbClr val="FFFFFF"/>
                </a:solidFill>
              </a14:hiddenFill>
            </a:ext>
          </a:extLst>
        </p:spPr>
      </p:pic>
      <p:sp>
        <p:nvSpPr>
          <p:cNvPr id="7" name="Multiplication Sign 6">
            <a:extLst>
              <a:ext uri="{FF2B5EF4-FFF2-40B4-BE49-F238E27FC236}">
                <a16:creationId xmlns:a16="http://schemas.microsoft.com/office/drawing/2014/main" id="{D0435775-5342-45BC-A144-EFE5CD3F7C99}"/>
              </a:ext>
            </a:extLst>
          </p:cNvPr>
          <p:cNvSpPr/>
          <p:nvPr/>
        </p:nvSpPr>
        <p:spPr bwMode="gray">
          <a:xfrm>
            <a:off x="1596933" y="2959172"/>
            <a:ext cx="3898828" cy="3898828"/>
          </a:xfrm>
          <a:prstGeom prst="mathMultiply">
            <a:avLst>
              <a:gd name="adj1" fmla="val 13173"/>
            </a:avLst>
          </a:prstGeom>
          <a:solidFill>
            <a:srgbClr val="FF0000"/>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Arrow: Bent 8">
            <a:extLst>
              <a:ext uri="{FF2B5EF4-FFF2-40B4-BE49-F238E27FC236}">
                <a16:creationId xmlns:a16="http://schemas.microsoft.com/office/drawing/2014/main" id="{E345D34A-7A10-4F85-AF10-B28CB9E687F4}"/>
              </a:ext>
            </a:extLst>
          </p:cNvPr>
          <p:cNvSpPr/>
          <p:nvPr/>
        </p:nvSpPr>
        <p:spPr bwMode="gray">
          <a:xfrm rot="16200000" flipH="1">
            <a:off x="2382178" y="1782724"/>
            <a:ext cx="1903549" cy="1450260"/>
          </a:xfrm>
          <a:prstGeom prst="bentArrow">
            <a:avLst>
              <a:gd name="adj1" fmla="val 14067"/>
              <a:gd name="adj2" fmla="val 19230"/>
              <a:gd name="adj3" fmla="val 17711"/>
              <a:gd name="adj4" fmla="val 30388"/>
            </a:avLst>
          </a:prstGeom>
          <a:solidFill>
            <a:schemeClr val="accent3">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24" name="Graphic 23" descr="Question mark">
            <a:extLst>
              <a:ext uri="{FF2B5EF4-FFF2-40B4-BE49-F238E27FC236}">
                <a16:creationId xmlns:a16="http://schemas.microsoft.com/office/drawing/2014/main" id="{1CAFC181-2A17-4421-A0C6-086C8129A85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325818" y="3289409"/>
            <a:ext cx="3151546" cy="3151546"/>
          </a:xfrm>
          <a:prstGeom prst="rect">
            <a:avLst/>
          </a:prstGeom>
        </p:spPr>
      </p:pic>
      <p:sp>
        <p:nvSpPr>
          <p:cNvPr id="13" name="Cloud 12">
            <a:extLst>
              <a:ext uri="{FF2B5EF4-FFF2-40B4-BE49-F238E27FC236}">
                <a16:creationId xmlns:a16="http://schemas.microsoft.com/office/drawing/2014/main" id="{0A9BF1C0-27CA-42F1-A273-1B42EF983C4F}"/>
              </a:ext>
            </a:extLst>
          </p:cNvPr>
          <p:cNvSpPr/>
          <p:nvPr/>
        </p:nvSpPr>
        <p:spPr bwMode="gray">
          <a:xfrm>
            <a:off x="3452217" y="1056212"/>
            <a:ext cx="4616018" cy="1074420"/>
          </a:xfrm>
          <a:prstGeom prst="cloud">
            <a:avLst/>
          </a:prstGeom>
          <a:solidFill>
            <a:schemeClr val="accent1"/>
          </a:solidFill>
          <a:ln w="6350" algn="ctr">
            <a:noFill/>
            <a:miter lim="800000"/>
            <a:headEnd/>
            <a:tailEnd/>
          </a:ln>
        </p:spPr>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GET:	</a:t>
            </a:r>
            <a:r>
              <a:rPr lang="en-US" sz="1800" b="1" kern="0" dirty="0">
                <a:ea typeface="Arial Unicode MS" pitchFamily="34" charset="-128"/>
                <a:cs typeface="Arial Unicode MS" pitchFamily="34" charset="-128"/>
              </a:rPr>
              <a:t>nasty-</a:t>
            </a:r>
            <a:r>
              <a:rPr lang="en-US" sz="1800" b="1" kern="0" dirty="0" err="1">
                <a:ea typeface="Arial Unicode MS" pitchFamily="34" charset="-128"/>
                <a:cs typeface="Arial Unicode MS" pitchFamily="34" charset="-128"/>
              </a:rPr>
              <a:t>koopa</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	10.10.20.</a:t>
            </a:r>
            <a:r>
              <a:rPr lang="en-US" sz="1800" b="1" kern="0" dirty="0">
                <a:ea typeface="Arial Unicode MS" pitchFamily="34" charset="-128"/>
                <a:cs typeface="Arial Unicode MS" pitchFamily="34" charset="-128"/>
              </a:rPr>
              <a:t>23</a:t>
            </a:r>
            <a:r>
              <a:rPr lang="en-US" sz="1800" kern="0" dirty="0">
                <a:ea typeface="Arial Unicode MS" pitchFamily="34" charset="-128"/>
                <a:cs typeface="Arial Unicode MS" pitchFamily="34" charset="-128"/>
              </a:rPr>
              <a:t>:80</a:t>
            </a:r>
            <a:endParaRPr kumimoji="0" lang="en-US" sz="180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630162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par>
                          <p:cTn id="7" fill="hold">
                            <p:stCondLst>
                              <p:cond delay="0"/>
                            </p:stCondLst>
                            <p:childTnLst>
                              <p:par>
                                <p:cTn id="8" presetID="26" presetClass="emph" presetSubtype="0" repeatCount="indefinite" fill="hold" grpId="0" nodeType="afterEffect">
                                  <p:stCondLst>
                                    <p:cond delay="0"/>
                                  </p:stCondLst>
                                  <p:endCondLst>
                                    <p:cond evt="onNext" delay="0">
                                      <p:tgtEl>
                                        <p:sldTgt/>
                                      </p:tgtEl>
                                    </p:cond>
                                  </p:endCondLst>
                                  <p:childTnLst>
                                    <p:animEffect transition="out" filter="fade">
                                      <p:cBhvr>
                                        <p:cTn id="9" dur="500" tmFilter="0, 0; .2, .5; .8, .5; 1, 0"/>
                                        <p:tgtEl>
                                          <p:spTgt spid="7"/>
                                        </p:tgtEl>
                                      </p:cBhvr>
                                    </p:animEffect>
                                    <p:animScale>
                                      <p:cBhvr>
                                        <p:cTn id="10" dur="250" autoRev="1" fill="hold"/>
                                        <p:tgtEl>
                                          <p:spTgt spid="7"/>
                                        </p:tgtEl>
                                      </p:cBhvr>
                                      <p:by x="105000" y="105000"/>
                                    </p:animScale>
                                  </p:childTnLst>
                                </p:cTn>
                              </p:par>
                            </p:childTnLst>
                          </p:cTn>
                        </p:par>
                      </p:childTnLst>
                    </p:cTn>
                  </p:par>
                  <p:par>
                    <p:cTn id="11" fill="hold">
                      <p:stCondLst>
                        <p:cond delay="indefinite"/>
                      </p:stCondLst>
                      <p:childTnLst>
                        <p:par>
                          <p:cTn id="12" fill="hold">
                            <p:stCondLst>
                              <p:cond delay="0"/>
                            </p:stCondLst>
                            <p:childTnLst>
                              <p:par>
                                <p:cTn id="13" presetID="42" presetClass="exit" presetSubtype="0" fill="hold" grpId="0" nodeType="clickEffect">
                                  <p:stCondLst>
                                    <p:cond delay="0"/>
                                  </p:stCondLst>
                                  <p:childTnLst>
                                    <p:animEffect transition="out" filter="fade">
                                      <p:cBhvr>
                                        <p:cTn id="14" dur="1000"/>
                                        <p:tgtEl>
                                          <p:spTgt spid="4"/>
                                        </p:tgtEl>
                                      </p:cBhvr>
                                    </p:animEffect>
                                    <p:anim calcmode="lin" valueType="num">
                                      <p:cBhvr>
                                        <p:cTn id="15" dur="1000"/>
                                        <p:tgtEl>
                                          <p:spTgt spid="4"/>
                                        </p:tgtEl>
                                        <p:attrNameLst>
                                          <p:attrName>ppt_x</p:attrName>
                                        </p:attrNameLst>
                                      </p:cBhvr>
                                      <p:tavLst>
                                        <p:tav tm="0">
                                          <p:val>
                                            <p:strVal val="ppt_x"/>
                                          </p:val>
                                        </p:tav>
                                        <p:tav tm="100000">
                                          <p:val>
                                            <p:strVal val="ppt_x"/>
                                          </p:val>
                                        </p:tav>
                                      </p:tavLst>
                                    </p:anim>
                                    <p:anim calcmode="lin" valueType="num">
                                      <p:cBhvr>
                                        <p:cTn id="16" dur="1000"/>
                                        <p:tgtEl>
                                          <p:spTgt spid="4"/>
                                        </p:tgtEl>
                                        <p:attrNameLst>
                                          <p:attrName>ppt_y</p:attrName>
                                        </p:attrNameLst>
                                      </p:cBhvr>
                                      <p:tavLst>
                                        <p:tav tm="0">
                                          <p:val>
                                            <p:strVal val="ppt_y"/>
                                          </p:val>
                                        </p:tav>
                                        <p:tav tm="100000">
                                          <p:val>
                                            <p:strVal val="ppt_y+.1"/>
                                          </p:val>
                                        </p:tav>
                                      </p:tavLst>
                                    </p:anim>
                                    <p:set>
                                      <p:cBhvr>
                                        <p:cTn id="17" dur="1" fill="hold">
                                          <p:stCondLst>
                                            <p:cond delay="999"/>
                                          </p:stCondLst>
                                        </p:cTn>
                                        <p:tgtEl>
                                          <p:spTgt spid="4"/>
                                        </p:tgtEl>
                                        <p:attrNameLst>
                                          <p:attrName>style.visibility</p:attrName>
                                        </p:attrNameLst>
                                      </p:cBhvr>
                                      <p:to>
                                        <p:strVal val="hidden"/>
                                      </p:to>
                                    </p:set>
                                  </p:childTnLst>
                                </p:cTn>
                              </p:par>
                              <p:par>
                                <p:cTn id="18" presetID="42" presetClass="exit" presetSubtype="0" fill="hold" grpId="0" nodeType="withEffect">
                                  <p:stCondLst>
                                    <p:cond delay="0"/>
                                  </p:stCondLst>
                                  <p:childTnLst>
                                    <p:animEffect transition="out" filter="fade">
                                      <p:cBhvr>
                                        <p:cTn id="19" dur="1000"/>
                                        <p:tgtEl>
                                          <p:spTgt spid="5"/>
                                        </p:tgtEl>
                                      </p:cBhvr>
                                    </p:animEffect>
                                    <p:anim calcmode="lin" valueType="num">
                                      <p:cBhvr>
                                        <p:cTn id="20" dur="1000"/>
                                        <p:tgtEl>
                                          <p:spTgt spid="5"/>
                                        </p:tgtEl>
                                        <p:attrNameLst>
                                          <p:attrName>ppt_x</p:attrName>
                                        </p:attrNameLst>
                                      </p:cBhvr>
                                      <p:tavLst>
                                        <p:tav tm="0">
                                          <p:val>
                                            <p:strVal val="ppt_x"/>
                                          </p:val>
                                        </p:tav>
                                        <p:tav tm="100000">
                                          <p:val>
                                            <p:strVal val="ppt_x"/>
                                          </p:val>
                                        </p:tav>
                                      </p:tavLst>
                                    </p:anim>
                                    <p:anim calcmode="lin" valueType="num">
                                      <p:cBhvr>
                                        <p:cTn id="21" dur="1000"/>
                                        <p:tgtEl>
                                          <p:spTgt spid="5"/>
                                        </p:tgtEl>
                                        <p:attrNameLst>
                                          <p:attrName>ppt_y</p:attrName>
                                        </p:attrNameLst>
                                      </p:cBhvr>
                                      <p:tavLst>
                                        <p:tav tm="0">
                                          <p:val>
                                            <p:strVal val="ppt_y"/>
                                          </p:val>
                                        </p:tav>
                                        <p:tav tm="100000">
                                          <p:val>
                                            <p:strVal val="ppt_y+.1"/>
                                          </p:val>
                                        </p:tav>
                                      </p:tavLst>
                                    </p:anim>
                                    <p:set>
                                      <p:cBhvr>
                                        <p:cTn id="22" dur="1" fill="hold">
                                          <p:stCondLst>
                                            <p:cond delay="999"/>
                                          </p:stCondLst>
                                        </p:cTn>
                                        <p:tgtEl>
                                          <p:spTgt spid="5"/>
                                        </p:tgtEl>
                                        <p:attrNameLst>
                                          <p:attrName>style.visibility</p:attrName>
                                        </p:attrNameLst>
                                      </p:cBhvr>
                                      <p:to>
                                        <p:strVal val="hidden"/>
                                      </p:to>
                                    </p:set>
                                  </p:childTnLst>
                                </p:cTn>
                              </p:par>
                              <p:par>
                                <p:cTn id="23" presetID="42" presetClass="exit" presetSubtype="0" fill="hold" nodeType="withEffect">
                                  <p:stCondLst>
                                    <p:cond delay="0"/>
                                  </p:stCondLst>
                                  <p:childTnLst>
                                    <p:animEffect transition="out" filter="fade">
                                      <p:cBhvr>
                                        <p:cTn id="24" dur="1000"/>
                                        <p:tgtEl>
                                          <p:spTgt spid="15"/>
                                        </p:tgtEl>
                                      </p:cBhvr>
                                    </p:animEffect>
                                    <p:anim calcmode="lin" valueType="num">
                                      <p:cBhvr>
                                        <p:cTn id="25" dur="1000"/>
                                        <p:tgtEl>
                                          <p:spTgt spid="15"/>
                                        </p:tgtEl>
                                        <p:attrNameLst>
                                          <p:attrName>ppt_x</p:attrName>
                                        </p:attrNameLst>
                                      </p:cBhvr>
                                      <p:tavLst>
                                        <p:tav tm="0">
                                          <p:val>
                                            <p:strVal val="ppt_x"/>
                                          </p:val>
                                        </p:tav>
                                        <p:tav tm="100000">
                                          <p:val>
                                            <p:strVal val="ppt_x"/>
                                          </p:val>
                                        </p:tav>
                                      </p:tavLst>
                                    </p:anim>
                                    <p:anim calcmode="lin" valueType="num">
                                      <p:cBhvr>
                                        <p:cTn id="26" dur="1000"/>
                                        <p:tgtEl>
                                          <p:spTgt spid="15"/>
                                        </p:tgtEl>
                                        <p:attrNameLst>
                                          <p:attrName>ppt_y</p:attrName>
                                        </p:attrNameLst>
                                      </p:cBhvr>
                                      <p:tavLst>
                                        <p:tav tm="0">
                                          <p:val>
                                            <p:strVal val="ppt_y"/>
                                          </p:val>
                                        </p:tav>
                                        <p:tav tm="100000">
                                          <p:val>
                                            <p:strVal val="ppt_y+.1"/>
                                          </p:val>
                                        </p:tav>
                                      </p:tavLst>
                                    </p:anim>
                                    <p:set>
                                      <p:cBhvr>
                                        <p:cTn id="27" dur="1" fill="hold">
                                          <p:stCondLst>
                                            <p:cond delay="999"/>
                                          </p:stCondLst>
                                        </p:cTn>
                                        <p:tgtEl>
                                          <p:spTgt spid="15"/>
                                        </p:tgtEl>
                                        <p:attrNameLst>
                                          <p:attrName>style.visibility</p:attrName>
                                        </p:attrNameLst>
                                      </p:cBhvr>
                                      <p:to>
                                        <p:strVal val="hidden"/>
                                      </p:to>
                                    </p:set>
                                  </p:childTnLst>
                                </p:cTn>
                              </p:par>
                              <p:par>
                                <p:cTn id="28" presetID="42" presetClass="exit" presetSubtype="0" fill="hold" grpId="2" nodeType="withEffect">
                                  <p:stCondLst>
                                    <p:cond delay="0"/>
                                  </p:stCondLst>
                                  <p:childTnLst>
                                    <p:animEffect transition="out" filter="fade">
                                      <p:cBhvr>
                                        <p:cTn id="29" dur="1000"/>
                                        <p:tgtEl>
                                          <p:spTgt spid="7"/>
                                        </p:tgtEl>
                                      </p:cBhvr>
                                    </p:animEffect>
                                    <p:anim calcmode="lin" valueType="num">
                                      <p:cBhvr>
                                        <p:cTn id="30" dur="1000"/>
                                        <p:tgtEl>
                                          <p:spTgt spid="7"/>
                                        </p:tgtEl>
                                        <p:attrNameLst>
                                          <p:attrName>ppt_x</p:attrName>
                                        </p:attrNameLst>
                                      </p:cBhvr>
                                      <p:tavLst>
                                        <p:tav tm="0">
                                          <p:val>
                                            <p:strVal val="ppt_x"/>
                                          </p:val>
                                        </p:tav>
                                        <p:tav tm="100000">
                                          <p:val>
                                            <p:strVal val="ppt_x"/>
                                          </p:val>
                                        </p:tav>
                                      </p:tavLst>
                                    </p:anim>
                                    <p:anim calcmode="lin" valueType="num">
                                      <p:cBhvr>
                                        <p:cTn id="31" dur="1000"/>
                                        <p:tgtEl>
                                          <p:spTgt spid="7"/>
                                        </p:tgtEl>
                                        <p:attrNameLst>
                                          <p:attrName>ppt_y</p:attrName>
                                        </p:attrNameLst>
                                      </p:cBhvr>
                                      <p:tavLst>
                                        <p:tav tm="0">
                                          <p:val>
                                            <p:strVal val="ppt_y"/>
                                          </p:val>
                                        </p:tav>
                                        <p:tav tm="100000">
                                          <p:val>
                                            <p:strVal val="ppt_y+.1"/>
                                          </p:val>
                                        </p:tav>
                                      </p:tavLst>
                                    </p:anim>
                                    <p:set>
                                      <p:cBhvr>
                                        <p:cTn id="32" dur="1" fill="hold">
                                          <p:stCondLst>
                                            <p:cond delay="999"/>
                                          </p:stCondLst>
                                        </p:cTn>
                                        <p:tgtEl>
                                          <p:spTgt spid="7"/>
                                        </p:tgtEl>
                                        <p:attrNameLst>
                                          <p:attrName>style.visibility</p:attrName>
                                        </p:attrNameLst>
                                      </p:cBhvr>
                                      <p:to>
                                        <p:strVal val="hidden"/>
                                      </p:to>
                                    </p:set>
                                  </p:childTnLst>
                                </p:cTn>
                              </p:par>
                            </p:childTnLst>
                          </p:cTn>
                        </p:par>
                        <p:par>
                          <p:cTn id="33" fill="hold">
                            <p:stCondLst>
                              <p:cond delay="1000"/>
                            </p:stCondLst>
                            <p:childTnLst>
                              <p:par>
                                <p:cTn id="34" presetID="42" presetClass="entr" presetSubtype="0" fill="hold" grpId="0" nodeType="after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fade">
                                      <p:cBhvr>
                                        <p:cTn id="36" dur="1000"/>
                                        <p:tgtEl>
                                          <p:spTgt spid="18"/>
                                        </p:tgtEl>
                                      </p:cBhvr>
                                    </p:animEffect>
                                    <p:anim calcmode="lin" valueType="num">
                                      <p:cBhvr>
                                        <p:cTn id="37" dur="1000" fill="hold"/>
                                        <p:tgtEl>
                                          <p:spTgt spid="18"/>
                                        </p:tgtEl>
                                        <p:attrNameLst>
                                          <p:attrName>ppt_x</p:attrName>
                                        </p:attrNameLst>
                                      </p:cBhvr>
                                      <p:tavLst>
                                        <p:tav tm="0">
                                          <p:val>
                                            <p:strVal val="#ppt_x"/>
                                          </p:val>
                                        </p:tav>
                                        <p:tav tm="100000">
                                          <p:val>
                                            <p:strVal val="#ppt_x"/>
                                          </p:val>
                                        </p:tav>
                                      </p:tavLst>
                                    </p:anim>
                                    <p:anim calcmode="lin" valueType="num">
                                      <p:cBhvr>
                                        <p:cTn id="38" dur="1000" fill="hold"/>
                                        <p:tgtEl>
                                          <p:spTgt spid="18"/>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19"/>
                                        </p:tgtEl>
                                        <p:attrNameLst>
                                          <p:attrName>style.visibility</p:attrName>
                                        </p:attrNameLst>
                                      </p:cBhvr>
                                      <p:to>
                                        <p:strVal val="visible"/>
                                      </p:to>
                                    </p:set>
                                    <p:animEffect transition="in" filter="fade">
                                      <p:cBhvr>
                                        <p:cTn id="41" dur="1000"/>
                                        <p:tgtEl>
                                          <p:spTgt spid="19"/>
                                        </p:tgtEl>
                                      </p:cBhvr>
                                    </p:animEffect>
                                    <p:anim calcmode="lin" valueType="num">
                                      <p:cBhvr>
                                        <p:cTn id="42" dur="1000" fill="hold"/>
                                        <p:tgtEl>
                                          <p:spTgt spid="19"/>
                                        </p:tgtEl>
                                        <p:attrNameLst>
                                          <p:attrName>ppt_x</p:attrName>
                                        </p:attrNameLst>
                                      </p:cBhvr>
                                      <p:tavLst>
                                        <p:tav tm="0">
                                          <p:val>
                                            <p:strVal val="#ppt_x"/>
                                          </p:val>
                                        </p:tav>
                                        <p:tav tm="100000">
                                          <p:val>
                                            <p:strVal val="#ppt_x"/>
                                          </p:val>
                                        </p:tav>
                                      </p:tavLst>
                                    </p:anim>
                                    <p:anim calcmode="lin" valueType="num">
                                      <p:cBhvr>
                                        <p:cTn id="43" dur="1000" fill="hold"/>
                                        <p:tgtEl>
                                          <p:spTgt spid="19"/>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fade">
                                      <p:cBhvr>
                                        <p:cTn id="46" dur="1000"/>
                                        <p:tgtEl>
                                          <p:spTgt spid="20"/>
                                        </p:tgtEl>
                                      </p:cBhvr>
                                    </p:animEffect>
                                    <p:anim calcmode="lin" valueType="num">
                                      <p:cBhvr>
                                        <p:cTn id="47" dur="1000" fill="hold"/>
                                        <p:tgtEl>
                                          <p:spTgt spid="20"/>
                                        </p:tgtEl>
                                        <p:attrNameLst>
                                          <p:attrName>ppt_x</p:attrName>
                                        </p:attrNameLst>
                                      </p:cBhvr>
                                      <p:tavLst>
                                        <p:tav tm="0">
                                          <p:val>
                                            <p:strVal val="#ppt_x"/>
                                          </p:val>
                                        </p:tav>
                                        <p:tav tm="100000">
                                          <p:val>
                                            <p:strVal val="#ppt_x"/>
                                          </p:val>
                                        </p:tav>
                                      </p:tavLst>
                                    </p:anim>
                                    <p:anim calcmode="lin" valueType="num">
                                      <p:cBhvr>
                                        <p:cTn id="48"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18" grpId="0" animBg="1"/>
      <p:bldP spid="19" grpId="0" animBg="1"/>
      <p:bldP spid="7" grpId="0" animBg="1"/>
      <p:bldP spid="7" grpId="1" animBg="1"/>
      <p:bldP spid="7" grpId="2"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Services – Stable network endpoints</a:t>
            </a:r>
          </a:p>
        </p:txBody>
      </p:sp>
      <p:grpSp>
        <p:nvGrpSpPr>
          <p:cNvPr id="8" name="Group 7">
            <a:extLst>
              <a:ext uri="{FF2B5EF4-FFF2-40B4-BE49-F238E27FC236}">
                <a16:creationId xmlns:a16="http://schemas.microsoft.com/office/drawing/2014/main" id="{15144149-BD31-41FA-AD2F-1665F463BEB2}"/>
              </a:ext>
            </a:extLst>
          </p:cNvPr>
          <p:cNvGrpSpPr/>
          <p:nvPr/>
        </p:nvGrpSpPr>
        <p:grpSpPr>
          <a:xfrm>
            <a:off x="2084293" y="3715608"/>
            <a:ext cx="2695507" cy="2457124"/>
            <a:chOff x="1196789" y="3390962"/>
            <a:chExt cx="2977894" cy="2714538"/>
          </a:xfrm>
        </p:grpSpPr>
        <p:sp>
          <p:nvSpPr>
            <p:cNvPr id="4" name="Rectangle 3"/>
            <p:cNvSpPr/>
            <p:nvPr/>
          </p:nvSpPr>
          <p:spPr bwMode="gray">
            <a:xfrm>
              <a:off x="1573306" y="3633266"/>
              <a:ext cx="2601377" cy="773906"/>
            </a:xfrm>
            <a:prstGeom prst="rect">
              <a:avLst/>
            </a:prstGeom>
            <a:solidFill>
              <a:schemeClr val="tx2"/>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kern="0" dirty="0" err="1">
                  <a:solidFill>
                    <a:sysClr val="windowText" lastClr="000000"/>
                  </a:solidFill>
                  <a:ea typeface="Arial Unicode MS" pitchFamily="34" charset="-128"/>
                  <a:cs typeface="Arial Unicode MS" pitchFamily="34" charset="-128"/>
                </a:rPr>
                <a:t>Pod</a:t>
              </a:r>
              <a:r>
                <a:rPr lang="de-DE" sz="1600" kern="0" dirty="0">
                  <a:solidFill>
                    <a:sysClr val="windowText" lastClr="000000"/>
                  </a:solidFill>
                  <a:ea typeface="Arial Unicode MS" pitchFamily="34" charset="-128"/>
                  <a:cs typeface="Arial Unicode MS" pitchFamily="34" charset="-128"/>
                </a:rPr>
                <a:t>-Name: </a:t>
              </a:r>
              <a:r>
                <a:rPr lang="de-DE" sz="1600" b="1" kern="0" dirty="0" err="1">
                  <a:solidFill>
                    <a:sysClr val="windowText" lastClr="000000"/>
                  </a:solidFill>
                  <a:ea typeface="Arial Unicode MS" pitchFamily="34" charset="-128"/>
                  <a:cs typeface="Arial Unicode MS" pitchFamily="34" charset="-128"/>
                </a:rPr>
                <a:t>nasty-koopa</a:t>
              </a:r>
              <a:endParaRPr kumimoji="0" lang="de-DE" sz="1600" b="1" i="0" u="none" strike="noStrike" kern="0" cap="none" spc="0" normalizeH="0" baseline="0" noProof="0" dirty="0">
                <a:ln>
                  <a:noFill/>
                </a:ln>
                <a:solidFill>
                  <a:sysClr val="windowText" lastClr="000000"/>
                </a:solidFill>
                <a:effectLst/>
                <a:uLnTx/>
                <a:uFillTx/>
                <a:ea typeface="Arial Unicode MS" pitchFamily="34" charset="-128"/>
                <a:cs typeface="Arial Unicode MS" pitchFamily="34" charset="-128"/>
              </a:endParaRPr>
            </a:p>
          </p:txBody>
        </p:sp>
        <p:sp>
          <p:nvSpPr>
            <p:cNvPr id="5" name="Rectangle 4"/>
            <p:cNvSpPr/>
            <p:nvPr/>
          </p:nvSpPr>
          <p:spPr bwMode="gray">
            <a:xfrm>
              <a:off x="1196789" y="3390962"/>
              <a:ext cx="19982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IP: 10.10.20.</a:t>
              </a:r>
              <a:r>
                <a:rPr lang="en-US" sz="1800" b="1" kern="0" dirty="0">
                  <a:ea typeface="Arial Unicode MS" pitchFamily="34" charset="-128"/>
                  <a:cs typeface="Arial Unicode MS" pitchFamily="34" charset="-128"/>
                </a:rPr>
                <a:t>23</a:t>
              </a:r>
              <a:endParaRPr kumimoji="0" lang="de-DE" sz="1800" b="1"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15" name="Picture 2" descr="https://vignette.wikia.nocookie.net/nintendo/images/8/83/KoopaNSMB.png/revision/latest?cb=20110724132501&amp;path-prefix=en">
              <a:extLst>
                <a:ext uri="{FF2B5EF4-FFF2-40B4-BE49-F238E27FC236}">
                  <a16:creationId xmlns:a16="http://schemas.microsoft.com/office/drawing/2014/main" id="{A3E03BF7-047D-41A3-AEF2-AFD5868AA2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82498" y="4474528"/>
              <a:ext cx="1025020" cy="163097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 name="Group 5">
            <a:extLst>
              <a:ext uri="{FF2B5EF4-FFF2-40B4-BE49-F238E27FC236}">
                <a16:creationId xmlns:a16="http://schemas.microsoft.com/office/drawing/2014/main" id="{526C6BE8-7277-4404-848A-F6B084B0CBF8}"/>
              </a:ext>
            </a:extLst>
          </p:cNvPr>
          <p:cNvGrpSpPr/>
          <p:nvPr/>
        </p:nvGrpSpPr>
        <p:grpSpPr>
          <a:xfrm>
            <a:off x="7422287" y="3715608"/>
            <a:ext cx="2695507" cy="2457124"/>
            <a:chOff x="6534783" y="3390962"/>
            <a:chExt cx="2977894" cy="2714538"/>
          </a:xfrm>
        </p:grpSpPr>
        <p:sp>
          <p:nvSpPr>
            <p:cNvPr id="18" name="Rectangle 17">
              <a:extLst>
                <a:ext uri="{FF2B5EF4-FFF2-40B4-BE49-F238E27FC236}">
                  <a16:creationId xmlns:a16="http://schemas.microsoft.com/office/drawing/2014/main" id="{3516C6CF-B9EC-497E-8BEE-5B0FCFD4B99F}"/>
                </a:ext>
              </a:extLst>
            </p:cNvPr>
            <p:cNvSpPr/>
            <p:nvPr/>
          </p:nvSpPr>
          <p:spPr bwMode="gray">
            <a:xfrm>
              <a:off x="6911300" y="3633266"/>
              <a:ext cx="2601377" cy="773906"/>
            </a:xfrm>
            <a:prstGeom prst="rect">
              <a:avLst/>
            </a:prstGeom>
            <a:solidFill>
              <a:schemeClr val="tx2"/>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kern="0" dirty="0" err="1">
                  <a:solidFill>
                    <a:sysClr val="windowText" lastClr="000000"/>
                  </a:solidFill>
                  <a:ea typeface="Arial Unicode MS" pitchFamily="34" charset="-128"/>
                  <a:cs typeface="Arial Unicode MS" pitchFamily="34" charset="-128"/>
                </a:rPr>
                <a:t>Pod</a:t>
              </a:r>
              <a:r>
                <a:rPr lang="de-DE" sz="1600" kern="0" dirty="0">
                  <a:solidFill>
                    <a:sysClr val="windowText" lastClr="000000"/>
                  </a:solidFill>
                  <a:ea typeface="Arial Unicode MS" pitchFamily="34" charset="-128"/>
                  <a:cs typeface="Arial Unicode MS" pitchFamily="34" charset="-128"/>
                </a:rPr>
                <a:t>-Name: </a:t>
              </a:r>
              <a:r>
                <a:rPr lang="de-DE" sz="1600" b="1" kern="0" dirty="0" err="1">
                  <a:solidFill>
                    <a:sysClr val="windowText" lastClr="000000"/>
                  </a:solidFill>
                  <a:ea typeface="Arial Unicode MS" pitchFamily="34" charset="-128"/>
                  <a:cs typeface="Arial Unicode MS" pitchFamily="34" charset="-128"/>
                </a:rPr>
                <a:t>evil-koopa</a:t>
              </a:r>
              <a:endParaRPr kumimoji="0" lang="de-DE" sz="1600" b="1" i="0" u="none" strike="noStrike" kern="0" cap="none" spc="0" normalizeH="0" baseline="0" noProof="0" dirty="0">
                <a:ln>
                  <a:noFill/>
                </a:ln>
                <a:solidFill>
                  <a:sysClr val="windowText" lastClr="000000"/>
                </a:solidFill>
                <a:effectLst/>
                <a:uLnTx/>
                <a:uFillTx/>
                <a:ea typeface="Arial Unicode MS" pitchFamily="34" charset="-128"/>
                <a:cs typeface="Arial Unicode MS" pitchFamily="34" charset="-128"/>
              </a:endParaRPr>
            </a:p>
          </p:txBody>
        </p:sp>
        <p:sp>
          <p:nvSpPr>
            <p:cNvPr id="19" name="Rectangle 18">
              <a:extLst>
                <a:ext uri="{FF2B5EF4-FFF2-40B4-BE49-F238E27FC236}">
                  <a16:creationId xmlns:a16="http://schemas.microsoft.com/office/drawing/2014/main" id="{AE42718A-46FF-414E-ADB9-9B0E046D7693}"/>
                </a:ext>
              </a:extLst>
            </p:cNvPr>
            <p:cNvSpPr/>
            <p:nvPr/>
          </p:nvSpPr>
          <p:spPr bwMode="gray">
            <a:xfrm>
              <a:off x="6534783" y="3390962"/>
              <a:ext cx="19982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IP: 10.10.20.</a:t>
              </a:r>
              <a:r>
                <a:rPr lang="en-US" sz="1800" b="1" kern="0" dirty="0">
                  <a:ea typeface="Arial Unicode MS" pitchFamily="34" charset="-128"/>
                  <a:cs typeface="Arial Unicode MS" pitchFamily="34" charset="-128"/>
                </a:rPr>
                <a:t>42</a:t>
              </a:r>
              <a:endParaRPr kumimoji="0" lang="de-DE" sz="1800" b="1"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20" name="Picture 2" descr="https://vignette.wikia.nocookie.net/nintendo/images/8/83/KoopaNSMB.png/revision/latest?cb=20110724132501&amp;path-prefix=en">
              <a:extLst>
                <a:ext uri="{FF2B5EF4-FFF2-40B4-BE49-F238E27FC236}">
                  <a16:creationId xmlns:a16="http://schemas.microsoft.com/office/drawing/2014/main" id="{86DACA72-203D-483F-B13C-5400F8529C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20492" y="4474528"/>
              <a:ext cx="1025020" cy="1630972"/>
            </a:xfrm>
            <a:prstGeom prst="rect">
              <a:avLst/>
            </a:prstGeom>
            <a:noFill/>
            <a:extLst>
              <a:ext uri="{909E8E84-426E-40DD-AFC4-6F175D3DCCD1}">
                <a14:hiddenFill xmlns:a14="http://schemas.microsoft.com/office/drawing/2010/main">
                  <a:solidFill>
                    <a:srgbClr val="FFFFFF"/>
                  </a:solidFill>
                </a14:hiddenFill>
              </a:ext>
            </a:extLst>
          </p:spPr>
        </p:pic>
      </p:grpSp>
      <p:sp>
        <p:nvSpPr>
          <p:cNvPr id="7" name="Multiplication Sign 6">
            <a:extLst>
              <a:ext uri="{FF2B5EF4-FFF2-40B4-BE49-F238E27FC236}">
                <a16:creationId xmlns:a16="http://schemas.microsoft.com/office/drawing/2014/main" id="{D0435775-5342-45BC-A144-EFE5CD3F7C99}"/>
              </a:ext>
            </a:extLst>
          </p:cNvPr>
          <p:cNvSpPr/>
          <p:nvPr/>
        </p:nvSpPr>
        <p:spPr bwMode="gray">
          <a:xfrm>
            <a:off x="1670379" y="3072272"/>
            <a:ext cx="3898828" cy="3898828"/>
          </a:xfrm>
          <a:prstGeom prst="mathMultiply">
            <a:avLst>
              <a:gd name="adj1" fmla="val 13173"/>
            </a:avLst>
          </a:prstGeom>
          <a:solidFill>
            <a:srgbClr val="FF0000"/>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 name="Rectangle 2">
            <a:extLst>
              <a:ext uri="{FF2B5EF4-FFF2-40B4-BE49-F238E27FC236}">
                <a16:creationId xmlns:a16="http://schemas.microsoft.com/office/drawing/2014/main" id="{515F99F9-BC4C-42EC-85D8-3581EAE3B890}"/>
              </a:ext>
            </a:extLst>
          </p:cNvPr>
          <p:cNvSpPr/>
          <p:nvPr/>
        </p:nvSpPr>
        <p:spPr bwMode="gray">
          <a:xfrm>
            <a:off x="3506454" y="2637162"/>
            <a:ext cx="4373074" cy="700518"/>
          </a:xfrm>
          <a:prstGeom prst="rect">
            <a:avLst/>
          </a:prstGeom>
          <a:solidFill>
            <a:schemeClr val="accent3">
              <a:lumMod val="50000"/>
            </a:schemeClr>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Service</a:t>
            </a:r>
            <a:br>
              <a:rPr kumimoji="0" lang="en-US" sz="18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lang="en-US" sz="1800" kern="0" dirty="0">
                <a:solidFill>
                  <a:schemeClr val="bg1"/>
                </a:solidFill>
                <a:ea typeface="Arial Unicode MS" pitchFamily="34" charset="-128"/>
                <a:cs typeface="Arial Unicode MS" pitchFamily="34" charset="-128"/>
              </a:rPr>
              <a:t>Name: </a:t>
            </a:r>
            <a:r>
              <a:rPr lang="en-US" sz="1800" b="1" kern="0" dirty="0" err="1">
                <a:solidFill>
                  <a:schemeClr val="bg1"/>
                </a:solidFill>
                <a:ea typeface="Arial Unicode MS" pitchFamily="34" charset="-128"/>
                <a:cs typeface="Arial Unicode MS" pitchFamily="34" charset="-128"/>
              </a:rPr>
              <a:t>koopa</a:t>
            </a:r>
            <a:r>
              <a:rPr lang="en-US" sz="1800" b="1" kern="0" dirty="0">
                <a:solidFill>
                  <a:schemeClr val="bg1"/>
                </a:solidFill>
                <a:ea typeface="Arial Unicode MS" pitchFamily="34" charset="-128"/>
                <a:cs typeface="Arial Unicode MS" pitchFamily="34" charset="-128"/>
              </a:rPr>
              <a:t>-service</a:t>
            </a:r>
            <a:endParaRPr kumimoji="0" lang="en-US" sz="18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14" name="Arrow: Bent 13">
            <a:extLst>
              <a:ext uri="{FF2B5EF4-FFF2-40B4-BE49-F238E27FC236}">
                <a16:creationId xmlns:a16="http://schemas.microsoft.com/office/drawing/2014/main" id="{7C7B11AE-57B9-4432-9473-81FD0EAA581B}"/>
              </a:ext>
            </a:extLst>
          </p:cNvPr>
          <p:cNvSpPr/>
          <p:nvPr/>
        </p:nvSpPr>
        <p:spPr bwMode="gray">
          <a:xfrm rot="16200000" flipH="1">
            <a:off x="2709955" y="2858294"/>
            <a:ext cx="759797" cy="833201"/>
          </a:xfrm>
          <a:prstGeom prst="bentArrow">
            <a:avLst>
              <a:gd name="adj1" fmla="val 21745"/>
              <a:gd name="adj2" fmla="val 23069"/>
              <a:gd name="adj3" fmla="val 17711"/>
              <a:gd name="adj4" fmla="val 30388"/>
            </a:avLst>
          </a:prstGeom>
          <a:solidFill>
            <a:schemeClr val="accent3">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Arrow: Bent 16">
            <a:extLst>
              <a:ext uri="{FF2B5EF4-FFF2-40B4-BE49-F238E27FC236}">
                <a16:creationId xmlns:a16="http://schemas.microsoft.com/office/drawing/2014/main" id="{9645930A-9928-49CE-844A-CDE81A5F4DBA}"/>
              </a:ext>
            </a:extLst>
          </p:cNvPr>
          <p:cNvSpPr/>
          <p:nvPr/>
        </p:nvSpPr>
        <p:spPr bwMode="gray">
          <a:xfrm rot="5400000">
            <a:off x="7909570" y="2854071"/>
            <a:ext cx="759797" cy="833200"/>
          </a:xfrm>
          <a:prstGeom prst="bentArrow">
            <a:avLst>
              <a:gd name="adj1" fmla="val 21745"/>
              <a:gd name="adj2" fmla="val 23069"/>
              <a:gd name="adj3" fmla="val 17711"/>
              <a:gd name="adj4" fmla="val 30388"/>
            </a:avLst>
          </a:prstGeom>
          <a:solidFill>
            <a:schemeClr val="accent3">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Arrow: Down 9">
            <a:extLst>
              <a:ext uri="{FF2B5EF4-FFF2-40B4-BE49-F238E27FC236}">
                <a16:creationId xmlns:a16="http://schemas.microsoft.com/office/drawing/2014/main" id="{52311CEE-F051-458E-9F9F-EEB00618F36C}"/>
              </a:ext>
            </a:extLst>
          </p:cNvPr>
          <p:cNvSpPr/>
          <p:nvPr/>
        </p:nvSpPr>
        <p:spPr bwMode="gray">
          <a:xfrm>
            <a:off x="5329920" y="2136758"/>
            <a:ext cx="726141" cy="496220"/>
          </a:xfrm>
          <a:prstGeom prst="downArrow">
            <a:avLst/>
          </a:prstGeom>
          <a:solidFill>
            <a:schemeClr val="accent3">
              <a:lumMod val="75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lang="en-US" sz="1800" kern="0" dirty="0" err="1">
              <a:ea typeface="Arial Unicode MS" pitchFamily="34" charset="-128"/>
            </a:endParaRPr>
          </a:p>
        </p:txBody>
      </p:sp>
      <p:sp>
        <p:nvSpPr>
          <p:cNvPr id="13" name="Cloud 12">
            <a:extLst>
              <a:ext uri="{FF2B5EF4-FFF2-40B4-BE49-F238E27FC236}">
                <a16:creationId xmlns:a16="http://schemas.microsoft.com/office/drawing/2014/main" id="{0A9BF1C0-27CA-42F1-A273-1B42EF983C4F}"/>
              </a:ext>
            </a:extLst>
          </p:cNvPr>
          <p:cNvSpPr/>
          <p:nvPr/>
        </p:nvSpPr>
        <p:spPr bwMode="gray">
          <a:xfrm>
            <a:off x="3384982" y="1123448"/>
            <a:ext cx="4616018" cy="1074420"/>
          </a:xfrm>
          <a:prstGeom prst="cloud">
            <a:avLst/>
          </a:prstGeom>
          <a:solidFill>
            <a:schemeClr val="accent1"/>
          </a:solidFill>
          <a:ln w="6350" algn="ctr">
            <a:noFill/>
            <a:miter lim="800000"/>
            <a:headEnd/>
            <a:tailEnd/>
          </a:ln>
        </p:spPr>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GET:	</a:t>
            </a:r>
            <a:r>
              <a:rPr lang="en-US" sz="1800" b="1" kern="0" dirty="0" err="1">
                <a:ea typeface="Arial Unicode MS" pitchFamily="34" charset="-128"/>
                <a:cs typeface="Arial Unicode MS" pitchFamily="34" charset="-128"/>
              </a:rPr>
              <a:t>koopa</a:t>
            </a:r>
            <a:r>
              <a:rPr lang="en-US" sz="1800" b="1" kern="0" dirty="0">
                <a:ea typeface="Arial Unicode MS" pitchFamily="34" charset="-128"/>
                <a:cs typeface="Arial Unicode MS" pitchFamily="34" charset="-128"/>
              </a:rPr>
              <a:t>-service</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	10.30.42.5:80</a:t>
            </a:r>
            <a:endParaRPr kumimoji="0" lang="en-US" sz="180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115120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par>
                          <p:cTn id="7" fill="hold">
                            <p:stCondLst>
                              <p:cond delay="0"/>
                            </p:stCondLst>
                            <p:childTnLst>
                              <p:par>
                                <p:cTn id="8" presetID="26" presetClass="emph" presetSubtype="0" repeatCount="2000" fill="hold" grpId="0" nodeType="afterEffect">
                                  <p:stCondLst>
                                    <p:cond delay="0"/>
                                  </p:stCondLst>
                                  <p:childTnLst>
                                    <p:animEffect transition="out" filter="fade">
                                      <p:cBhvr>
                                        <p:cTn id="9" dur="500" tmFilter="0, 0; .2, .5; .8, .5; 1, 0"/>
                                        <p:tgtEl>
                                          <p:spTgt spid="7"/>
                                        </p:tgtEl>
                                      </p:cBhvr>
                                    </p:animEffect>
                                    <p:animScale>
                                      <p:cBhvr>
                                        <p:cTn id="10" dur="250" autoRev="1" fill="hold"/>
                                        <p:tgtEl>
                                          <p:spTgt spid="7"/>
                                        </p:tgtEl>
                                      </p:cBhvr>
                                      <p:by x="105000" y="105000"/>
                                    </p:animScale>
                                  </p:childTnLst>
                                </p:cTn>
                              </p:par>
                            </p:childTnLst>
                          </p:cTn>
                        </p:par>
                        <p:par>
                          <p:cTn id="11" fill="hold">
                            <p:stCondLst>
                              <p:cond delay="1000"/>
                            </p:stCondLst>
                            <p:childTnLst>
                              <p:par>
                                <p:cTn id="12" presetID="42" presetClass="exit" presetSubtype="0" fill="hold" nodeType="afterEffect">
                                  <p:stCondLst>
                                    <p:cond delay="0"/>
                                  </p:stCondLst>
                                  <p:childTnLst>
                                    <p:animEffect transition="out" filter="fade">
                                      <p:cBhvr>
                                        <p:cTn id="13" dur="1000"/>
                                        <p:tgtEl>
                                          <p:spTgt spid="8"/>
                                        </p:tgtEl>
                                      </p:cBhvr>
                                    </p:animEffect>
                                    <p:anim calcmode="lin" valueType="num">
                                      <p:cBhvr>
                                        <p:cTn id="14" dur="1000"/>
                                        <p:tgtEl>
                                          <p:spTgt spid="8"/>
                                        </p:tgtEl>
                                        <p:attrNameLst>
                                          <p:attrName>ppt_x</p:attrName>
                                        </p:attrNameLst>
                                      </p:cBhvr>
                                      <p:tavLst>
                                        <p:tav tm="0">
                                          <p:val>
                                            <p:strVal val="ppt_x"/>
                                          </p:val>
                                        </p:tav>
                                        <p:tav tm="100000">
                                          <p:val>
                                            <p:strVal val="ppt_x"/>
                                          </p:val>
                                        </p:tav>
                                      </p:tavLst>
                                    </p:anim>
                                    <p:anim calcmode="lin" valueType="num">
                                      <p:cBhvr>
                                        <p:cTn id="15" dur="1000"/>
                                        <p:tgtEl>
                                          <p:spTgt spid="8"/>
                                        </p:tgtEl>
                                        <p:attrNameLst>
                                          <p:attrName>ppt_y</p:attrName>
                                        </p:attrNameLst>
                                      </p:cBhvr>
                                      <p:tavLst>
                                        <p:tav tm="0">
                                          <p:val>
                                            <p:strVal val="ppt_y"/>
                                          </p:val>
                                        </p:tav>
                                        <p:tav tm="100000">
                                          <p:val>
                                            <p:strVal val="ppt_y+.1"/>
                                          </p:val>
                                        </p:tav>
                                      </p:tavLst>
                                    </p:anim>
                                    <p:set>
                                      <p:cBhvr>
                                        <p:cTn id="16" dur="1" fill="hold">
                                          <p:stCondLst>
                                            <p:cond delay="999"/>
                                          </p:stCondLst>
                                        </p:cTn>
                                        <p:tgtEl>
                                          <p:spTgt spid="8"/>
                                        </p:tgtEl>
                                        <p:attrNameLst>
                                          <p:attrName>style.visibility</p:attrName>
                                        </p:attrNameLst>
                                      </p:cBhvr>
                                      <p:to>
                                        <p:strVal val="hidden"/>
                                      </p:to>
                                    </p:set>
                                  </p:childTnLst>
                                </p:cTn>
                              </p:par>
                              <p:par>
                                <p:cTn id="17" presetID="42" presetClass="exit" presetSubtype="0" fill="hold" grpId="2" nodeType="withEffect">
                                  <p:stCondLst>
                                    <p:cond delay="0"/>
                                  </p:stCondLst>
                                  <p:childTnLst>
                                    <p:animEffect transition="out" filter="fade">
                                      <p:cBhvr>
                                        <p:cTn id="18" dur="1000"/>
                                        <p:tgtEl>
                                          <p:spTgt spid="7"/>
                                        </p:tgtEl>
                                      </p:cBhvr>
                                    </p:animEffect>
                                    <p:anim calcmode="lin" valueType="num">
                                      <p:cBhvr>
                                        <p:cTn id="19" dur="1000"/>
                                        <p:tgtEl>
                                          <p:spTgt spid="7"/>
                                        </p:tgtEl>
                                        <p:attrNameLst>
                                          <p:attrName>ppt_x</p:attrName>
                                        </p:attrNameLst>
                                      </p:cBhvr>
                                      <p:tavLst>
                                        <p:tav tm="0">
                                          <p:val>
                                            <p:strVal val="ppt_x"/>
                                          </p:val>
                                        </p:tav>
                                        <p:tav tm="100000">
                                          <p:val>
                                            <p:strVal val="ppt_x"/>
                                          </p:val>
                                        </p:tav>
                                      </p:tavLst>
                                    </p:anim>
                                    <p:anim calcmode="lin" valueType="num">
                                      <p:cBhvr>
                                        <p:cTn id="20" dur="1000"/>
                                        <p:tgtEl>
                                          <p:spTgt spid="7"/>
                                        </p:tgtEl>
                                        <p:attrNameLst>
                                          <p:attrName>ppt_y</p:attrName>
                                        </p:attrNameLst>
                                      </p:cBhvr>
                                      <p:tavLst>
                                        <p:tav tm="0">
                                          <p:val>
                                            <p:strVal val="ppt_y"/>
                                          </p:val>
                                        </p:tav>
                                        <p:tav tm="100000">
                                          <p:val>
                                            <p:strVal val="ppt_y+.1"/>
                                          </p:val>
                                        </p:tav>
                                      </p:tavLst>
                                    </p:anim>
                                    <p:set>
                                      <p:cBhvr>
                                        <p:cTn id="21" dur="1" fill="hold">
                                          <p:stCondLst>
                                            <p:cond delay="999"/>
                                          </p:stCondLst>
                                        </p:cTn>
                                        <p:tgtEl>
                                          <p:spTgt spid="7"/>
                                        </p:tgtEl>
                                        <p:attrNameLst>
                                          <p:attrName>style.visibility</p:attrName>
                                        </p:attrNameLst>
                                      </p:cBhvr>
                                      <p:to>
                                        <p:strVal val="hidden"/>
                                      </p:to>
                                    </p:set>
                                  </p:childTnLst>
                                </p:cTn>
                              </p:par>
                              <p:par>
                                <p:cTn id="22" presetID="1" presetClass="exit" presetSubtype="0" fill="hold" grpId="0" nodeType="withEffect">
                                  <p:stCondLst>
                                    <p:cond delay="0"/>
                                  </p:stCondLst>
                                  <p:childTnLst>
                                    <p:set>
                                      <p:cBhvr>
                                        <p:cTn id="23" dur="1" fill="hold">
                                          <p:stCondLst>
                                            <p:cond delay="0"/>
                                          </p:stCondLst>
                                        </p:cTn>
                                        <p:tgtEl>
                                          <p:spTgt spid="14"/>
                                        </p:tgtEl>
                                        <p:attrNameLst>
                                          <p:attrName>style.visibility</p:attrName>
                                        </p:attrNameLst>
                                      </p:cBhvr>
                                      <p:to>
                                        <p:strVal val="hidden"/>
                                      </p:to>
                                    </p:set>
                                  </p:childTnLst>
                                </p:cTn>
                              </p:par>
                            </p:childTnLst>
                          </p:cTn>
                        </p:par>
                        <p:par>
                          <p:cTn id="24" fill="hold">
                            <p:stCondLst>
                              <p:cond delay="2000"/>
                            </p:stCondLst>
                            <p:childTnLst>
                              <p:par>
                                <p:cTn id="25" presetID="42" presetClass="entr" presetSubtype="0" fill="hold" nodeType="afterEffect">
                                  <p:stCondLst>
                                    <p:cond delay="200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1000"/>
                                        <p:tgtEl>
                                          <p:spTgt spid="6"/>
                                        </p:tgtEl>
                                      </p:cBhvr>
                                    </p:animEffect>
                                    <p:anim calcmode="lin" valueType="num">
                                      <p:cBhvr>
                                        <p:cTn id="28" dur="1000" fill="hold"/>
                                        <p:tgtEl>
                                          <p:spTgt spid="6"/>
                                        </p:tgtEl>
                                        <p:attrNameLst>
                                          <p:attrName>ppt_x</p:attrName>
                                        </p:attrNameLst>
                                      </p:cBhvr>
                                      <p:tavLst>
                                        <p:tav tm="0">
                                          <p:val>
                                            <p:strVal val="#ppt_x"/>
                                          </p:val>
                                        </p:tav>
                                        <p:tav tm="100000">
                                          <p:val>
                                            <p:strVal val="#ppt_x"/>
                                          </p:val>
                                        </p:tav>
                                      </p:tavLst>
                                    </p:anim>
                                    <p:anim calcmode="lin" valueType="num">
                                      <p:cBhvr>
                                        <p:cTn id="29" dur="1000" fill="hold"/>
                                        <p:tgtEl>
                                          <p:spTgt spid="6"/>
                                        </p:tgtEl>
                                        <p:attrNameLst>
                                          <p:attrName>ppt_y</p:attrName>
                                        </p:attrNameLst>
                                      </p:cBhvr>
                                      <p:tavLst>
                                        <p:tav tm="0">
                                          <p:val>
                                            <p:strVal val="#ppt_y+.1"/>
                                          </p:val>
                                        </p:tav>
                                        <p:tav tm="100000">
                                          <p:val>
                                            <p:strVal val="#ppt_y"/>
                                          </p:val>
                                        </p:tav>
                                      </p:tavLst>
                                    </p:anim>
                                  </p:childTnLst>
                                </p:cTn>
                              </p:par>
                            </p:childTnLst>
                          </p:cTn>
                        </p:par>
                        <p:par>
                          <p:cTn id="30" fill="hold">
                            <p:stCondLst>
                              <p:cond delay="5000"/>
                            </p:stCondLst>
                            <p:childTnLst>
                              <p:par>
                                <p:cTn id="31" presetID="1" presetClass="entr" presetSubtype="0" fill="hold" grpId="0" nodeType="after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7" grpId="2" animBg="1"/>
      <p:bldP spid="14" grpId="0" animBg="1"/>
      <p:bldP spid="1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Services</a:t>
            </a:r>
          </a:p>
        </p:txBody>
      </p:sp>
      <p:sp>
        <p:nvSpPr>
          <p:cNvPr id="6" name="Rectangle 5"/>
          <p:cNvSpPr/>
          <p:nvPr/>
        </p:nvSpPr>
        <p:spPr>
          <a:xfrm>
            <a:off x="3641769" y="1749587"/>
            <a:ext cx="7923213" cy="3647152"/>
          </a:xfrm>
          <a:prstGeom prst="rect">
            <a:avLst/>
          </a:prstGeom>
        </p:spPr>
        <p:txBody>
          <a:bodyPr wrap="square">
            <a:spAutoFit/>
          </a:bodyPr>
          <a:lstStyle/>
          <a:p>
            <a:pPr marL="342900" indent="-342900">
              <a:buFont typeface="Wingdings" panose="05000000000000000000" pitchFamily="2" charset="2"/>
              <a:buChar char="§"/>
            </a:pPr>
            <a:r>
              <a:rPr lang="en-US" dirty="0">
                <a:sym typeface="Wingdings" panose="05000000000000000000" pitchFamily="2" charset="2"/>
              </a:rPr>
              <a:t>Route traffic via services to talk to a set (1..n) of pods</a:t>
            </a:r>
          </a:p>
          <a:p>
            <a:pPr marL="342900" indent="-342900">
              <a:buFont typeface="Wingdings" panose="05000000000000000000" pitchFamily="2" charset="2"/>
              <a:buChar char="§"/>
            </a:pPr>
            <a:r>
              <a:rPr lang="en-US" dirty="0">
                <a:sym typeface="Wingdings" panose="05000000000000000000" pitchFamily="2" charset="2"/>
              </a:rPr>
              <a:t>Target pods are determined by </a:t>
            </a:r>
            <a:r>
              <a:rPr lang="en-US" dirty="0" err="1">
                <a:sym typeface="Wingdings" panose="05000000000000000000" pitchFamily="2" charset="2"/>
              </a:rPr>
              <a:t>label.selctors</a:t>
            </a:r>
            <a:r>
              <a:rPr lang="en-US" dirty="0">
                <a:sym typeface="Wingdings" panose="05000000000000000000" pitchFamily="2" charset="2"/>
              </a:rPr>
              <a:t> similar to deployment &lt;&gt; pods</a:t>
            </a:r>
          </a:p>
          <a:p>
            <a:pPr marL="342900" indent="-342900">
              <a:buFont typeface="Wingdings" panose="05000000000000000000" pitchFamily="2" charset="2"/>
              <a:buChar char="§"/>
            </a:pPr>
            <a:r>
              <a:rPr lang="en-US" dirty="0">
                <a:sym typeface="Wingdings" panose="05000000000000000000" pitchFamily="2" charset="2"/>
              </a:rPr>
              <a:t>Services expose ports and forward traffic to mapped target ports of pods</a:t>
            </a:r>
          </a:p>
          <a:p>
            <a:pPr marL="342900" indent="-342900">
              <a:buFont typeface="Wingdings" panose="05000000000000000000" pitchFamily="2" charset="2"/>
              <a:buChar char="§"/>
            </a:pPr>
            <a:r>
              <a:rPr lang="en-US" dirty="0">
                <a:sym typeface="Wingdings" panose="05000000000000000000" pitchFamily="2" charset="2"/>
              </a:rPr>
              <a:t>Ports can be named. When using these names the port can change later without any impact</a:t>
            </a:r>
          </a:p>
          <a:p>
            <a:pPr marL="342900" indent="-342900">
              <a:buFont typeface="Wingdings" panose="05000000000000000000" pitchFamily="2" charset="2"/>
              <a:buChar char="§"/>
            </a:pPr>
            <a:r>
              <a:rPr lang="en-US" dirty="0" err="1">
                <a:sym typeface="Wingdings" panose="05000000000000000000" pitchFamily="2" charset="2"/>
              </a:rPr>
              <a:t>kube</a:t>
            </a:r>
            <a:r>
              <a:rPr lang="en-US" dirty="0">
                <a:sym typeface="Wingdings" panose="05000000000000000000" pitchFamily="2" charset="2"/>
              </a:rPr>
              <a:t>-proxy &amp; </a:t>
            </a:r>
            <a:r>
              <a:rPr lang="en-US" dirty="0" err="1">
                <a:sym typeface="Wingdings" panose="05000000000000000000" pitchFamily="2" charset="2"/>
              </a:rPr>
              <a:t>kube-dns</a:t>
            </a:r>
            <a:r>
              <a:rPr lang="en-US" dirty="0">
                <a:sym typeface="Wingdings" panose="05000000000000000000" pitchFamily="2" charset="2"/>
              </a:rPr>
              <a:t> create </a:t>
            </a:r>
            <a:r>
              <a:rPr lang="en-US" dirty="0" err="1">
                <a:sym typeface="Wingdings" panose="05000000000000000000" pitchFamily="2" charset="2"/>
              </a:rPr>
              <a:t>iptables</a:t>
            </a:r>
            <a:r>
              <a:rPr lang="en-US" dirty="0">
                <a:sym typeface="Wingdings" panose="05000000000000000000" pitchFamily="2" charset="2"/>
              </a:rPr>
              <a:t> rules and allow service discovery</a:t>
            </a:r>
          </a:p>
          <a:p>
            <a:pPr marL="342900" indent="-342900">
              <a:buFont typeface="Wingdings" panose="05000000000000000000" pitchFamily="2" charset="2"/>
              <a:buChar char="§"/>
            </a:pPr>
            <a:r>
              <a:rPr lang="en-US" dirty="0">
                <a:sym typeface="Wingdings" panose="05000000000000000000" pitchFamily="2" charset="2"/>
              </a:rPr>
              <a:t>To expose a service externally either create allocate a NodePort or use a LoadBalancer</a:t>
            </a:r>
          </a:p>
        </p:txBody>
      </p:sp>
      <p:pic>
        <p:nvPicPr>
          <p:cNvPr id="5" name="Picture 4">
            <a:extLst>
              <a:ext uri="{FF2B5EF4-FFF2-40B4-BE49-F238E27FC236}">
                <a16:creationId xmlns:a16="http://schemas.microsoft.com/office/drawing/2014/main" id="{29FE5BB1-D9E2-4E2D-BDFC-83D1496E8B0A}"/>
              </a:ext>
            </a:extLst>
          </p:cNvPr>
          <p:cNvPicPr>
            <a:picLocks noChangeAspect="1"/>
          </p:cNvPicPr>
          <p:nvPr/>
        </p:nvPicPr>
        <p:blipFill>
          <a:blip r:embed="rId3"/>
          <a:stretch>
            <a:fillRect/>
          </a:stretch>
        </p:blipFill>
        <p:spPr>
          <a:xfrm>
            <a:off x="504001" y="1381598"/>
            <a:ext cx="2938320" cy="4383129"/>
          </a:xfrm>
          <a:prstGeom prst="rect">
            <a:avLst/>
          </a:prstGeom>
          <a:ln>
            <a:solidFill>
              <a:schemeClr val="tx1"/>
            </a:solidFill>
          </a:ln>
        </p:spPr>
      </p:pic>
    </p:spTree>
    <p:extLst>
      <p:ext uri="{BB962C8B-B14F-4D97-AF65-F5344CB8AC3E}">
        <p14:creationId xmlns:p14="http://schemas.microsoft.com/office/powerpoint/2010/main" val="16910887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C087B535-80B7-45B6-9D6C-1F9D2076F679}"/>
              </a:ext>
            </a:extLst>
          </p:cNvPr>
          <p:cNvGrpSpPr/>
          <p:nvPr/>
        </p:nvGrpSpPr>
        <p:grpSpPr>
          <a:xfrm>
            <a:off x="4652010" y="3518317"/>
            <a:ext cx="4000983" cy="3040388"/>
            <a:chOff x="4652010" y="3518317"/>
            <a:chExt cx="4000983" cy="3040388"/>
          </a:xfrm>
        </p:grpSpPr>
        <p:sp>
          <p:nvSpPr>
            <p:cNvPr id="7" name="Rectangle: Single Corner Snipped 6">
              <a:extLst>
                <a:ext uri="{FF2B5EF4-FFF2-40B4-BE49-F238E27FC236}">
                  <a16:creationId xmlns:a16="http://schemas.microsoft.com/office/drawing/2014/main" id="{0A1FF212-16DF-4C0F-A0EF-DC26417C8147}"/>
                </a:ext>
              </a:extLst>
            </p:cNvPr>
            <p:cNvSpPr/>
            <p:nvPr/>
          </p:nvSpPr>
          <p:spPr bwMode="gray">
            <a:xfrm>
              <a:off x="4652010" y="4092785"/>
              <a:ext cx="2581029" cy="2230120"/>
            </a:xfrm>
            <a:prstGeom prst="snip1Rect">
              <a:avLst/>
            </a:prstGeom>
            <a:ln>
              <a:headEnd/>
              <a:tailEnd/>
            </a:ln>
          </p:spPr>
          <p:style>
            <a:lnRef idx="3">
              <a:schemeClr val="lt1"/>
            </a:lnRef>
            <a:fillRef idx="1">
              <a:schemeClr val="accent2"/>
            </a:fillRef>
            <a:effectRef idx="1">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Service</a:t>
              </a:r>
            </a:p>
            <a:p>
              <a:pPr marL="285750" marR="0" indent="-285750" defTabSz="914400" eaLnBrk="1" fontAlgn="base" latinLnBrk="0" hangingPunct="1">
                <a:lnSpc>
                  <a:spcPct val="100000"/>
                </a:lnSpc>
                <a:spcBef>
                  <a:spcPct val="50000"/>
                </a:spcBef>
                <a:spcAft>
                  <a:spcPct val="0"/>
                </a:spcAft>
                <a:buClr>
                  <a:srgbClr val="F0AB00"/>
                </a:buClr>
                <a:buSzPct val="80000"/>
                <a:buFontTx/>
                <a:buChar char="-"/>
                <a:tabLst/>
              </a:pPr>
              <a:r>
                <a:rPr lang="en-US" sz="1800" kern="0" dirty="0">
                  <a:ea typeface="Arial Unicode MS" pitchFamily="34" charset="-128"/>
                  <a:cs typeface="Arial Unicode MS" pitchFamily="34" charset="-128"/>
                </a:rPr>
                <a:t>Selector:</a:t>
              </a:r>
              <a:br>
                <a:rPr lang="en-US" sz="1800" kern="0" dirty="0">
                  <a:ea typeface="Arial Unicode MS" pitchFamily="34" charset="-128"/>
                  <a:cs typeface="Arial Unicode MS" pitchFamily="34" charset="-128"/>
                </a:rPr>
              </a:br>
              <a:r>
                <a:rPr lang="en-US" sz="1800" b="1" kern="0" dirty="0">
                  <a:ea typeface="Arial Unicode MS" pitchFamily="34" charset="-128"/>
                  <a:cs typeface="Arial Unicode MS" pitchFamily="34" charset="-128"/>
                </a:rPr>
                <a:t>species=</a:t>
              </a:r>
              <a:r>
                <a:rPr lang="en-US" sz="1800" b="1" kern="0" dirty="0" err="1">
                  <a:ea typeface="Arial Unicode MS" pitchFamily="34" charset="-128"/>
                  <a:cs typeface="Arial Unicode MS" pitchFamily="34" charset="-128"/>
                </a:rPr>
                <a:t>goomba</a:t>
              </a:r>
              <a:endParaRPr lang="en-US" sz="1800" b="1" kern="0" dirty="0">
                <a:ea typeface="Arial Unicode MS" pitchFamily="34" charset="-128"/>
                <a:cs typeface="Arial Unicode MS" pitchFamily="34" charset="-128"/>
              </a:endParaRPr>
            </a:p>
            <a:p>
              <a:pPr marL="285750" marR="0" indent="-285750" defTabSz="914400" eaLnBrk="1" fontAlgn="base" latinLnBrk="0" hangingPunct="1">
                <a:lnSpc>
                  <a:spcPct val="100000"/>
                </a:lnSpc>
                <a:spcBef>
                  <a:spcPct val="50000"/>
                </a:spcBef>
                <a:spcAft>
                  <a:spcPct val="0"/>
                </a:spcAft>
                <a:buClr>
                  <a:srgbClr val="F0AB00"/>
                </a:buClr>
                <a:buSzPct val="80000"/>
                <a:buFontTx/>
                <a:buChar char="-"/>
                <a:tabLst/>
              </a:pPr>
              <a:r>
                <a:rPr lang="en-US" sz="1800" kern="0" dirty="0" err="1">
                  <a:ea typeface="Arial Unicode MS" pitchFamily="34" charset="-128"/>
                  <a:cs typeface="Arial Unicode MS" pitchFamily="34" charset="-128"/>
                </a:rPr>
                <a:t>TargetPort</a:t>
              </a:r>
              <a:r>
                <a:rPr lang="en-US" sz="1800" kern="0" dirty="0">
                  <a:ea typeface="Arial Unicode MS" pitchFamily="34" charset="-128"/>
                  <a:cs typeface="Arial Unicode MS" pitchFamily="34" charset="-128"/>
                </a:rPr>
                <a:t>: </a:t>
              </a:r>
              <a:r>
                <a:rPr lang="en-US" sz="1800" b="1" kern="0" dirty="0">
                  <a:ea typeface="Arial Unicode MS" pitchFamily="34" charset="-128"/>
                  <a:cs typeface="Arial Unicode MS" pitchFamily="34" charset="-128"/>
                </a:rPr>
                <a:t>8080</a:t>
              </a:r>
            </a:p>
            <a:p>
              <a:pPr marL="285750" marR="0" indent="-285750" defTabSz="914400" eaLnBrk="1" fontAlgn="base" latinLnBrk="0" hangingPunct="1">
                <a:lnSpc>
                  <a:spcPct val="100000"/>
                </a:lnSpc>
                <a:spcBef>
                  <a:spcPct val="50000"/>
                </a:spcBef>
                <a:spcAft>
                  <a:spcPct val="0"/>
                </a:spcAft>
                <a:buClr>
                  <a:srgbClr val="F0AB00"/>
                </a:buClr>
                <a:buSzPct val="80000"/>
                <a:buFontTx/>
                <a:buChar char="-"/>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Port: 80</a:t>
              </a:r>
            </a:p>
          </p:txBody>
        </p:sp>
        <p:cxnSp>
          <p:nvCxnSpPr>
            <p:cNvPr id="16" name="Connector: Elbow 15">
              <a:extLst>
                <a:ext uri="{FF2B5EF4-FFF2-40B4-BE49-F238E27FC236}">
                  <a16:creationId xmlns:a16="http://schemas.microsoft.com/office/drawing/2014/main" id="{ADE7A174-FDE3-4744-8B4E-E5B3FEC53F27}"/>
                </a:ext>
              </a:extLst>
            </p:cNvPr>
            <p:cNvCxnSpPr>
              <a:cxnSpLocks/>
              <a:stCxn id="7" idx="0"/>
            </p:cNvCxnSpPr>
            <p:nvPr/>
          </p:nvCxnSpPr>
          <p:spPr>
            <a:xfrm flipV="1">
              <a:off x="7233039" y="3518317"/>
              <a:ext cx="1419954" cy="1689528"/>
            </a:xfrm>
            <a:prstGeom prst="bentConnector2">
              <a:avLst/>
            </a:prstGeom>
            <a:ln w="5715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977CAFD2-27A3-4DE6-AAE9-AC799E427C0F}"/>
                </a:ext>
              </a:extLst>
            </p:cNvPr>
            <p:cNvSpPr/>
            <p:nvPr/>
          </p:nvSpPr>
          <p:spPr bwMode="gray">
            <a:xfrm>
              <a:off x="6735834" y="6101505"/>
              <a:ext cx="994410" cy="45720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ts val="600"/>
                </a:spcBef>
                <a:spcAft>
                  <a:spcPct val="0"/>
                </a:spcAft>
                <a:buClr>
                  <a:srgbClr val="F0AB00"/>
                </a:buClr>
                <a:buSzPct val="80000"/>
              </a:pPr>
              <a:r>
                <a:rPr lang="en-US" sz="1800" kern="0" dirty="0">
                  <a:solidFill>
                    <a:schemeClr val="dk1"/>
                  </a:solidFill>
                  <a:latin typeface="+mn-lt"/>
                  <a:ea typeface="Arial Unicode MS" pitchFamily="34" charset="-128"/>
                </a:rPr>
                <a:t>Port</a:t>
              </a:r>
              <a:r>
                <a:rPr lang="en-US" sz="1800" kern="0">
                  <a:solidFill>
                    <a:schemeClr val="dk1"/>
                  </a:solidFill>
                  <a:latin typeface="+mn-lt"/>
                  <a:ea typeface="Arial Unicode MS" pitchFamily="34" charset="-128"/>
                </a:rPr>
                <a:t>: 80</a:t>
              </a:r>
              <a:endParaRPr lang="en-US" sz="1800" kern="0" dirty="0">
                <a:solidFill>
                  <a:schemeClr val="dk1"/>
                </a:solidFill>
                <a:latin typeface="+mn-lt"/>
                <a:ea typeface="Arial Unicode MS" pitchFamily="34" charset="-128"/>
              </a:endParaRPr>
            </a:p>
          </p:txBody>
        </p:sp>
      </p:grpSp>
      <p:grpSp>
        <p:nvGrpSpPr>
          <p:cNvPr id="38" name="Group 37">
            <a:extLst>
              <a:ext uri="{FF2B5EF4-FFF2-40B4-BE49-F238E27FC236}">
                <a16:creationId xmlns:a16="http://schemas.microsoft.com/office/drawing/2014/main" id="{4F068B5A-9151-464B-BA82-AAE8A85B3887}"/>
              </a:ext>
            </a:extLst>
          </p:cNvPr>
          <p:cNvGrpSpPr/>
          <p:nvPr/>
        </p:nvGrpSpPr>
        <p:grpSpPr>
          <a:xfrm>
            <a:off x="1208838" y="3518316"/>
            <a:ext cx="6521406" cy="3042504"/>
            <a:chOff x="1208838" y="3518316"/>
            <a:chExt cx="6521406" cy="3042504"/>
          </a:xfrm>
        </p:grpSpPr>
        <p:sp>
          <p:nvSpPr>
            <p:cNvPr id="27" name="Rectangle: Single Corner Snipped 26">
              <a:extLst>
                <a:ext uri="{FF2B5EF4-FFF2-40B4-BE49-F238E27FC236}">
                  <a16:creationId xmlns:a16="http://schemas.microsoft.com/office/drawing/2014/main" id="{C001CD37-F670-4E91-8ED5-09EA7CCBF5C4}"/>
                </a:ext>
              </a:extLst>
            </p:cNvPr>
            <p:cNvSpPr/>
            <p:nvPr/>
          </p:nvSpPr>
          <p:spPr bwMode="gray">
            <a:xfrm>
              <a:off x="4652010" y="4102100"/>
              <a:ext cx="2581029" cy="2230120"/>
            </a:xfrm>
            <a:prstGeom prst="snip1Rect">
              <a:avLst/>
            </a:prstGeom>
            <a:solidFill>
              <a:schemeClr val="accent1">
                <a:lumMod val="40000"/>
                <a:lumOff val="6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ts val="600"/>
                </a:spcBef>
                <a:spcAft>
                  <a:spcPct val="0"/>
                </a:spcAft>
                <a:buClr>
                  <a:srgbClr val="F0AB00"/>
                </a:buClr>
                <a:buSzPct val="80000"/>
              </a:pPr>
              <a:r>
                <a:rPr lang="en-US" sz="1800" kern="0" dirty="0">
                  <a:solidFill>
                    <a:schemeClr val="dk1"/>
                  </a:solidFill>
                  <a:ea typeface="Arial Unicode MS" pitchFamily="34" charset="-128"/>
                </a:rPr>
                <a:t>Service</a:t>
              </a:r>
            </a:p>
            <a:p>
              <a:pPr marL="285750" indent="-285750" defTabSz="914400" fontAlgn="base">
                <a:spcBef>
                  <a:spcPct val="50000"/>
                </a:spcBef>
                <a:spcAft>
                  <a:spcPct val="0"/>
                </a:spcAft>
                <a:buSzPct val="80000"/>
                <a:buFontTx/>
                <a:buChar char="-"/>
              </a:pPr>
              <a:r>
                <a:rPr lang="en-US" sz="1800" kern="0" dirty="0">
                  <a:ea typeface="Arial Unicode MS" pitchFamily="34" charset="-128"/>
                  <a:cs typeface="Arial Unicode MS" pitchFamily="34" charset="-128"/>
                </a:rPr>
                <a:t>Selector:</a:t>
              </a:r>
              <a:br>
                <a:rPr lang="en-US" sz="1800" kern="0" dirty="0">
                  <a:ea typeface="Arial Unicode MS" pitchFamily="34" charset="-128"/>
                  <a:cs typeface="Arial Unicode MS" pitchFamily="34" charset="-128"/>
                </a:rPr>
              </a:br>
              <a:r>
                <a:rPr lang="en-US" sz="1800" b="1" kern="0" dirty="0">
                  <a:ea typeface="Arial Unicode MS" pitchFamily="34" charset="-128"/>
                  <a:cs typeface="Arial Unicode MS" pitchFamily="34" charset="-128"/>
                </a:rPr>
                <a:t>species=</a:t>
              </a:r>
              <a:r>
                <a:rPr lang="en-US" sz="1800" b="1" kern="0" dirty="0" err="1">
                  <a:ea typeface="Arial Unicode MS" pitchFamily="34" charset="-128"/>
                  <a:cs typeface="Arial Unicode MS" pitchFamily="34" charset="-128"/>
                </a:rPr>
                <a:t>koopa</a:t>
              </a:r>
              <a:endParaRPr lang="en-US" sz="1800" b="1" kern="0" dirty="0">
                <a:ea typeface="Arial Unicode MS" pitchFamily="34" charset="-128"/>
                <a:cs typeface="Arial Unicode MS" pitchFamily="34" charset="-128"/>
              </a:endParaRPr>
            </a:p>
            <a:p>
              <a:pPr marL="285750" indent="-285750" defTabSz="914400" fontAlgn="base">
                <a:spcBef>
                  <a:spcPct val="50000"/>
                </a:spcBef>
                <a:spcAft>
                  <a:spcPct val="0"/>
                </a:spcAft>
                <a:buSzPct val="80000"/>
                <a:buFontTx/>
                <a:buChar char="-"/>
              </a:pPr>
              <a:r>
                <a:rPr lang="en-US" sz="1800" kern="0" dirty="0" err="1">
                  <a:solidFill>
                    <a:schemeClr val="dk1"/>
                  </a:solidFill>
                  <a:ea typeface="Arial Unicode MS" pitchFamily="34" charset="-128"/>
                </a:rPr>
                <a:t>TargetPort</a:t>
              </a:r>
              <a:r>
                <a:rPr lang="en-US" sz="1800" kern="0" dirty="0">
                  <a:solidFill>
                    <a:schemeClr val="dk1"/>
                  </a:solidFill>
                  <a:ea typeface="Arial Unicode MS" pitchFamily="34" charset="-128"/>
                </a:rPr>
                <a:t>: </a:t>
              </a:r>
              <a:r>
                <a:rPr lang="en-US" sz="1800" b="1" kern="0" dirty="0">
                  <a:solidFill>
                    <a:schemeClr val="dk1"/>
                  </a:solidFill>
                  <a:ea typeface="Arial Unicode MS" pitchFamily="34" charset="-128"/>
                </a:rPr>
                <a:t>http</a:t>
              </a:r>
            </a:p>
            <a:p>
              <a:pPr marL="285750" indent="-285750" defTabSz="914400" fontAlgn="base">
                <a:spcBef>
                  <a:spcPct val="50000"/>
                </a:spcBef>
                <a:spcAft>
                  <a:spcPct val="0"/>
                </a:spcAft>
                <a:buSzPct val="80000"/>
                <a:buFontTx/>
                <a:buChar char="-"/>
              </a:pPr>
              <a:r>
                <a:rPr lang="en-US" sz="1800" kern="0" dirty="0">
                  <a:solidFill>
                    <a:schemeClr val="dk1"/>
                  </a:solidFill>
                  <a:ea typeface="Arial Unicode MS" pitchFamily="34" charset="-128"/>
                </a:rPr>
                <a:t>Port: 80</a:t>
              </a:r>
            </a:p>
          </p:txBody>
        </p:sp>
        <p:sp>
          <p:nvSpPr>
            <p:cNvPr id="15" name="Rectangle 14">
              <a:extLst>
                <a:ext uri="{FF2B5EF4-FFF2-40B4-BE49-F238E27FC236}">
                  <a16:creationId xmlns:a16="http://schemas.microsoft.com/office/drawing/2014/main" id="{C72EFE74-CEC5-4A75-B01C-41483570F4EF}"/>
                </a:ext>
              </a:extLst>
            </p:cNvPr>
            <p:cNvSpPr/>
            <p:nvPr/>
          </p:nvSpPr>
          <p:spPr bwMode="gray">
            <a:xfrm>
              <a:off x="6735834" y="6103620"/>
              <a:ext cx="994410" cy="45720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ts val="600"/>
                </a:spcBef>
                <a:spcAft>
                  <a:spcPct val="0"/>
                </a:spcAft>
                <a:buClr>
                  <a:srgbClr val="F0AB00"/>
                </a:buClr>
                <a:buSzPct val="80000"/>
              </a:pPr>
              <a:r>
                <a:rPr lang="en-US" sz="1800" kern="0" dirty="0">
                  <a:solidFill>
                    <a:schemeClr val="dk1"/>
                  </a:solidFill>
                  <a:latin typeface="+mn-lt"/>
                  <a:ea typeface="Arial Unicode MS" pitchFamily="34" charset="-128"/>
                </a:rPr>
                <a:t>Port</a:t>
              </a:r>
              <a:r>
                <a:rPr lang="en-US" sz="1800" kern="0">
                  <a:solidFill>
                    <a:schemeClr val="dk1"/>
                  </a:solidFill>
                  <a:latin typeface="+mn-lt"/>
                  <a:ea typeface="Arial Unicode MS" pitchFamily="34" charset="-128"/>
                </a:rPr>
                <a:t>: 80</a:t>
              </a:r>
              <a:endParaRPr lang="en-US" sz="1800" kern="0" dirty="0">
                <a:solidFill>
                  <a:schemeClr val="dk1"/>
                </a:solidFill>
                <a:latin typeface="+mn-lt"/>
                <a:ea typeface="Arial Unicode MS" pitchFamily="34" charset="-128"/>
              </a:endParaRPr>
            </a:p>
          </p:txBody>
        </p:sp>
        <p:cxnSp>
          <p:nvCxnSpPr>
            <p:cNvPr id="28" name="Connector: Elbow 27">
              <a:extLst>
                <a:ext uri="{FF2B5EF4-FFF2-40B4-BE49-F238E27FC236}">
                  <a16:creationId xmlns:a16="http://schemas.microsoft.com/office/drawing/2014/main" id="{05915C05-8AE8-49E3-B511-9862741B53DB}"/>
                </a:ext>
              </a:extLst>
            </p:cNvPr>
            <p:cNvCxnSpPr>
              <a:cxnSpLocks/>
              <a:stCxn id="27" idx="2"/>
              <a:endCxn id="8" idx="2"/>
            </p:cNvCxnSpPr>
            <p:nvPr/>
          </p:nvCxnSpPr>
          <p:spPr>
            <a:xfrm rot="10800000">
              <a:off x="1208838" y="3518316"/>
              <a:ext cx="3443173" cy="1698844"/>
            </a:xfrm>
            <a:prstGeom prst="bentConnector2">
              <a:avLst/>
            </a:prstGeom>
            <a:ln w="5715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C2226B02-D33A-4A27-A7EF-DEFABA68D66B}"/>
              </a:ext>
            </a:extLst>
          </p:cNvPr>
          <p:cNvSpPr>
            <a:spLocks noGrp="1"/>
          </p:cNvSpPr>
          <p:nvPr>
            <p:ph type="title"/>
          </p:nvPr>
        </p:nvSpPr>
        <p:spPr/>
        <p:txBody>
          <a:bodyPr/>
          <a:lstStyle/>
          <a:p>
            <a:r>
              <a:rPr lang="en-US" dirty="0"/>
              <a:t>Labels &amp; Named Ports</a:t>
            </a:r>
          </a:p>
        </p:txBody>
      </p:sp>
      <p:grpSp>
        <p:nvGrpSpPr>
          <p:cNvPr id="3" name="Group 2">
            <a:extLst>
              <a:ext uri="{FF2B5EF4-FFF2-40B4-BE49-F238E27FC236}">
                <a16:creationId xmlns:a16="http://schemas.microsoft.com/office/drawing/2014/main" id="{BA02E5F6-351A-4475-8339-0F6802116EF8}"/>
              </a:ext>
            </a:extLst>
          </p:cNvPr>
          <p:cNvGrpSpPr/>
          <p:nvPr/>
        </p:nvGrpSpPr>
        <p:grpSpPr>
          <a:xfrm>
            <a:off x="301168" y="1447801"/>
            <a:ext cx="3956448" cy="2273002"/>
            <a:chOff x="301168" y="1447801"/>
            <a:chExt cx="3956448" cy="2273002"/>
          </a:xfrm>
        </p:grpSpPr>
        <p:sp>
          <p:nvSpPr>
            <p:cNvPr id="5" name="Rectangle 4">
              <a:extLst>
                <a:ext uri="{FF2B5EF4-FFF2-40B4-BE49-F238E27FC236}">
                  <a16:creationId xmlns:a16="http://schemas.microsoft.com/office/drawing/2014/main" id="{4F713495-D0C7-4536-A47C-ABE85D9862FF}"/>
                </a:ext>
              </a:extLst>
            </p:cNvPr>
            <p:cNvSpPr/>
            <p:nvPr/>
          </p:nvSpPr>
          <p:spPr bwMode="gray">
            <a:xfrm>
              <a:off x="1179685" y="1808361"/>
              <a:ext cx="2430922" cy="1477234"/>
            </a:xfrm>
            <a:prstGeom prst="rect">
              <a:avLst/>
            </a:prstGeom>
            <a:solidFill>
              <a:schemeClr val="tx2"/>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324000" bIns="72000" rtlCol="0" anchor="ctr"/>
            <a:lstStyle/>
            <a:p>
              <a:pPr algn="r" defTabSz="914400" fontAlgn="base">
                <a:spcBef>
                  <a:spcPct val="50000"/>
                </a:spcBef>
                <a:spcAft>
                  <a:spcPct val="0"/>
                </a:spcAft>
                <a:buClr>
                  <a:srgbClr val="F0AB00"/>
                </a:buClr>
                <a:buSzPct val="80000"/>
              </a:pPr>
              <a:r>
                <a:rPr lang="de-DE" sz="1600" b="1" kern="0" dirty="0" err="1">
                  <a:solidFill>
                    <a:sysClr val="windowText" lastClr="000000"/>
                  </a:solidFill>
                  <a:ea typeface="Arial Unicode MS" pitchFamily="34" charset="-128"/>
                </a:rPr>
                <a:t>koopa-Pod</a:t>
              </a:r>
              <a:endParaRPr lang="de-DE" sz="1600" b="1" kern="0" dirty="0">
                <a:solidFill>
                  <a:sysClr val="windowText" lastClr="000000"/>
                </a:solidFill>
                <a:ea typeface="Arial Unicode MS" pitchFamily="34" charset="-128"/>
              </a:endParaRPr>
            </a:p>
          </p:txBody>
        </p:sp>
        <p:sp>
          <p:nvSpPr>
            <p:cNvPr id="6" name="Rectangle 5">
              <a:extLst>
                <a:ext uri="{FF2B5EF4-FFF2-40B4-BE49-F238E27FC236}">
                  <a16:creationId xmlns:a16="http://schemas.microsoft.com/office/drawing/2014/main" id="{E5AF0BEF-A5C6-477C-A03D-80DD0C56FEF6}"/>
                </a:ext>
              </a:extLst>
            </p:cNvPr>
            <p:cNvSpPr/>
            <p:nvPr/>
          </p:nvSpPr>
          <p:spPr bwMode="gray">
            <a:xfrm>
              <a:off x="736628" y="1447801"/>
              <a:ext cx="1645920" cy="465442"/>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10.10.10.1</a:t>
              </a:r>
            </a:p>
          </p:txBody>
        </p:sp>
        <p:sp>
          <p:nvSpPr>
            <p:cNvPr id="8" name="Rectangle 7">
              <a:extLst>
                <a:ext uri="{FF2B5EF4-FFF2-40B4-BE49-F238E27FC236}">
                  <a16:creationId xmlns:a16="http://schemas.microsoft.com/office/drawing/2014/main" id="{2A7326BA-2147-4201-9D76-9DEE3806C186}"/>
                </a:ext>
              </a:extLst>
            </p:cNvPr>
            <p:cNvSpPr/>
            <p:nvPr/>
          </p:nvSpPr>
          <p:spPr bwMode="gray">
            <a:xfrm>
              <a:off x="301168" y="3052874"/>
              <a:ext cx="1815338" cy="465442"/>
            </a:xfrm>
            <a:prstGeom prst="rect">
              <a:avLst/>
            </a:prstGeom>
            <a:solidFill>
              <a:schemeClr val="accent1">
                <a:lumMod val="40000"/>
                <a:lumOff val="6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species</a:t>
              </a:r>
              <a:r>
                <a:rPr kumimoji="0" lang="de-DE" sz="1800" b="0" i="0" u="none" strike="noStrike" kern="0" cap="none" spc="0" normalizeH="0" baseline="0" noProof="0" dirty="0">
                  <a:ln>
                    <a:noFill/>
                  </a:ln>
                  <a:effectLst/>
                  <a:uLnTx/>
                  <a:uFillTx/>
                  <a:ea typeface="Arial Unicode MS" pitchFamily="34" charset="-128"/>
                  <a:cs typeface="Arial Unicode MS" pitchFamily="34" charset="-128"/>
                </a:rPr>
                <a:t>=</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koopa</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2" name="Rectangle 11">
              <a:extLst>
                <a:ext uri="{FF2B5EF4-FFF2-40B4-BE49-F238E27FC236}">
                  <a16:creationId xmlns:a16="http://schemas.microsoft.com/office/drawing/2014/main" id="{67BFC906-AFD7-4353-A1E7-A99CA1E80D65}"/>
                </a:ext>
              </a:extLst>
            </p:cNvPr>
            <p:cNvSpPr/>
            <p:nvPr/>
          </p:nvSpPr>
          <p:spPr bwMode="gray">
            <a:xfrm>
              <a:off x="2724574" y="2878625"/>
              <a:ext cx="1533042" cy="84217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ts val="600"/>
                </a:spcBef>
                <a:spcAft>
                  <a:spcPct val="0"/>
                </a:spcAft>
                <a:buClr>
                  <a:srgbClr val="F0AB00"/>
                </a:buClr>
                <a:buSzPct val="80000"/>
                <a:tabLst/>
              </a:pPr>
              <a:r>
                <a:rPr lang="de-DE" sz="1800" kern="0" dirty="0">
                  <a:ea typeface="Arial Unicode MS" pitchFamily="34" charset="-128"/>
                  <a:cs typeface="Arial Unicode MS" pitchFamily="34" charset="-128"/>
                </a:rPr>
                <a:t>Port: 80</a:t>
              </a:r>
            </a:p>
            <a:p>
              <a:pPr marR="0" algn="ctr" defTabSz="914400" eaLnBrk="1" fontAlgn="base" latinLnBrk="0" hangingPunct="1">
                <a:lnSpc>
                  <a:spcPct val="100000"/>
                </a:lnSpc>
                <a:spcBef>
                  <a:spcPts val="6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Name: </a:t>
              </a:r>
              <a:r>
                <a:rPr kumimoji="0" lang="de-DE" sz="1800" b="1" i="0" u="none" strike="noStrike" kern="0" cap="none" spc="0" normalizeH="0" baseline="0" noProof="0" dirty="0">
                  <a:ln>
                    <a:noFill/>
                  </a:ln>
                  <a:effectLst/>
                  <a:uLnTx/>
                  <a:uFillTx/>
                  <a:ea typeface="Arial Unicode MS" pitchFamily="34" charset="-128"/>
                  <a:cs typeface="Arial Unicode MS" pitchFamily="34" charset="-128"/>
                </a:rPr>
                <a:t>http</a:t>
              </a:r>
            </a:p>
          </p:txBody>
        </p:sp>
        <p:pic>
          <p:nvPicPr>
            <p:cNvPr id="21" name="Picture 2" descr="https://vignette.wikia.nocookie.net/nintendo/images/8/83/KoopaNSMB.png/revision/latest?cb=20110724132501&amp;path-prefix=en">
              <a:extLst>
                <a:ext uri="{FF2B5EF4-FFF2-40B4-BE49-F238E27FC236}">
                  <a16:creationId xmlns:a16="http://schemas.microsoft.com/office/drawing/2014/main" id="{E3EE2C5C-6B3C-4DB8-BC93-E2542A6275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4160" y="2096023"/>
              <a:ext cx="512545" cy="81554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Group 10">
            <a:extLst>
              <a:ext uri="{FF2B5EF4-FFF2-40B4-BE49-F238E27FC236}">
                <a16:creationId xmlns:a16="http://schemas.microsoft.com/office/drawing/2014/main" id="{CADC3F7F-89FE-409F-B3FF-9644CB8CF101}"/>
              </a:ext>
            </a:extLst>
          </p:cNvPr>
          <p:cNvGrpSpPr/>
          <p:nvPr/>
        </p:nvGrpSpPr>
        <p:grpSpPr>
          <a:xfrm>
            <a:off x="7066621" y="1447801"/>
            <a:ext cx="4175243" cy="2273002"/>
            <a:chOff x="7066621" y="1447801"/>
            <a:chExt cx="4175243" cy="2273002"/>
          </a:xfrm>
        </p:grpSpPr>
        <p:sp>
          <p:nvSpPr>
            <p:cNvPr id="23" name="Rectangle 22">
              <a:extLst>
                <a:ext uri="{FF2B5EF4-FFF2-40B4-BE49-F238E27FC236}">
                  <a16:creationId xmlns:a16="http://schemas.microsoft.com/office/drawing/2014/main" id="{B487C0ED-C9A9-4905-9A5E-B676B88C332E}"/>
                </a:ext>
              </a:extLst>
            </p:cNvPr>
            <p:cNvSpPr/>
            <p:nvPr/>
          </p:nvSpPr>
          <p:spPr bwMode="gray">
            <a:xfrm>
              <a:off x="8163932" y="1808361"/>
              <a:ext cx="2705997" cy="1477234"/>
            </a:xfrm>
            <a:prstGeom prst="rect">
              <a:avLst/>
            </a:prstGeom>
            <a:solidFill>
              <a:schemeClr val="tx2"/>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324000" bIns="72000" rtlCol="0" anchor="ctr"/>
            <a:lstStyle/>
            <a:p>
              <a:pPr algn="r" defTabSz="914400" fontAlgn="base">
                <a:spcBef>
                  <a:spcPct val="50000"/>
                </a:spcBef>
                <a:spcAft>
                  <a:spcPct val="0"/>
                </a:spcAft>
                <a:buClr>
                  <a:srgbClr val="F0AB00"/>
                </a:buClr>
                <a:buSzPct val="80000"/>
              </a:pPr>
              <a:r>
                <a:rPr lang="de-DE" sz="1600" b="1" kern="0" dirty="0" err="1">
                  <a:solidFill>
                    <a:sysClr val="windowText" lastClr="000000"/>
                  </a:solidFill>
                  <a:ea typeface="Arial Unicode MS" pitchFamily="34" charset="-128"/>
                </a:rPr>
                <a:t>goomba-Pod</a:t>
              </a:r>
              <a:endParaRPr lang="de-DE" sz="1600" b="1" kern="0" dirty="0">
                <a:solidFill>
                  <a:sysClr val="windowText" lastClr="000000"/>
                </a:solidFill>
                <a:ea typeface="Arial Unicode MS" pitchFamily="34" charset="-128"/>
              </a:endParaRPr>
            </a:p>
          </p:txBody>
        </p:sp>
        <p:sp>
          <p:nvSpPr>
            <p:cNvPr id="24" name="Rectangle 23">
              <a:extLst>
                <a:ext uri="{FF2B5EF4-FFF2-40B4-BE49-F238E27FC236}">
                  <a16:creationId xmlns:a16="http://schemas.microsoft.com/office/drawing/2014/main" id="{B91FF4A5-F996-4555-B8E0-9C4BC764B552}"/>
                </a:ext>
              </a:extLst>
            </p:cNvPr>
            <p:cNvSpPr/>
            <p:nvPr/>
          </p:nvSpPr>
          <p:spPr bwMode="gray">
            <a:xfrm>
              <a:off x="7720876" y="1447801"/>
              <a:ext cx="1645920" cy="465442"/>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10.10.10.3</a:t>
              </a:r>
            </a:p>
          </p:txBody>
        </p:sp>
        <p:sp>
          <p:nvSpPr>
            <p:cNvPr id="25" name="Rectangle 24">
              <a:extLst>
                <a:ext uri="{FF2B5EF4-FFF2-40B4-BE49-F238E27FC236}">
                  <a16:creationId xmlns:a16="http://schemas.microsoft.com/office/drawing/2014/main" id="{FDF3E291-A9F0-4EEC-94B6-05CDBE347AF5}"/>
                </a:ext>
              </a:extLst>
            </p:cNvPr>
            <p:cNvSpPr/>
            <p:nvPr/>
          </p:nvSpPr>
          <p:spPr bwMode="gray">
            <a:xfrm>
              <a:off x="7066621" y="3052874"/>
              <a:ext cx="2034133" cy="465442"/>
            </a:xfrm>
            <a:prstGeom prst="rect">
              <a:avLst/>
            </a:prstGeom>
            <a:solidFill>
              <a:schemeClr val="accent1">
                <a:lumMod val="40000"/>
                <a:lumOff val="6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species</a:t>
              </a:r>
              <a:r>
                <a:rPr kumimoji="0" lang="de-DE" sz="1800" b="0" i="0" u="none" strike="noStrike" kern="0" cap="none" spc="0" normalizeH="0" baseline="0" noProof="0" dirty="0">
                  <a:ln>
                    <a:noFill/>
                  </a:ln>
                  <a:effectLst/>
                  <a:uLnTx/>
                  <a:uFillTx/>
                  <a:ea typeface="Arial Unicode MS" pitchFamily="34" charset="-128"/>
                  <a:cs typeface="Arial Unicode MS" pitchFamily="34" charset="-128"/>
                </a:rPr>
                <a:t>=</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goomba</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6" name="Rectangle 25">
              <a:extLst>
                <a:ext uri="{FF2B5EF4-FFF2-40B4-BE49-F238E27FC236}">
                  <a16:creationId xmlns:a16="http://schemas.microsoft.com/office/drawing/2014/main" id="{9C4ABB6E-98AA-44E9-BBAB-FA89D332F4D5}"/>
                </a:ext>
              </a:extLst>
            </p:cNvPr>
            <p:cNvSpPr/>
            <p:nvPr/>
          </p:nvSpPr>
          <p:spPr bwMode="gray">
            <a:xfrm>
              <a:off x="9708822" y="2878625"/>
              <a:ext cx="1533042" cy="84217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ts val="600"/>
                </a:spcBef>
                <a:spcAft>
                  <a:spcPct val="0"/>
                </a:spcAft>
                <a:buClr>
                  <a:srgbClr val="F0AB00"/>
                </a:buClr>
                <a:buSzPct val="80000"/>
                <a:tabLst/>
              </a:pPr>
              <a:r>
                <a:rPr lang="de-DE" sz="1800" kern="0" dirty="0">
                  <a:ea typeface="Arial Unicode MS" pitchFamily="34" charset="-128"/>
                  <a:cs typeface="Arial Unicode MS" pitchFamily="34" charset="-128"/>
                </a:rPr>
                <a:t>Port: 8080</a:t>
              </a:r>
            </a:p>
          </p:txBody>
        </p:sp>
        <p:pic>
          <p:nvPicPr>
            <p:cNvPr id="10" name="Picture 9">
              <a:extLst>
                <a:ext uri="{FF2B5EF4-FFF2-40B4-BE49-F238E27FC236}">
                  <a16:creationId xmlns:a16="http://schemas.microsoft.com/office/drawing/2014/main" id="{54F0BC9E-565E-4A8A-AE06-95B25752010B}"/>
                </a:ext>
              </a:extLst>
            </p:cNvPr>
            <p:cNvPicPr>
              <a:picLocks noChangeAspect="1"/>
            </p:cNvPicPr>
            <p:nvPr/>
          </p:nvPicPr>
          <p:blipFill>
            <a:blip r:embed="rId4"/>
            <a:stretch>
              <a:fillRect/>
            </a:stretch>
          </p:blipFill>
          <p:spPr>
            <a:xfrm>
              <a:off x="8458102" y="2155394"/>
              <a:ext cx="631124" cy="783168"/>
            </a:xfrm>
            <a:prstGeom prst="rect">
              <a:avLst/>
            </a:prstGeom>
          </p:spPr>
        </p:pic>
      </p:grpSp>
    </p:spTree>
    <p:extLst>
      <p:ext uri="{BB962C8B-B14F-4D97-AF65-F5344CB8AC3E}">
        <p14:creationId xmlns:p14="http://schemas.microsoft.com/office/powerpoint/2010/main" val="86965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37"/>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Service types: Cluster IP, NodePort, </a:t>
            </a:r>
            <a:r>
              <a:rPr lang="en-US" dirty="0" err="1"/>
              <a:t>Loadbalancer</a:t>
            </a:r>
            <a:endParaRPr lang="en-US" dirty="0"/>
          </a:p>
        </p:txBody>
      </p:sp>
      <p:sp>
        <p:nvSpPr>
          <p:cNvPr id="3" name="Rectangle 2"/>
          <p:cNvSpPr/>
          <p:nvPr/>
        </p:nvSpPr>
        <p:spPr>
          <a:xfrm>
            <a:off x="504001" y="1139987"/>
            <a:ext cx="10430699" cy="3970318"/>
          </a:xfrm>
          <a:prstGeom prst="rect">
            <a:avLst/>
          </a:prstGeom>
        </p:spPr>
        <p:txBody>
          <a:bodyPr wrap="square">
            <a:spAutoFit/>
          </a:bodyPr>
          <a:lstStyle/>
          <a:p>
            <a:pPr marL="342900" indent="-342900">
              <a:buFont typeface="Wingdings" panose="05000000000000000000" pitchFamily="2" charset="2"/>
              <a:buChar char="§"/>
            </a:pPr>
            <a:r>
              <a:rPr lang="en-US" dirty="0">
                <a:sym typeface="Wingdings" panose="05000000000000000000" pitchFamily="2" charset="2"/>
              </a:rPr>
              <a:t>Cluster IP </a:t>
            </a:r>
          </a:p>
          <a:p>
            <a:pPr marL="887288" lvl="1" indent="-342900">
              <a:buClr>
                <a:schemeClr val="tx1"/>
              </a:buClr>
              <a:buFont typeface="Symbol" panose="05050102010706020507" pitchFamily="18" charset="2"/>
              <a:buChar char="-"/>
            </a:pPr>
            <a:r>
              <a:rPr lang="en-US" dirty="0">
                <a:sym typeface="Wingdings" panose="05000000000000000000" pitchFamily="2" charset="2"/>
              </a:rPr>
              <a:t>service is only routable inside the Kubernetes cluster’s subnet</a:t>
            </a:r>
          </a:p>
          <a:p>
            <a:pPr marL="887288" lvl="1" indent="-342900">
              <a:buClr>
                <a:schemeClr val="tx1"/>
              </a:buClr>
              <a:buFont typeface="Symbol" panose="05050102010706020507" pitchFamily="18" charset="2"/>
              <a:buChar char="-"/>
            </a:pPr>
            <a:r>
              <a:rPr lang="en-US" dirty="0">
                <a:sym typeface="Wingdings" panose="05000000000000000000" pitchFamily="2" charset="2"/>
              </a:rPr>
              <a:t>Default service type, every service regardless of its type gets a cluster </a:t>
            </a:r>
            <a:r>
              <a:rPr lang="en-US" dirty="0" err="1">
                <a:sym typeface="Wingdings" panose="05000000000000000000" pitchFamily="2" charset="2"/>
              </a:rPr>
              <a:t>ip</a:t>
            </a:r>
            <a:endParaRPr lang="en-US" dirty="0">
              <a:sym typeface="Wingdings" panose="05000000000000000000" pitchFamily="2" charset="2"/>
            </a:endParaRPr>
          </a:p>
          <a:p>
            <a:pPr marL="342900" indent="-342900">
              <a:buFont typeface="Wingdings" panose="05000000000000000000" pitchFamily="2" charset="2"/>
              <a:buChar char="§"/>
            </a:pPr>
            <a:r>
              <a:rPr lang="en-US" dirty="0">
                <a:sym typeface="Wingdings" panose="05000000000000000000" pitchFamily="2" charset="2"/>
              </a:rPr>
              <a:t>LoadBalancer</a:t>
            </a:r>
          </a:p>
          <a:p>
            <a:pPr marL="887288" lvl="1" indent="-342900">
              <a:buClr>
                <a:schemeClr val="tx1"/>
              </a:buClr>
              <a:buFont typeface="Symbol" panose="05050102010706020507" pitchFamily="18" charset="2"/>
              <a:buChar char="-"/>
            </a:pPr>
            <a:r>
              <a:rPr lang="en-US" dirty="0">
                <a:sym typeface="Wingdings" panose="05000000000000000000" pitchFamily="2" charset="2"/>
              </a:rPr>
              <a:t>Allocates a publicly routable IP address and forwards incoming requests to the respective service</a:t>
            </a:r>
          </a:p>
          <a:p>
            <a:pPr marL="887288" lvl="1" indent="-342900">
              <a:buClr>
                <a:schemeClr val="tx1"/>
              </a:buClr>
              <a:buFont typeface="Symbol" panose="05050102010706020507" pitchFamily="18" charset="2"/>
              <a:buChar char="-"/>
            </a:pPr>
            <a:r>
              <a:rPr lang="en-US" dirty="0">
                <a:sym typeface="Wingdings" panose="05000000000000000000" pitchFamily="2" charset="2"/>
              </a:rPr>
              <a:t>Dependent on infrastructure provider – might not be available everywhere</a:t>
            </a:r>
          </a:p>
          <a:p>
            <a:pPr marL="342900" indent="-342900">
              <a:buFont typeface="Wingdings" panose="05000000000000000000" pitchFamily="2" charset="2"/>
              <a:buChar char="§"/>
            </a:pPr>
            <a:r>
              <a:rPr lang="en-US" dirty="0">
                <a:sym typeface="Wingdings" panose="05000000000000000000" pitchFamily="2" charset="2"/>
              </a:rPr>
              <a:t>NodePort</a:t>
            </a:r>
          </a:p>
          <a:p>
            <a:pPr marL="887288" lvl="1" indent="-342900">
              <a:buClr>
                <a:schemeClr val="tx1"/>
              </a:buClr>
              <a:buFont typeface="Symbol" panose="05050102010706020507" pitchFamily="18" charset="2"/>
              <a:buChar char="-"/>
            </a:pPr>
            <a:r>
              <a:rPr lang="en-US" dirty="0">
                <a:sym typeface="Wingdings" panose="05000000000000000000" pitchFamily="2" charset="2"/>
              </a:rPr>
              <a:t>Allocates a free port from range 30000 – 32767</a:t>
            </a:r>
          </a:p>
          <a:p>
            <a:pPr marL="887288" lvl="1" indent="-342900">
              <a:buClr>
                <a:schemeClr val="tx1"/>
              </a:buClr>
              <a:buFont typeface="Symbol" panose="05050102010706020507" pitchFamily="18" charset="2"/>
              <a:buChar char="-"/>
            </a:pPr>
            <a:r>
              <a:rPr lang="en-US" dirty="0">
                <a:sym typeface="Wingdings" panose="05000000000000000000" pitchFamily="2" charset="2"/>
              </a:rPr>
              <a:t>The port is opened on all nodes of the cluster, incoming traffic is routed to the respective service</a:t>
            </a:r>
          </a:p>
          <a:p>
            <a:pPr lvl="1">
              <a:buNone/>
            </a:pPr>
            <a:endParaRPr lang="en-US" dirty="0">
              <a:sym typeface="Wingdings" panose="05000000000000000000" pitchFamily="2" charset="2"/>
            </a:endParaRPr>
          </a:p>
        </p:txBody>
      </p:sp>
    </p:spTree>
    <p:extLst>
      <p:ext uri="{BB962C8B-B14F-4D97-AF65-F5344CB8AC3E}">
        <p14:creationId xmlns:p14="http://schemas.microsoft.com/office/powerpoint/2010/main" val="4264671960"/>
      </p:ext>
    </p:extLst>
  </p:cSld>
  <p:clrMapOvr>
    <a:masterClrMapping/>
  </p:clrMapOvr>
</p:sld>
</file>

<file path=ppt/theme/theme1.xml><?xml version="1.0" encoding="utf-8"?>
<a:theme xmlns:a="http://schemas.openxmlformats.org/drawingml/2006/main" name="SAP_2017_16x9_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potx" id="{9488014F-4BF2-4B73-9741-6D40B78C18AF}" vid="{315AB80D-2AE3-4555-B7D1-B9C512524916}"/>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39</TotalTime>
  <Words>1928</Words>
  <Application>Microsoft Office PowerPoint</Application>
  <PresentationFormat>Custom</PresentationFormat>
  <Paragraphs>252</Paragraphs>
  <Slides>18</Slides>
  <Notes>16</Notes>
  <HiddenSlides>2</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Arial Unicode MS</vt:lpstr>
      <vt:lpstr>Courier New</vt:lpstr>
      <vt:lpstr>Symbol</vt:lpstr>
      <vt:lpstr>Wingdings</vt:lpstr>
      <vt:lpstr>Wingdings</vt:lpstr>
      <vt:lpstr>SAP_2017_16x9_black</vt:lpstr>
      <vt:lpstr>PowerPoint Presentation</vt:lpstr>
      <vt:lpstr>Objectives of k8s networking</vt:lpstr>
      <vt:lpstr>Scenarios of k8s networking</vt:lpstr>
      <vt:lpstr>Pod communication</vt:lpstr>
      <vt:lpstr>Why do we need services?</vt:lpstr>
      <vt:lpstr>Services – Stable network endpoints</vt:lpstr>
      <vt:lpstr>Services</vt:lpstr>
      <vt:lpstr>Labels &amp; Named Ports</vt:lpstr>
      <vt:lpstr>Service types: Cluster IP, NodePort, Loadbalancer</vt:lpstr>
      <vt:lpstr>ClusterIP services – cluster internal load balancing</vt:lpstr>
      <vt:lpstr>Demo</vt:lpstr>
      <vt:lpstr>Introducing LoadBalancers</vt:lpstr>
      <vt:lpstr>Demo</vt:lpstr>
      <vt:lpstr>Introducing LoadBalancers</vt:lpstr>
      <vt:lpstr>Demo</vt:lpstr>
      <vt:lpstr>So many different ports…</vt:lpstr>
      <vt:lpstr>What YOU will do in exercise #04</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cp:keywords>
  <cp:lastModifiedBy>Buchner, Thomas</cp:lastModifiedBy>
  <cp:revision>542</cp:revision>
  <dcterms:created xsi:type="dcterms:W3CDTF">2015-10-14T11:21:43Z</dcterms:created>
  <dcterms:modified xsi:type="dcterms:W3CDTF">2019-07-25T08:09:05Z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