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5" r:id="rId2"/>
    <p:sldId id="434" r:id="rId3"/>
    <p:sldId id="382" r:id="rId4"/>
    <p:sldId id="436" r:id="rId5"/>
    <p:sldId id="388" r:id="rId6"/>
    <p:sldId id="437"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0199" autoAdjust="0"/>
  </p:normalViewPr>
  <p:slideViewPr>
    <p:cSldViewPr snapToGrid="0" showGuides="1">
      <p:cViewPr varScale="1">
        <p:scale>
          <a:sx n="92" d="100"/>
          <a:sy n="92" d="100"/>
        </p:scale>
        <p:origin x="1692"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Docker extensively uses features of</a:t>
            </a:r>
            <a:r>
              <a:rPr lang="en-US" sz="1400" baseline="0" noProof="0" dirty="0"/>
              <a:t> the Linux kernel which are listed above. But Docker exists for Windows and Mac, how is that possible?</a:t>
            </a:r>
          </a:p>
          <a:p>
            <a:r>
              <a:rPr lang="en-US" sz="1400" baseline="0" noProof="0" dirty="0"/>
              <a:t>On Windows, Docker uses Hyper-V to silently start a minimalistic Linux VM in the background to run containers. This has some limitations on where you can run Docker for Windows. If your Windows runs within a VM and Docker wants to silently start its minimal Linux VM, you would end up with a VM inside a VM, i.e. </a:t>
            </a:r>
            <a:r>
              <a:rPr lang="en-US" sz="1400" baseline="0" noProof="0"/>
              <a:t>nested virtualization. </a:t>
            </a:r>
            <a:r>
              <a:rPr lang="en-US" sz="1400" baseline="0" noProof="0" dirty="0"/>
              <a:t>This is only supported on Windows 10 and Windows 2016. This limitation does not exist for bare-metal setups.</a:t>
            </a:r>
          </a:p>
          <a:p>
            <a:r>
              <a:rPr lang="en-US" sz="1400" baseline="0" noProof="0" dirty="0"/>
              <a:t>Macs use a Virtual Box VM to run a minimal Linux VM that provides the kernel features needed for Docker.</a:t>
            </a:r>
          </a:p>
          <a:p>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94592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Basics of</a:t>
            </a:r>
            <a:br>
              <a:rPr lang="en-US" dirty="0"/>
            </a:b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Container?</a:t>
            </a:r>
          </a:p>
        </p:txBody>
      </p:sp>
      <p:sp>
        <p:nvSpPr>
          <p:cNvPr id="5" name="Text Placeholder 1"/>
          <p:cNvSpPr txBox="1">
            <a:spLocks/>
          </p:cNvSpPr>
          <p:nvPr/>
        </p:nvSpPr>
        <p:spPr bwMode="gray">
          <a:xfrm>
            <a:off x="4216369" y="2024679"/>
            <a:ext cx="4622859" cy="3125624"/>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Convenient package to ship „things“</a:t>
            </a:r>
          </a:p>
          <a:p>
            <a:pPr marL="342900" indent="-342900">
              <a:buFont typeface="Arial" panose="020B0604020202020204" pitchFamily="34" charset="0"/>
              <a:buChar char="•"/>
            </a:pPr>
            <a:r>
              <a:rPr lang="en-US" dirty="0"/>
              <a:t>Open specification</a:t>
            </a:r>
          </a:p>
          <a:p>
            <a:pPr marL="342900" indent="-342900">
              <a:buFont typeface="Arial" panose="020B0604020202020204" pitchFamily="34" charset="0"/>
              <a:buChar char="•"/>
            </a:pPr>
            <a:r>
              <a:rPr lang="en-US" dirty="0"/>
              <a:t>Stackable</a:t>
            </a:r>
          </a:p>
          <a:p>
            <a:pPr marL="342900" indent="-342900">
              <a:buFont typeface="Arial" panose="020B0604020202020204" pitchFamily="34" charset="0"/>
              <a:buChar char="•"/>
            </a:pPr>
            <a:r>
              <a:rPr lang="en-US" dirty="0"/>
              <a:t>Isolated</a:t>
            </a:r>
          </a:p>
          <a:p>
            <a:pPr marL="342900" indent="-342900">
              <a:buFont typeface="Arial" panose="020B0604020202020204" pitchFamily="34" charset="0"/>
              <a:buChar char="•"/>
            </a:pPr>
            <a:r>
              <a:rPr lang="en-US" dirty="0"/>
              <a:t>Portable</a:t>
            </a:r>
          </a:p>
          <a:p>
            <a:pPr marL="342900" indent="-342900">
              <a:buFont typeface="Arial" panose="020B0604020202020204" pitchFamily="34" charset="0"/>
              <a:buChar char="•"/>
            </a:pPr>
            <a:r>
              <a:rPr lang="en-US" dirty="0"/>
              <a:t>Lightweight</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9245" y1="9424" x2="9245" y2="9424"/>
                        <a14:foregroundMark x1="16797" y1="6981" x2="16797" y2="6981"/>
                        <a14:foregroundMark x1="19141" y1="14660" x2="19141" y2="14660"/>
                        <a14:foregroundMark x1="6641" y1="64398" x2="6641" y2="64398"/>
                        <a14:foregroundMark x1="1432" y1="22339" x2="1432" y2="22339"/>
                        <a14:foregroundMark x1="2214" y1="42932" x2="2214" y2="42932"/>
                        <a14:foregroundMark x1="20443" y1="62478" x2="20443" y2="62478"/>
                        <a14:foregroundMark x1="8333" y1="65620" x2="8333" y2="65620"/>
                        <a14:backgroundMark x1="1563" y1="8551" x2="1563" y2="8551"/>
                        <a14:backgroundMark x1="4036" y1="90227" x2="4036" y2="90227"/>
                      </a14:backgroundRemoval>
                    </a14:imgEffect>
                  </a14:imgLayer>
                </a14:imgProps>
              </a:ext>
            </a:extLst>
          </a:blip>
          <a:stretch>
            <a:fillRect/>
          </a:stretch>
        </p:blipFill>
        <p:spPr>
          <a:xfrm>
            <a:off x="832142" y="2584216"/>
            <a:ext cx="2689410" cy="2006552"/>
          </a:xfrm>
          <a:prstGeom prst="rect">
            <a:avLst/>
          </a:prstGeom>
        </p:spPr>
      </p:pic>
      <p:grpSp>
        <p:nvGrpSpPr>
          <p:cNvPr id="8" name="Group 7"/>
          <p:cNvGrpSpPr/>
          <p:nvPr/>
        </p:nvGrpSpPr>
        <p:grpSpPr>
          <a:xfrm>
            <a:off x="9693088" y="1659246"/>
            <a:ext cx="1404058" cy="3856491"/>
            <a:chOff x="7792984" y="2582983"/>
            <a:chExt cx="750515" cy="2061420"/>
          </a:xfrm>
        </p:grpSpPr>
        <p:sp>
          <p:nvSpPr>
            <p:cNvPr id="9" name="Rectangle 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0" name="Rectangle 9"/>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Libs</a:t>
              </a:r>
            </a:p>
          </p:txBody>
        </p:sp>
        <p:sp>
          <p:nvSpPr>
            <p:cNvPr id="12" name="Rectangle 1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App</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(e.g. </a:t>
              </a:r>
              <a:r>
                <a:rPr lang="en-US" sz="1600" kern="0" dirty="0">
                  <a:solidFill>
                    <a:schemeClr val="bg1"/>
                  </a:solidFill>
                  <a:ea typeface="Arial Unicode MS" pitchFamily="34" charset="-128"/>
                  <a:cs typeface="Arial Unicode MS" pitchFamily="34" charset="-128"/>
                </a:rPr>
                <a:t>nginx</a:t>
              </a: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a:t>
              </a:r>
            </a:p>
          </p:txBody>
        </p:sp>
        <p:sp>
          <p:nvSpPr>
            <p:cNvPr id="13" name="Rectangle 1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dirty="0">
                  <a:ln>
                    <a:noFill/>
                  </a:ln>
                  <a:solidFill>
                    <a:schemeClr val="bg1"/>
                  </a:solidFill>
                  <a:effectLst/>
                  <a:uLnTx/>
                  <a:uFillTx/>
                  <a:ea typeface="Arial Unicode MS" pitchFamily="34" charset="-128"/>
                  <a:cs typeface="Arial Unicode MS" pitchFamily="34" charset="-128"/>
                </a:rPr>
                <a:t>Tools</a:t>
              </a:r>
            </a:p>
          </p:txBody>
        </p:sp>
      </p:grpSp>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Containers vs. Virtual Machines</a:t>
            </a:r>
          </a:p>
        </p:txBody>
      </p:sp>
      <p:sp>
        <p:nvSpPr>
          <p:cNvPr id="65" name="Rectangle 64"/>
          <p:cNvSpPr/>
          <p:nvPr/>
        </p:nvSpPr>
        <p:spPr bwMode="gray">
          <a:xfrm>
            <a:off x="7272930" y="4086360"/>
            <a:ext cx="3683479" cy="1777042"/>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6" name="Rectangle 65"/>
          <p:cNvSpPr/>
          <p:nvPr/>
        </p:nvSpPr>
        <p:spPr bwMode="gray">
          <a:xfrm>
            <a:off x="7368580" y="4189876"/>
            <a:ext cx="3484311"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Host OS</a:t>
            </a:r>
          </a:p>
        </p:txBody>
      </p:sp>
      <p:sp>
        <p:nvSpPr>
          <p:cNvPr id="67" name="Rectangle 66"/>
          <p:cNvSpPr/>
          <p:nvPr/>
        </p:nvSpPr>
        <p:spPr bwMode="gray">
          <a:xfrm>
            <a:off x="7368580" y="4741967"/>
            <a:ext cx="3484311" cy="45720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Hypervisor</a:t>
            </a:r>
          </a:p>
        </p:txBody>
      </p:sp>
      <p:sp>
        <p:nvSpPr>
          <p:cNvPr id="68" name="Arrow: Up-Down 67"/>
          <p:cNvSpPr/>
          <p:nvPr/>
        </p:nvSpPr>
        <p:spPr bwMode="gray">
          <a:xfrm>
            <a:off x="7483505"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9" name="Arrow: Up-Down 68"/>
          <p:cNvSpPr/>
          <p:nvPr/>
        </p:nvSpPr>
        <p:spPr bwMode="gray">
          <a:xfrm>
            <a:off x="10249043" y="4310645"/>
            <a:ext cx="508959" cy="767751"/>
          </a:xfrm>
          <a:prstGeom prst="upDownArrow">
            <a:avLst/>
          </a:prstGeom>
          <a:solidFill>
            <a:schemeClr val="tx2"/>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70" name="Group 69"/>
          <p:cNvGrpSpPr/>
          <p:nvPr/>
        </p:nvGrpSpPr>
        <p:grpSpPr>
          <a:xfrm>
            <a:off x="916099" y="4483240"/>
            <a:ext cx="4922631" cy="1380162"/>
            <a:chOff x="916099" y="4483240"/>
            <a:chExt cx="4922631" cy="1380162"/>
          </a:xfrm>
        </p:grpSpPr>
        <p:sp>
          <p:nvSpPr>
            <p:cNvPr id="71" name="Rectangle 70"/>
            <p:cNvSpPr/>
            <p:nvPr/>
          </p:nvSpPr>
          <p:spPr bwMode="gray">
            <a:xfrm>
              <a:off x="916099" y="4647076"/>
              <a:ext cx="4922631" cy="1216326"/>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2" name="Rectangle 71"/>
            <p:cNvSpPr/>
            <p:nvPr/>
          </p:nvSpPr>
          <p:spPr bwMode="gray">
            <a:xfrm>
              <a:off x="994618" y="4741967"/>
              <a:ext cx="4744060" cy="45720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Host</a:t>
              </a:r>
              <a:r>
                <a:rPr kumimoji="0" lang="en-US" sz="1800" b="0" i="0" u="none" strike="noStrike" kern="0" cap="none" spc="0" normalizeH="0" noProof="0" dirty="0">
                  <a:ln>
                    <a:noFill/>
                  </a:ln>
                  <a:solidFill>
                    <a:schemeClr val="bg1"/>
                  </a:solidFill>
                  <a:effectLst/>
                  <a:uLnTx/>
                  <a:uFillTx/>
                  <a:ea typeface="Arial Unicode MS" pitchFamily="34" charset="-128"/>
                  <a:cs typeface="Arial Unicode MS" pitchFamily="34" charset="-128"/>
                </a:rPr>
                <a:t> OS</a:t>
              </a: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3" name="Arrow: Down 72"/>
            <p:cNvSpPr/>
            <p:nvPr/>
          </p:nvSpPr>
          <p:spPr bwMode="gray">
            <a:xfrm>
              <a:off x="1199649"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74" name="Arrow: Down 73"/>
            <p:cNvSpPr/>
            <p:nvPr/>
          </p:nvSpPr>
          <p:spPr bwMode="gray">
            <a:xfrm>
              <a:off x="4822333" y="44832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grpSp>
      <p:grpSp>
        <p:nvGrpSpPr>
          <p:cNvPr id="75" name="Group 74"/>
          <p:cNvGrpSpPr/>
          <p:nvPr/>
        </p:nvGrpSpPr>
        <p:grpSpPr>
          <a:xfrm>
            <a:off x="916099" y="2056108"/>
            <a:ext cx="4920343" cy="2496077"/>
            <a:chOff x="916099" y="2056108"/>
            <a:chExt cx="4920343" cy="2496077"/>
          </a:xfrm>
        </p:grpSpPr>
        <p:sp>
          <p:nvSpPr>
            <p:cNvPr id="76" name="Rectangle 75"/>
            <p:cNvSpPr/>
            <p:nvPr/>
          </p:nvSpPr>
          <p:spPr bwMode="gray">
            <a:xfrm>
              <a:off x="916099" y="2056108"/>
              <a:ext cx="4920343"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Runtime</a:t>
              </a:r>
            </a:p>
          </p:txBody>
        </p:sp>
        <p:sp>
          <p:nvSpPr>
            <p:cNvPr id="77" name="Rectangle 76"/>
            <p:cNvSpPr/>
            <p:nvPr/>
          </p:nvSpPr>
          <p:spPr bwMode="gray">
            <a:xfrm>
              <a:off x="994619" y="2421820"/>
              <a:ext cx="661655"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dockerd</a:t>
              </a:r>
            </a:p>
          </p:txBody>
        </p:sp>
      </p:grpSp>
      <p:grpSp>
        <p:nvGrpSpPr>
          <p:cNvPr id="78" name="Group 77"/>
          <p:cNvGrpSpPr/>
          <p:nvPr/>
        </p:nvGrpSpPr>
        <p:grpSpPr>
          <a:xfrm>
            <a:off x="3355841" y="2421820"/>
            <a:ext cx="750515" cy="2061420"/>
            <a:chOff x="7792984" y="2582983"/>
            <a:chExt cx="750515" cy="2061420"/>
          </a:xfrm>
        </p:grpSpPr>
        <p:sp>
          <p:nvSpPr>
            <p:cNvPr id="79" name="Rectangle 78"/>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0" name="Rectangle 79"/>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1" name="Rectangle 80"/>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82" name="Group 81"/>
          <p:cNvGrpSpPr/>
          <p:nvPr/>
        </p:nvGrpSpPr>
        <p:grpSpPr>
          <a:xfrm>
            <a:off x="4177863" y="2420399"/>
            <a:ext cx="750515" cy="2061420"/>
            <a:chOff x="7792984" y="2582983"/>
            <a:chExt cx="750515" cy="2061420"/>
          </a:xfrm>
        </p:grpSpPr>
        <p:sp>
          <p:nvSpPr>
            <p:cNvPr id="83" name="Rectangle 8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84" name="Rectangle 83"/>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85" name="Rectangle 84"/>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86" name="Rectangle 85"/>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87" name="Rectangle 86"/>
          <p:cNvSpPr/>
          <p:nvPr/>
        </p:nvSpPr>
        <p:spPr bwMode="gray">
          <a:xfrm>
            <a:off x="7368580" y="5294058"/>
            <a:ext cx="3484311"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cxnSp>
        <p:nvCxnSpPr>
          <p:cNvPr id="88" name="Straight Connector 87"/>
          <p:cNvCxnSpPr/>
          <p:nvPr/>
        </p:nvCxnSpPr>
        <p:spPr>
          <a:xfrm>
            <a:off x="6534150" y="1173015"/>
            <a:ext cx="0" cy="46903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4982969" y="2421820"/>
            <a:ext cx="750515" cy="2061420"/>
            <a:chOff x="7792984" y="2582983"/>
            <a:chExt cx="750515" cy="2061420"/>
          </a:xfrm>
        </p:grpSpPr>
        <p:sp>
          <p:nvSpPr>
            <p:cNvPr id="90" name="Rectangle 89"/>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1" name="Rectangle 90"/>
            <p:cNvSpPr/>
            <p:nvPr/>
          </p:nvSpPr>
          <p:spPr bwMode="gray">
            <a:xfrm>
              <a:off x="7846115" y="4247523"/>
              <a:ext cx="640177" cy="351662"/>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92" name="Rectangle 91"/>
            <p:cNvSpPr/>
            <p:nvPr/>
          </p:nvSpPr>
          <p:spPr bwMode="gray">
            <a:xfrm>
              <a:off x="7846115" y="2624510"/>
              <a:ext cx="640177" cy="1164297"/>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MTA</a:t>
              </a:r>
            </a:p>
          </p:txBody>
        </p:sp>
        <p:sp>
          <p:nvSpPr>
            <p:cNvPr id="93" name="Rectangle 92"/>
            <p:cNvSpPr/>
            <p:nvPr/>
          </p:nvSpPr>
          <p:spPr bwMode="gray">
            <a:xfrm>
              <a:off x="7846115" y="3842334"/>
              <a:ext cx="640177" cy="351662"/>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Tools</a:t>
              </a:r>
            </a:p>
          </p:txBody>
        </p:sp>
      </p:grpSp>
      <p:sp>
        <p:nvSpPr>
          <p:cNvPr id="94" name="Rectangle 93"/>
          <p:cNvSpPr/>
          <p:nvPr/>
        </p:nvSpPr>
        <p:spPr bwMode="gray">
          <a:xfrm>
            <a:off x="994619" y="5294058"/>
            <a:ext cx="4744059"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Hardware</a:t>
            </a:r>
          </a:p>
        </p:txBody>
      </p:sp>
      <p:sp>
        <p:nvSpPr>
          <p:cNvPr id="95" name="Rectangle 94"/>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6" name="Rectangle 95"/>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97" name="Rectangle 96"/>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98" name="Rectangle 97"/>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nginx</a:t>
            </a:r>
          </a:p>
        </p:txBody>
      </p:sp>
      <p:sp>
        <p:nvSpPr>
          <p:cNvPr id="99" name="Rectangle 98"/>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nvGrpSpPr>
          <p:cNvPr id="100" name="Group 99"/>
          <p:cNvGrpSpPr/>
          <p:nvPr/>
        </p:nvGrpSpPr>
        <p:grpSpPr>
          <a:xfrm>
            <a:off x="8526413" y="1173015"/>
            <a:ext cx="1168644" cy="2818454"/>
            <a:chOff x="7272931" y="1173015"/>
            <a:chExt cx="1168644" cy="2818454"/>
          </a:xfrm>
        </p:grpSpPr>
        <p:sp>
          <p:nvSpPr>
            <p:cNvPr id="101" name="Rectangle 100"/>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2" name="Rectangle 101"/>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3" name="Rectangle 102"/>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04" name="Rectangle 103"/>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05" name="Rectangle 104"/>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06" name="Group 105"/>
          <p:cNvGrpSpPr/>
          <p:nvPr/>
        </p:nvGrpSpPr>
        <p:grpSpPr>
          <a:xfrm>
            <a:off x="9787765" y="1173015"/>
            <a:ext cx="1168644" cy="2818454"/>
            <a:chOff x="7272931" y="1173015"/>
            <a:chExt cx="1168644" cy="2818454"/>
          </a:xfrm>
        </p:grpSpPr>
        <p:sp>
          <p:nvSpPr>
            <p:cNvPr id="107" name="Rectangle 106"/>
            <p:cNvSpPr/>
            <p:nvPr/>
          </p:nvSpPr>
          <p:spPr bwMode="gray">
            <a:xfrm>
              <a:off x="7272931" y="1173015"/>
              <a:ext cx="1168644" cy="2818454"/>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solidFill>
                    <a:schemeClr val="bg1"/>
                  </a:solidFill>
                  <a:ea typeface="Arial Unicode MS" pitchFamily="34" charset="-128"/>
                  <a:cs typeface="Arial Unicode MS" pitchFamily="34" charset="-128"/>
                </a:rPr>
                <a:t>VM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8" name="Rectangle 107"/>
            <p:cNvSpPr/>
            <p:nvPr/>
          </p:nvSpPr>
          <p:spPr bwMode="gray">
            <a:xfrm>
              <a:off x="7330806" y="2524826"/>
              <a:ext cx="1052893" cy="929574"/>
            </a:xfrm>
            <a:prstGeom prst="rect">
              <a:avLst/>
            </a:prstGeom>
            <a:solidFill>
              <a:schemeClr val="accent6">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OS</a:t>
              </a:r>
            </a:p>
          </p:txBody>
        </p:sp>
        <p:sp>
          <p:nvSpPr>
            <p:cNvPr id="109" name="Rectangle 108"/>
            <p:cNvSpPr/>
            <p:nvPr/>
          </p:nvSpPr>
          <p:spPr bwMode="gray">
            <a:xfrm>
              <a:off x="7330806" y="2117587"/>
              <a:ext cx="1052893" cy="345760"/>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solidFill>
                  <a:effectLst/>
                  <a:uLnTx/>
                  <a:uFillTx/>
                  <a:ea typeface="Arial Unicode MS" pitchFamily="34" charset="-128"/>
                  <a:cs typeface="Arial Unicode MS" pitchFamily="34" charset="-128"/>
                </a:rPr>
                <a:t>Libraries</a:t>
              </a:r>
            </a:p>
          </p:txBody>
        </p:sp>
        <p:sp>
          <p:nvSpPr>
            <p:cNvPr id="110" name="Rectangle 109"/>
            <p:cNvSpPr/>
            <p:nvPr/>
          </p:nvSpPr>
          <p:spPr bwMode="gray">
            <a:xfrm>
              <a:off x="7330806" y="1536417"/>
              <a:ext cx="1052893" cy="519692"/>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sp>
          <p:nvSpPr>
            <p:cNvPr id="111" name="Rectangle 110"/>
            <p:cNvSpPr/>
            <p:nvPr/>
          </p:nvSpPr>
          <p:spPr bwMode="gray">
            <a:xfrm>
              <a:off x="7333129" y="3515878"/>
              <a:ext cx="1051859" cy="425096"/>
            </a:xfrm>
            <a:prstGeom prst="rect">
              <a:avLst/>
            </a:prstGeom>
            <a:solidFill>
              <a:schemeClr val="accent2">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200" kern="0" dirty="0">
                  <a:solidFill>
                    <a:schemeClr val="bg1"/>
                  </a:solidFill>
                  <a:ea typeface="Arial Unicode MS" pitchFamily="34" charset="-128"/>
                  <a:cs typeface="Arial Unicode MS" pitchFamily="34" charset="-128"/>
                </a:rPr>
                <a:t>v</a:t>
              </a:r>
              <a:r>
                <a:rPr kumimoji="0" lang="de-DE" sz="12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irtual</a:t>
              </a:r>
              <a:r>
                <a:rPr kumimoji="0" lang="de-DE" sz="12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HW</a:t>
              </a:r>
            </a:p>
          </p:txBody>
        </p:sp>
      </p:grpSp>
      <p:grpSp>
        <p:nvGrpSpPr>
          <p:cNvPr id="112" name="Group 111"/>
          <p:cNvGrpSpPr/>
          <p:nvPr/>
        </p:nvGrpSpPr>
        <p:grpSpPr>
          <a:xfrm>
            <a:off x="2533819" y="2420399"/>
            <a:ext cx="750515" cy="2061420"/>
            <a:chOff x="7792984" y="2582983"/>
            <a:chExt cx="750515" cy="2061420"/>
          </a:xfrm>
        </p:grpSpPr>
        <p:sp>
          <p:nvSpPr>
            <p:cNvPr id="113" name="Rectangle 112"/>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4" name="Rectangle 113"/>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5" name="Rectangle 114"/>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grpSp>
        <p:nvGrpSpPr>
          <p:cNvPr id="116" name="Group 115"/>
          <p:cNvGrpSpPr/>
          <p:nvPr/>
        </p:nvGrpSpPr>
        <p:grpSpPr>
          <a:xfrm>
            <a:off x="1723106" y="2420399"/>
            <a:ext cx="750515" cy="2061420"/>
            <a:chOff x="7792984" y="2582983"/>
            <a:chExt cx="750515" cy="2061420"/>
          </a:xfrm>
        </p:grpSpPr>
        <p:sp>
          <p:nvSpPr>
            <p:cNvPr id="117" name="Rectangle 116"/>
            <p:cNvSpPr/>
            <p:nvPr/>
          </p:nvSpPr>
          <p:spPr bwMode="gray">
            <a:xfrm>
              <a:off x="7792984" y="2582983"/>
              <a:ext cx="750515" cy="2061420"/>
            </a:xfrm>
            <a:prstGeom prst="rect">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18" name="Rectangle 117"/>
            <p:cNvSpPr/>
            <p:nvPr/>
          </p:nvSpPr>
          <p:spPr bwMode="gray">
            <a:xfrm>
              <a:off x="7846115" y="3923408"/>
              <a:ext cx="640177" cy="675777"/>
            </a:xfrm>
            <a:prstGeom prst="rect">
              <a:avLst/>
            </a:prstGeom>
            <a:solidFill>
              <a:srgbClr val="4A59A6"/>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Libs</a:t>
              </a:r>
            </a:p>
          </p:txBody>
        </p:sp>
        <p:sp>
          <p:nvSpPr>
            <p:cNvPr id="119" name="Rectangle 118"/>
            <p:cNvSpPr/>
            <p:nvPr/>
          </p:nvSpPr>
          <p:spPr bwMode="gray">
            <a:xfrm>
              <a:off x="7846115" y="2624510"/>
              <a:ext cx="640177" cy="1253679"/>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nginx</a:t>
              </a:r>
            </a:p>
          </p:txBody>
        </p:sp>
      </p:grpSp>
    </p:spTree>
    <p:extLst>
      <p:ext uri="{BB962C8B-B14F-4D97-AF65-F5344CB8AC3E}">
        <p14:creationId xmlns:p14="http://schemas.microsoft.com/office/powerpoint/2010/main" val="80034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620000"/>
            <a:ext cx="6091873" cy="4230000"/>
          </a:xfrm>
        </p:spPr>
        <p:txBody>
          <a:bodyPr/>
          <a:lstStyle/>
          <a:p>
            <a:pPr lvl="1"/>
            <a:r>
              <a:rPr lang="en-US" dirty="0"/>
              <a:t>LXC</a:t>
            </a:r>
          </a:p>
          <a:p>
            <a:pPr lvl="2"/>
            <a:r>
              <a:rPr lang="en-US" dirty="0"/>
              <a:t>VM Containers in Linux kernel, since 2008</a:t>
            </a:r>
          </a:p>
          <a:p>
            <a:pPr lvl="2"/>
            <a:endParaRPr lang="en-US" dirty="0"/>
          </a:p>
          <a:p>
            <a:pPr lvl="1"/>
            <a:r>
              <a:rPr lang="en-US" dirty="0"/>
              <a:t>LXD</a:t>
            </a:r>
          </a:p>
          <a:p>
            <a:pPr lvl="2"/>
            <a:r>
              <a:rPr lang="en-US" dirty="0"/>
              <a:t>Extension of LCX by Ubuntu, adds a controlling daemon</a:t>
            </a:r>
          </a:p>
          <a:p>
            <a:pPr lvl="2"/>
            <a:endParaRPr lang="en-US" dirty="0"/>
          </a:p>
          <a:p>
            <a:pPr lvl="1"/>
            <a:r>
              <a:rPr lang="en-US" dirty="0"/>
              <a:t>Docker</a:t>
            </a:r>
          </a:p>
          <a:p>
            <a:pPr lvl="2"/>
            <a:r>
              <a:rPr lang="en-US" dirty="0"/>
              <a:t>That’s what we are talking about, since 2013</a:t>
            </a:r>
          </a:p>
          <a:p>
            <a:pPr lvl="2"/>
            <a:endParaRPr lang="en-US" dirty="0"/>
          </a:p>
          <a:p>
            <a:pPr lvl="1"/>
            <a:r>
              <a:rPr lang="en-US" dirty="0" err="1"/>
              <a:t>rkt</a:t>
            </a:r>
            <a:r>
              <a:rPr lang="en-US" dirty="0"/>
              <a:t> </a:t>
            </a:r>
            <a:r>
              <a:rPr lang="de-DE" sz="1400" dirty="0">
                <a:solidFill>
                  <a:schemeClr val="tx2">
                    <a:lumMod val="75000"/>
                  </a:schemeClr>
                </a:solidFill>
              </a:rPr>
              <a:t>[ˈr(ɒ)</a:t>
            </a:r>
            <a:r>
              <a:rPr lang="de-DE" sz="1400" dirty="0" err="1">
                <a:solidFill>
                  <a:schemeClr val="tx2">
                    <a:lumMod val="75000"/>
                  </a:schemeClr>
                </a:solidFill>
              </a:rPr>
              <a:t>kit</a:t>
            </a:r>
            <a:r>
              <a:rPr lang="de-DE" sz="1400" dirty="0">
                <a:solidFill>
                  <a:schemeClr val="tx2">
                    <a:lumMod val="75000"/>
                  </a:schemeClr>
                </a:solidFill>
              </a:rPr>
              <a:t>]</a:t>
            </a:r>
            <a:endParaRPr lang="en-US" sz="1400" dirty="0">
              <a:solidFill>
                <a:schemeClr val="tx2">
                  <a:lumMod val="75000"/>
                </a:schemeClr>
              </a:solidFill>
            </a:endParaRPr>
          </a:p>
          <a:p>
            <a:pPr lvl="2"/>
            <a:r>
              <a:rPr lang="en-US" dirty="0"/>
              <a:t>Container engine by CoreOS to replace Docker</a:t>
            </a:r>
          </a:p>
          <a:p>
            <a:pPr marL="0" lvl="1" indent="0">
              <a:buNone/>
            </a:pPr>
            <a:endParaRPr lang="en-US" dirty="0"/>
          </a:p>
        </p:txBody>
      </p:sp>
      <p:sp>
        <p:nvSpPr>
          <p:cNvPr id="4" name="Title 3"/>
          <p:cNvSpPr>
            <a:spLocks noGrp="1"/>
          </p:cNvSpPr>
          <p:nvPr>
            <p:ph type="title"/>
          </p:nvPr>
        </p:nvSpPr>
        <p:spPr>
          <a:xfrm>
            <a:off x="504001" y="504000"/>
            <a:ext cx="11186476" cy="646331"/>
          </a:xfrm>
        </p:spPr>
        <p:txBody>
          <a:bodyPr/>
          <a:lstStyle/>
          <a:p>
            <a:r>
              <a:rPr lang="en-US" dirty="0"/>
              <a:t>Container engines</a:t>
            </a:r>
            <a:br>
              <a:rPr lang="en-US" dirty="0"/>
            </a:br>
            <a:r>
              <a:rPr lang="en-US" sz="1800" b="0" dirty="0"/>
              <a:t>There is more than just Docker…</a:t>
            </a:r>
          </a:p>
        </p:txBody>
      </p:sp>
      <p:pic>
        <p:nvPicPr>
          <p:cNvPr id="3" name="Picture 2"/>
          <p:cNvPicPr>
            <a:picLocks noChangeAspect="1"/>
          </p:cNvPicPr>
          <p:nvPr/>
        </p:nvPicPr>
        <p:blipFill>
          <a:blip r:embed="rId2"/>
          <a:stretch>
            <a:fillRect/>
          </a:stretch>
        </p:blipFill>
        <p:spPr>
          <a:xfrm>
            <a:off x="10015068" y="1924807"/>
            <a:ext cx="1311717" cy="1311717"/>
          </a:xfrm>
          <a:prstGeom prst="rect">
            <a:avLst/>
          </a:prstGeom>
        </p:spPr>
      </p:pic>
      <p:pic>
        <p:nvPicPr>
          <p:cNvPr id="67" name="Picture 66"/>
          <p:cNvPicPr>
            <a:picLocks noChangeAspect="1"/>
          </p:cNvPicPr>
          <p:nvPr/>
        </p:nvPicPr>
        <p:blipFill>
          <a:blip r:embed="rId3"/>
          <a:stretch>
            <a:fillRect/>
          </a:stretch>
        </p:blipFill>
        <p:spPr>
          <a:xfrm>
            <a:off x="6916226" y="1413582"/>
            <a:ext cx="2896569" cy="1559691"/>
          </a:xfrm>
          <a:prstGeom prst="rect">
            <a:avLst/>
          </a:prstGeom>
        </p:spPr>
      </p:pic>
      <p:pic>
        <p:nvPicPr>
          <p:cNvPr id="69" name="Picture 68"/>
          <p:cNvPicPr>
            <a:picLocks noChangeAspect="1"/>
          </p:cNvPicPr>
          <p:nvPr/>
        </p:nvPicPr>
        <p:blipFill>
          <a:blip r:embed="rId4"/>
          <a:stretch>
            <a:fillRect/>
          </a:stretch>
        </p:blipFill>
        <p:spPr>
          <a:xfrm>
            <a:off x="10015068" y="4508768"/>
            <a:ext cx="1098793" cy="1458146"/>
          </a:xfrm>
          <a:prstGeom prst="rect">
            <a:avLst/>
          </a:prstGeom>
        </p:spPr>
      </p:pic>
      <p:pic>
        <p:nvPicPr>
          <p:cNvPr id="71" name="Picture 70"/>
          <p:cNvPicPr>
            <a:picLocks noChangeAspect="1"/>
          </p:cNvPicPr>
          <p:nvPr/>
        </p:nvPicPr>
        <p:blipFill>
          <a:blip r:embed="rId5">
            <a:extLst/>
          </a:blip>
          <a:stretch>
            <a:fillRect/>
          </a:stretch>
        </p:blipFill>
        <p:spPr>
          <a:xfrm>
            <a:off x="7912608" y="3236524"/>
            <a:ext cx="1957785" cy="1166190"/>
          </a:xfrm>
          <a:prstGeom prst="rect">
            <a:avLst/>
          </a:prstGeom>
        </p:spPr>
      </p:pic>
    </p:spTree>
    <p:extLst>
      <p:ext uri="{BB962C8B-B14F-4D97-AF65-F5344CB8AC3E}">
        <p14:creationId xmlns:p14="http://schemas.microsoft.com/office/powerpoint/2010/main" val="42108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 technologies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dockerd</a:t>
              </a:r>
              <a:endPar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cgroups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404733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t>Namespaces</a:t>
            </a:r>
          </a:p>
          <a:p>
            <a:pPr lvl="1"/>
            <a:r>
              <a:rPr lang="en-US" sz="1400" dirty="0"/>
              <a:t>Isolation of resources per process</a:t>
            </a:r>
          </a:p>
          <a:p>
            <a:pPr lvl="1"/>
            <a:r>
              <a:rPr lang="en-US" sz="1400" dirty="0"/>
              <a:t>7 different namespaces</a:t>
            </a:r>
          </a:p>
          <a:p>
            <a:r>
              <a:rPr lang="en-US" sz="1600" dirty="0" err="1"/>
              <a:t>netfilter</a:t>
            </a:r>
            <a:endParaRPr lang="en-US" sz="1600" dirty="0"/>
          </a:p>
          <a:p>
            <a:pPr lvl="1"/>
            <a:r>
              <a:rPr lang="en-US" sz="1400" dirty="0"/>
              <a:t>Firewall and packet manipulation</a:t>
            </a:r>
          </a:p>
          <a:p>
            <a:r>
              <a:rPr lang="en-US" sz="1600" dirty="0" err="1"/>
              <a:t>cgroups</a:t>
            </a:r>
            <a:endParaRPr lang="en-US" sz="1600" dirty="0"/>
          </a:p>
          <a:p>
            <a:pPr lvl="1"/>
            <a:r>
              <a:rPr lang="en-US" sz="1400" dirty="0"/>
              <a:t>Manage resource allocation</a:t>
            </a:r>
          </a:p>
          <a:p>
            <a:r>
              <a:rPr lang="en-US" sz="1600" dirty="0" err="1"/>
              <a:t>Netlink</a:t>
            </a:r>
            <a:endParaRPr lang="en-US" sz="1600" dirty="0"/>
          </a:p>
          <a:p>
            <a:pPr lvl="1"/>
            <a:r>
              <a:rPr lang="en-US" sz="1400" dirty="0" err="1"/>
              <a:t>Interprocess</a:t>
            </a:r>
            <a:r>
              <a:rPr lang="en-US" sz="1400" dirty="0"/>
              <a:t> communication between containers</a:t>
            </a:r>
          </a:p>
          <a:p>
            <a:r>
              <a:rPr lang="en-US" sz="1600" dirty="0" err="1"/>
              <a:t>SELinux</a:t>
            </a:r>
            <a:r>
              <a:rPr lang="en-US" sz="1600" dirty="0"/>
              <a:t>/</a:t>
            </a:r>
            <a:r>
              <a:rPr lang="en-US" sz="1600" dirty="0" err="1"/>
              <a:t>AppArmor</a:t>
            </a:r>
            <a:endParaRPr lang="en-US" sz="1600" dirty="0"/>
          </a:p>
          <a:p>
            <a:pPr lvl="1"/>
            <a:r>
              <a:rPr lang="en-US" sz="1400" dirty="0"/>
              <a:t>Security profiles to govern access to resources</a:t>
            </a:r>
          </a:p>
          <a:p>
            <a:r>
              <a:rPr lang="en-US" sz="1600" dirty="0"/>
              <a:t>capabilities</a:t>
            </a:r>
          </a:p>
          <a:p>
            <a:pPr lvl="1"/>
            <a:r>
              <a:rPr lang="en-US" sz="1400" dirty="0"/>
              <a:t>Granular control of privileges</a:t>
            </a:r>
          </a:p>
        </p:txBody>
      </p:sp>
    </p:spTree>
    <p:extLst>
      <p:ext uri="{BB962C8B-B14F-4D97-AF65-F5344CB8AC3E}">
        <p14:creationId xmlns:p14="http://schemas.microsoft.com/office/powerpoint/2010/main" val="2524894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334</Words>
  <Application>Microsoft Office PowerPoint</Application>
  <PresentationFormat>Custom</PresentationFormat>
  <Paragraphs>97</Paragraphs>
  <Slides>7</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SAP_2017_16x9_white</vt:lpstr>
      <vt:lpstr>PowerPoint Presentation</vt:lpstr>
      <vt:lpstr>PowerPoint Presentation</vt:lpstr>
      <vt:lpstr>What is a Container?</vt:lpstr>
      <vt:lpstr>Containers vs. Virtual Machines</vt:lpstr>
      <vt:lpstr>Container engines There is more than just Docker…</vt:lpstr>
      <vt:lpstr>Docker technologies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335</cp:revision>
  <dcterms:created xsi:type="dcterms:W3CDTF">2015-10-14T11:21:43Z</dcterms:created>
  <dcterms:modified xsi:type="dcterms:W3CDTF">2017-12-08T12:27:09Z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