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4" r:id="rId2"/>
    <p:sldId id="439" r:id="rId3"/>
    <p:sldId id="440" r:id="rId4"/>
    <p:sldId id="441" r:id="rId5"/>
    <p:sldId id="470" r:id="rId6"/>
    <p:sldId id="469" r:id="rId7"/>
    <p:sldId id="467" r:id="rId8"/>
    <p:sldId id="442" r:id="rId9"/>
    <p:sldId id="447" r:id="rId10"/>
    <p:sldId id="446" r:id="rId11"/>
    <p:sldId id="468" r:id="rId12"/>
    <p:sldId id="466" r:id="rId13"/>
    <p:sldId id="464"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2"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56214" autoAdjust="0"/>
  </p:normalViewPr>
  <p:slideViewPr>
    <p:cSldViewPr snapToGrid="0" showGuides="1">
      <p:cViewPr varScale="1">
        <p:scale>
          <a:sx n="91" d="100"/>
          <a:sy n="91" d="100"/>
        </p:scale>
        <p:origin x="3492"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6T14:19:57.629" idx="1">
    <p:pos x="6654" y="1268"/>
    <p:text>Busybox is a base image. Why do you have two base images here?</p:text>
    <p:extLst>
      <p:ext uri="{C676402C-5697-4E1C-873F-D02D1690AC5C}">
        <p15:threadingInfo xmlns:p15="http://schemas.microsoft.com/office/powerpoint/2012/main" timeZoneBias="-120"/>
      </p:ext>
    </p:extLst>
  </p:cm>
  <p:cm authorId="1" dt="2018-08-06T14:20:27.552" idx="2">
    <p:pos x="6654" y="1404"/>
    <p:text>Removing busybox</p:text>
    <p:extLst>
      <p:ext uri="{C676402C-5697-4E1C-873F-D02D1690AC5C}">
        <p15:threadingInfo xmlns:p15="http://schemas.microsoft.com/office/powerpoint/2012/main" timeZoneBias="-120">
          <p15:parentCm authorId="1"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331785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Let’s talk about image names and tags. Docker has a system of creating URIs for any image, where the URI includes the registry as well as the image name &amp; tag.</a:t>
            </a:r>
          </a:p>
          <a:p>
            <a:endParaRPr lang="en-US" dirty="0"/>
          </a:p>
          <a:p>
            <a:pPr marL="285750" indent="-285750">
              <a:buFontTx/>
              <a:buChar char="-"/>
            </a:pPr>
            <a:r>
              <a:rPr lang="en-US" dirty="0"/>
              <a:t>Registry URL: the registry this image has been downloaded from or where it should be uploaded to. Docker is also configured with a default registry (run “docker info” to get the info). For most installations this will be hub.docker.com (translates to https://index.docker.io/v1/). So or any image related to the docker hub, the registry URL string is omitted. </a:t>
            </a:r>
          </a:p>
          <a:p>
            <a:pPr marL="285750" indent="-285750">
              <a:buFontTx/>
              <a:buChar char="-"/>
            </a:pPr>
            <a:r>
              <a:rPr lang="en-US" dirty="0"/>
              <a:t>Repository: you could also call it the image’s name. Can contain subfolders. When you download images from docker hub you will only see the repo name here, no registry URL.</a:t>
            </a:r>
          </a:p>
          <a:p>
            <a:pPr marL="285750" indent="-285750">
              <a:buFontTx/>
              <a:buChar char="-"/>
            </a:pPr>
            <a:r>
              <a:rPr lang="en-US" dirty="0"/>
              <a:t>Tag: alpha-numeric string, free text. Anybody with write permissions on the repo can re-upload a different image with the same tag. Last write wins ;) however usually version tags are quite stable. There is one special tag, called “latest”.  It is just a placeholder for “no tag”. So “my-registry.com/</a:t>
            </a:r>
            <a:r>
              <a:rPr lang="en-US" dirty="0" err="1"/>
              <a:t>busybox</a:t>
            </a:r>
            <a:r>
              <a:rPr lang="en-US" dirty="0"/>
              <a:t>” and “my-registry.com/</a:t>
            </a:r>
            <a:r>
              <a:rPr lang="en-US" dirty="0" err="1"/>
              <a:t>busybox:latest</a:t>
            </a:r>
            <a:r>
              <a:rPr lang="en-US" dirty="0"/>
              <a:t>” are the same thing.</a:t>
            </a:r>
          </a:p>
          <a:p>
            <a:pPr marL="285750" indent="-285750">
              <a:buFontTx/>
              <a:buChar char="-"/>
            </a:pPr>
            <a:r>
              <a:rPr lang="en-US" dirty="0"/>
              <a:t>It is best practice to always use an explicit tag and not to override existing tags.</a:t>
            </a:r>
          </a:p>
          <a:p>
            <a:pPr marL="285750" indent="-285750">
              <a:buFontTx/>
              <a:buChar char="-"/>
            </a:pPr>
            <a:endParaRPr lang="en-US" dirty="0"/>
          </a:p>
          <a:p>
            <a:pPr marL="0" indent="0">
              <a:buFontTx/>
              <a:buNone/>
            </a:pPr>
            <a:r>
              <a:rPr lang="en-US" dirty="0"/>
              <a:t>How to use tagging? Docker knows a “tag” command, so let’s have look:</a:t>
            </a:r>
          </a:p>
          <a:p>
            <a:pPr marL="285750" indent="-285750">
              <a:buFontTx/>
              <a:buChar char="-"/>
            </a:pPr>
            <a:r>
              <a:rPr lang="en-US" dirty="0"/>
              <a:t>Tagging works like creating a </a:t>
            </a:r>
            <a:r>
              <a:rPr lang="en-US" dirty="0" err="1"/>
              <a:t>sym</a:t>
            </a:r>
            <a:r>
              <a:rPr lang="en-US" dirty="0"/>
              <a:t>-link on Linux. You can have as many different references to an images as you want.</a:t>
            </a:r>
          </a:p>
          <a:p>
            <a:pPr marL="285750" indent="-285750">
              <a:buFontTx/>
              <a:buChar char="-"/>
            </a:pPr>
            <a:r>
              <a:rPr lang="en-US" dirty="0"/>
              <a:t>To tag an image, you can reference it either by its ID or its </a:t>
            </a:r>
            <a:r>
              <a:rPr lang="en-US" dirty="0" err="1"/>
              <a:t>repository:tag</a:t>
            </a:r>
            <a:r>
              <a:rPr lang="en-US" dirty="0"/>
              <a:t> link.</a:t>
            </a:r>
          </a:p>
          <a:p>
            <a:pPr marL="285750" indent="-285750">
              <a:buFontTx/>
              <a:buChar char="-"/>
            </a:pPr>
            <a:r>
              <a:rPr lang="en-US" dirty="0"/>
              <a:t>Docker tag: assign the full string of registry URL + repo + version tag to an image</a:t>
            </a:r>
          </a:p>
          <a:p>
            <a:pPr marL="285750" indent="-285750">
              <a:buFontTx/>
              <a:buChar char="-"/>
            </a:pPr>
            <a:r>
              <a:rPr lang="en-US" dirty="0"/>
              <a:t>Docker push: send the image to the remote location, that is encoded in the image name</a:t>
            </a:r>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328423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Tx/>
              <a:buNone/>
            </a:pPr>
            <a:r>
              <a:rPr lang="en-US" b="0" dirty="0"/>
              <a:t>Prerequisites: you have trusted the certificate of the registry for this training (the one deployed into the cluster)</a:t>
            </a:r>
          </a:p>
          <a:p>
            <a:pPr marL="0" indent="0">
              <a:buFontTx/>
              <a:buNone/>
            </a:pPr>
            <a:endParaRPr lang="en-US" b="0" dirty="0"/>
          </a:p>
          <a:p>
            <a:pPr marL="0" indent="0">
              <a:buFontTx/>
              <a:buNone/>
            </a:pPr>
            <a:r>
              <a:rPr lang="en-US" b="0" dirty="0"/>
              <a:t>Explain how to work with (remote) registries:</a:t>
            </a:r>
          </a:p>
          <a:p>
            <a:pPr marL="0" indent="0">
              <a:buFontTx/>
              <a:buNone/>
            </a:pPr>
            <a:endParaRPr lang="en-US" b="0" dirty="0"/>
          </a:p>
          <a:p>
            <a:pPr marL="285750" indent="-285750">
              <a:buFontTx/>
              <a:buChar char="-"/>
            </a:pPr>
            <a:r>
              <a:rPr lang="en-US" b="0" dirty="0"/>
              <a:t>Docker image list</a:t>
            </a:r>
          </a:p>
          <a:p>
            <a:pPr marL="285750" indent="-285750">
              <a:buFontTx/>
              <a:buChar char="-"/>
            </a:pPr>
            <a:r>
              <a:rPr lang="en-US" b="0" dirty="0"/>
              <a:t>Next, tag one of the existing images with a different repo/tag combination like “docker tag </a:t>
            </a:r>
            <a:r>
              <a:rPr lang="en-US" b="0" dirty="0" err="1"/>
              <a:t>nginx:mainline</a:t>
            </a:r>
            <a:r>
              <a:rPr lang="en-US" b="0" dirty="0"/>
              <a:t> my-nginx:v0.1”</a:t>
            </a:r>
          </a:p>
          <a:p>
            <a:pPr marL="285750" indent="-285750">
              <a:buFontTx/>
              <a:buChar char="-"/>
            </a:pPr>
            <a:r>
              <a:rPr lang="en-US" b="0" dirty="0"/>
              <a:t>List the images again and outline that both </a:t>
            </a:r>
            <a:r>
              <a:rPr lang="en-US" b="0" dirty="0" err="1"/>
              <a:t>nginx:mainline</a:t>
            </a:r>
            <a:r>
              <a:rPr lang="en-US" b="0" dirty="0"/>
              <a:t> as well as my-nginx:v0.1 have the same image ID. The image is not stored twice but simply referenced by different names</a:t>
            </a:r>
          </a:p>
          <a:p>
            <a:pPr marL="285750" indent="-285750">
              <a:buFontTx/>
              <a:buChar char="-"/>
            </a:pPr>
            <a:r>
              <a:rPr lang="en-US" b="0" dirty="0"/>
              <a:t>Now you can tag the </a:t>
            </a:r>
            <a:r>
              <a:rPr lang="en-US" b="0" dirty="0" err="1"/>
              <a:t>niginx</a:t>
            </a:r>
            <a:r>
              <a:rPr lang="en-US" b="0" dirty="0"/>
              <a:t> with the URL of your remote registry as well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r>
              <a:rPr lang="en-US" b="0" dirty="0"/>
              <a:t>Push the image to the remote location (use the full string again): docker push </a:t>
            </a:r>
            <a:r>
              <a:rPr lang="en-US" b="0" dirty="0" err="1"/>
              <a:t>registry.ingress</a:t>
            </a:r>
            <a:r>
              <a:rPr lang="en-US" b="0" dirty="0"/>
              <a:t>.&lt;</a:t>
            </a:r>
            <a:r>
              <a:rPr lang="en-US" b="0" dirty="0" err="1"/>
              <a:t>clustername</a:t>
            </a:r>
            <a:r>
              <a:rPr lang="en-US" b="0" dirty="0"/>
              <a:t>&gt;.k8s-train.shoot.canary.k8s-hana.ondemand.com/nginx:v0.1</a:t>
            </a:r>
          </a:p>
          <a:p>
            <a:pPr marL="285750" indent="-285750">
              <a:buFontTx/>
              <a:buChar char="-"/>
            </a:pPr>
            <a:endParaRPr lang="en-US" b="0" dirty="0"/>
          </a:p>
          <a:p>
            <a:pPr marL="285750" indent="-285750">
              <a:buFontTx/>
              <a:buChar char="-"/>
            </a:pPr>
            <a:endParaRPr lang="en-US" b="0" dirty="0"/>
          </a:p>
          <a:p>
            <a:pPr marL="285750" indent="-285750">
              <a:buFontTx/>
              <a:buChar char="-"/>
            </a:pPr>
            <a:r>
              <a:rPr lang="en-US" b="0" dirty="0"/>
              <a:t>If you get a certificate error, you haven’t trusted the CA that signed the registries certificates. If anyone of the participants face this issue, they should re-run the get_kube_config.sh script and restart their docker daemon.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5345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80764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were discussed earlier in the context of layered file system.</a:t>
            </a:r>
          </a:p>
          <a:p>
            <a:endParaRPr lang="en-US" dirty="0"/>
          </a:p>
          <a:p>
            <a:r>
              <a:rPr lang="en-US" dirty="0"/>
              <a:t>You can create a new image by starting from another image (or empty 'scratch') and adding 'things'. These 'things' are usually files – which add another layer in the file system hierarchy – or environment settings. Installing software means adding another layer.</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05859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manual changes to images by:</a:t>
            </a:r>
          </a:p>
          <a:p>
            <a:pPr marL="342900" indent="-342900">
              <a:buAutoNum type="arabicPeriod"/>
            </a:pPr>
            <a:r>
              <a:rPr lang="en-US" dirty="0"/>
              <a:t>Start a container from an image</a:t>
            </a:r>
          </a:p>
          <a:p>
            <a:pPr marL="342900" indent="-342900">
              <a:buAutoNum type="arabicPeriod"/>
            </a:pPr>
            <a:r>
              <a:rPr lang="en-US" dirty="0"/>
              <a:t>Make manual changes, e.g. install software, change config / settings (in files), … that manifest in the file system (persisted).</a:t>
            </a:r>
          </a:p>
          <a:p>
            <a:pPr marL="342900" indent="-342900">
              <a:buAutoNum type="arabicPeriod"/>
            </a:pPr>
            <a:r>
              <a:rPr lang="en-US" dirty="0"/>
              <a:t>'Commit' the changes by writing a new image that contains the current state, i.e. the changes relative to the starting image.</a:t>
            </a:r>
          </a:p>
          <a:p>
            <a:pPr marL="342900" indent="-342900">
              <a:buAutoNum type="arabicPeriod"/>
            </a:pPr>
            <a:endParaRPr lang="en-US" dirty="0"/>
          </a:p>
          <a:p>
            <a:pPr marL="0" indent="0">
              <a:buNone/>
            </a:pPr>
            <a:r>
              <a:rPr lang="en-US" dirty="0"/>
              <a:t>Drawback: Manual changes leave no trace / history / version control. Not repeatable. Also: Since the container is in running state, it is not guaranteed that you commit a consistent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53530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52161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4112053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Let’s take a closer look at the images.</a:t>
            </a:r>
          </a:p>
          <a:p>
            <a:pPr marL="0" indent="0">
              <a:buFontTx/>
              <a:buNone/>
            </a:pPr>
            <a:endParaRPr lang="en-US" b="0" dirty="0"/>
          </a:p>
          <a:p>
            <a:pPr marL="0" indent="0">
              <a:buFontTx/>
              <a:buNone/>
            </a:pPr>
            <a:r>
              <a:rPr lang="en-US" b="0" dirty="0"/>
              <a:t>From the docker cli, you have several ways of accessing them:</a:t>
            </a:r>
          </a:p>
          <a:p>
            <a:pPr marL="285750" indent="-285750">
              <a:buFontTx/>
              <a:buChar char="-"/>
            </a:pPr>
            <a:r>
              <a:rPr lang="en-US" b="0" dirty="0"/>
              <a:t>docker image list </a:t>
            </a:r>
            <a:r>
              <a:rPr lang="en-US" b="0" dirty="0">
                <a:sym typeface="Wingdings" panose="05000000000000000000" pitchFamily="2" charset="2"/>
              </a:rPr>
              <a:t> gives you all downloaded images</a:t>
            </a:r>
          </a:p>
          <a:p>
            <a:pPr marL="285750" indent="-285750">
              <a:buFontTx/>
              <a:buChar char="-"/>
            </a:pPr>
            <a:r>
              <a:rPr lang="en-US" b="0" dirty="0">
                <a:sym typeface="Wingdings" panose="05000000000000000000" pitchFamily="2" charset="2"/>
              </a:rPr>
              <a:t>docker inspect &lt;image&gt;:&lt;tag&gt;  gives you meta info on the image incl. CMD/</a:t>
            </a:r>
            <a:r>
              <a:rPr lang="en-US" b="0" dirty="0" err="1">
                <a:sym typeface="Wingdings" panose="05000000000000000000" pitchFamily="2" charset="2"/>
              </a:rPr>
              <a:t>Entrypoint</a:t>
            </a:r>
            <a:r>
              <a:rPr lang="en-US" b="0" dirty="0">
                <a:sym typeface="Wingdings" panose="05000000000000000000" pitchFamily="2" charset="2"/>
              </a:rPr>
              <a:t>, ports </a:t>
            </a:r>
            <a:r>
              <a:rPr lang="en-US" b="0" dirty="0" err="1">
                <a:sym typeface="Wingdings" panose="05000000000000000000" pitchFamily="2" charset="2"/>
              </a:rPr>
              <a:t>etc</a:t>
            </a:r>
            <a:endParaRPr lang="en-US" b="0" dirty="0">
              <a:sym typeface="Wingdings" panose="05000000000000000000" pitchFamily="2" charset="2"/>
            </a:endParaRPr>
          </a:p>
          <a:p>
            <a:pPr marL="285750" indent="-285750">
              <a:buFontTx/>
              <a:buChar char="-"/>
            </a:pPr>
            <a:r>
              <a:rPr lang="en-US" b="0" dirty="0">
                <a:sym typeface="Wingdings" panose="05000000000000000000" pitchFamily="2" charset="2"/>
              </a:rPr>
              <a:t>docker history &lt;image&gt;:&lt;tag&gt;  gives you the image’s history</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Show these commands for any available image like </a:t>
            </a:r>
            <a:r>
              <a:rPr lang="en-US" b="0" dirty="0" err="1">
                <a:sym typeface="Wingdings" panose="05000000000000000000" pitchFamily="2" charset="2"/>
              </a:rPr>
              <a:t>nginx</a:t>
            </a:r>
            <a:endParaRPr lang="en-US" b="0" dirty="0">
              <a:sym typeface="Wingdings" panose="05000000000000000000" pitchFamily="2" charset="2"/>
            </a:endParaRPr>
          </a:p>
          <a:p>
            <a:pPr marL="0" indent="0">
              <a:buFontTx/>
              <a:buNone/>
            </a:pPr>
            <a:endParaRPr lang="en-US" b="0" dirty="0">
              <a:sym typeface="Wingdings" panose="05000000000000000000" pitchFamily="2" charset="2"/>
            </a:endParaRPr>
          </a:p>
          <a:p>
            <a:pPr marL="0" indent="0">
              <a:buFontTx/>
              <a:buNone/>
            </a:pPr>
            <a:r>
              <a:rPr lang="en-US" b="0" dirty="0">
                <a:sym typeface="Wingdings" panose="05000000000000000000" pitchFamily="2" charset="2"/>
              </a:rPr>
              <a:t>Next, demo the commit command:</a:t>
            </a:r>
          </a:p>
          <a:p>
            <a:pPr marL="285750" indent="-285750">
              <a:buFontTx/>
              <a:buChar char="-"/>
            </a:pPr>
            <a:r>
              <a:rPr lang="en-US" b="0" dirty="0">
                <a:sym typeface="Wingdings" panose="05000000000000000000" pitchFamily="2" charset="2"/>
              </a:rPr>
              <a:t>docker run -it </a:t>
            </a:r>
            <a:r>
              <a:rPr lang="en-US" b="0" dirty="0" err="1">
                <a:sym typeface="Wingdings" panose="05000000000000000000" pitchFamily="2" charset="2"/>
              </a:rPr>
              <a:t>nginx:mainline</a:t>
            </a:r>
            <a:r>
              <a:rPr lang="en-US" b="0" dirty="0">
                <a:sym typeface="Wingdings" panose="05000000000000000000" pitchFamily="2" charset="2"/>
              </a:rPr>
              <a:t> /bin/bash</a:t>
            </a:r>
          </a:p>
          <a:p>
            <a:pPr marL="285750" indent="-285750">
              <a:buFontTx/>
              <a:buChar char="-"/>
            </a:pPr>
            <a:r>
              <a:rPr lang="en-US" b="0" dirty="0">
                <a:sym typeface="Wingdings" panose="05000000000000000000" pitchFamily="2" charset="2"/>
              </a:rPr>
              <a:t>Create a file &amp; exit</a:t>
            </a:r>
          </a:p>
          <a:p>
            <a:pPr marL="285750" indent="-285750">
              <a:buFontTx/>
              <a:buChar char="-"/>
            </a:pPr>
            <a:r>
              <a:rPr lang="en-US" b="0" dirty="0">
                <a:sym typeface="Wingdings" panose="05000000000000000000" pitchFamily="2" charset="2"/>
              </a:rPr>
              <a:t>run “docker commit &lt;container&gt; &lt;repo-name&gt;:&lt;tag&gt;</a:t>
            </a:r>
          </a:p>
          <a:p>
            <a:pPr marL="285750" indent="-285750">
              <a:buFontTx/>
              <a:buChar char="-"/>
            </a:pPr>
            <a:endParaRPr lang="en-US" b="0" dirty="0">
              <a:sym typeface="Wingdings" panose="05000000000000000000" pitchFamily="2" charset="2"/>
            </a:endParaRPr>
          </a:p>
          <a:p>
            <a:pPr marL="0" indent="0">
              <a:buFontTx/>
              <a:buNone/>
            </a:pPr>
            <a:r>
              <a:rPr lang="en-US" b="0" dirty="0">
                <a:sym typeface="Wingdings" panose="05000000000000000000" pitchFamily="2" charset="2"/>
              </a:rPr>
              <a:t>Now re-run the history </a:t>
            </a:r>
            <a:r>
              <a:rPr lang="en-US" b="0" dirty="0" err="1">
                <a:sym typeface="Wingdings" panose="05000000000000000000" pitchFamily="2" charset="2"/>
              </a:rPr>
              <a:t>cmd</a:t>
            </a:r>
            <a:r>
              <a:rPr lang="en-US" b="0" dirty="0">
                <a:sym typeface="Wingdings" panose="05000000000000000000" pitchFamily="2" charset="2"/>
              </a:rPr>
              <a:t> on your newly created image. Discuss the added layer and the visible information vs. what you did.</a:t>
            </a:r>
          </a:p>
          <a:p>
            <a:pPr marL="285750" indent="-285750">
              <a:buFontTx/>
              <a:buChar char="-"/>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46823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are kept in 'docker registries'. The docker runtime will look in the configured registry when it needs to load an image (e.g. for a 'docker run'). When it doesn't have the image already in its local cache, it will load it from the registry. </a:t>
            </a:r>
          </a:p>
          <a:p>
            <a:endParaRPr lang="en-US" dirty="0"/>
          </a:p>
          <a:p>
            <a:r>
              <a:rPr lang="en-US" dirty="0"/>
              <a:t>The default registry is the docker hub: hub.docker.com. You can also have local registries, e.g. to have tight control of what goes in. </a:t>
            </a:r>
          </a:p>
          <a:p>
            <a:endParaRPr lang="en-US" dirty="0"/>
          </a:p>
          <a:p>
            <a:r>
              <a:rPr lang="en-US" dirty="0"/>
              <a:t>Registries can have a private section which requires a login. With “docker login” you can store your credentials locally (~/.docker/</a:t>
            </a:r>
            <a:r>
              <a:rPr lang="en-US" dirty="0" err="1"/>
              <a:t>config.json</a:t>
            </a:r>
            <a:r>
              <a:rPr lang="en-US" dirty="0"/>
              <a:t>) and authorize your requests.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472124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hub offers (provides storage and the push/pull protocol for) docker images. </a:t>
            </a:r>
          </a:p>
          <a:p>
            <a:r>
              <a:rPr lang="en-US" dirty="0"/>
              <a:t>Each docker image has a clearly specified version. There can be multiple version tags. </a:t>
            </a:r>
          </a:p>
          <a:p>
            <a:r>
              <a:rPr lang="en-US" dirty="0"/>
              <a:t>The 'Dockerfile' defines the automated build instructions and show what is in the image. (see Dockerfile chapter). Dockerfiles are also included in images and document the contents.</a:t>
            </a:r>
          </a:p>
          <a:p>
            <a:endParaRPr lang="en-US" dirty="0"/>
          </a:p>
          <a:p>
            <a:r>
              <a:rPr lang="en-US" dirty="0"/>
              <a:t>At SAP, Artifactory is the preferred solution to host and distribute your Docker images.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563895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555985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docker.wdf.sap.cor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for images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Search images</a:t>
            </a:r>
          </a:p>
          <a:p>
            <a:pPr lvl="1"/>
            <a:r>
              <a:rPr lang="en-US" sz="1600" dirty="0"/>
              <a:t>the command </a:t>
            </a:r>
            <a:r>
              <a:rPr lang="en-US" sz="1600" b="1" dirty="0">
                <a:latin typeface="Courier New" panose="02070309020205020404" pitchFamily="49" charset="0"/>
                <a:cs typeface="Courier New" panose="02070309020205020404" pitchFamily="49" charset="0"/>
              </a:rPr>
              <a:t>docker search &lt;</a:t>
            </a:r>
            <a:r>
              <a:rPr lang="en-US" sz="1600" b="1" dirty="0" err="1">
                <a:latin typeface="Courier New" panose="02070309020205020404" pitchFamily="49" charset="0"/>
                <a:cs typeface="Courier New" panose="02070309020205020404" pitchFamily="49" charset="0"/>
              </a:rPr>
              <a:t>imagename</a:t>
            </a:r>
            <a:r>
              <a:rPr lang="en-US" sz="1600" b="1" dirty="0">
                <a:latin typeface="Courier New" panose="02070309020205020404" pitchFamily="49" charset="0"/>
                <a:cs typeface="Courier New" panose="02070309020205020404" pitchFamily="49" charset="0"/>
              </a:rPr>
              <a:t>&gt;</a:t>
            </a:r>
            <a:r>
              <a:rPr lang="en-US" sz="1600" dirty="0"/>
              <a:t> gives a list of all available images on a host</a:t>
            </a:r>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2743200" y="4816657"/>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0588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5423602" y="3814898"/>
            <a:ext cx="402104" cy="139945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4628264" y="5214351"/>
            <a:ext cx="1590675" cy="44285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LIKES!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6513185" y="4476144"/>
            <a:ext cx="1495014" cy="51829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official project maintainer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6792686" y="3814898"/>
            <a:ext cx="468006" cy="661246"/>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866216" y="5092928"/>
            <a:ext cx="1891166" cy="600095"/>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automatically built on Docker Hub</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7576457" y="3814898"/>
            <a:ext cx="2235342" cy="127803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31934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search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NAME                        DESCRIPTION                                     STARS     OFFICIAL   AUTOMATED</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1160      [OK]       </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progrium</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66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rpi-busybox-httpd</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Raspberry Pi compatible Docker Image with ...   39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radial/</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busyboxplus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Full-chain, Internet enabled,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made...   17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armhf-busybox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for ARM.                     8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p:txBody>
      </p:sp>
      <p:sp>
        <p:nvSpPr>
          <p:cNvPr id="2" name="Rectangle 1">
            <a:extLst>
              <a:ext uri="{FF2B5EF4-FFF2-40B4-BE49-F238E27FC236}">
                <a16:creationId xmlns:a16="http://schemas.microsoft.com/office/drawing/2014/main" id="{AE5DF3FF-9C48-4E71-B3A2-F3988FAA9716}"/>
              </a:ext>
            </a:extLst>
          </p:cNvPr>
          <p:cNvSpPr/>
          <p:nvPr/>
        </p:nvSpPr>
        <p:spPr>
          <a:xfrm>
            <a:off x="5702451" y="5211263"/>
            <a:ext cx="516488" cy="415498"/>
          </a:xfrm>
          <a:prstGeom prst="rect">
            <a:avLst/>
          </a:prstGeom>
        </p:spPr>
        <p:txBody>
          <a:bodyPr wrap="none">
            <a:spAutoFit/>
          </a:bodyPr>
          <a:lstStyle/>
          <a:p>
            <a:r>
              <a:rPr lang="en-US" dirty="0"/>
              <a:t>👍</a:t>
            </a:r>
          </a:p>
        </p:txBody>
      </p:sp>
    </p:spTree>
    <p:extLst>
      <p:ext uri="{BB962C8B-B14F-4D97-AF65-F5344CB8AC3E}">
        <p14:creationId xmlns:p14="http://schemas.microsoft.com/office/powerpoint/2010/main" val="296090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3DFC8A-D39C-4395-A874-03C42AE64146}"/>
              </a:ext>
            </a:extLst>
          </p:cNvPr>
          <p:cNvSpPr>
            <a:spLocks noGrp="1"/>
          </p:cNvSpPr>
          <p:nvPr>
            <p:ph type="title"/>
          </p:nvPr>
        </p:nvSpPr>
        <p:spPr/>
        <p:txBody>
          <a:bodyPr/>
          <a:lstStyle/>
          <a:p>
            <a:r>
              <a:rPr lang="en-US" dirty="0"/>
              <a:t>Image names &amp; tags</a:t>
            </a:r>
          </a:p>
        </p:txBody>
      </p:sp>
      <p:sp>
        <p:nvSpPr>
          <p:cNvPr id="4" name="Rectangle: Rounded Corners 3">
            <a:extLst>
              <a:ext uri="{FF2B5EF4-FFF2-40B4-BE49-F238E27FC236}">
                <a16:creationId xmlns:a16="http://schemas.microsoft.com/office/drawing/2014/main" id="{069317E0-1935-457B-9BE2-13D2F434C611}"/>
              </a:ext>
            </a:extLst>
          </p:cNvPr>
          <p:cNvSpPr/>
          <p:nvPr/>
        </p:nvSpPr>
        <p:spPr bwMode="gray">
          <a:xfrm>
            <a:off x="1577888" y="1336602"/>
            <a:ext cx="9077099" cy="144912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list</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REPOSITORY                                         		 TAG     IMAGE ID</a:t>
            </a:r>
          </a:p>
          <a:p>
            <a:pPr defTabSz="914400" fontAlgn="base">
              <a:spcAft>
                <a:spcPct val="0"/>
              </a:spcAft>
              <a:buClr>
                <a:srgbClr val="F0AB00"/>
              </a:buClr>
              <a:buSzPct val="80000"/>
            </a:pPr>
            <a:endPar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my-registry.ondemand.com/</a:t>
            </a:r>
            <a:r>
              <a:rPr lang="en-US" sz="14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0.1    6ad733544a63</a:t>
            </a:r>
            <a:endParaRPr lang="en-US" sz="14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cxnSp>
        <p:nvCxnSpPr>
          <p:cNvPr id="5" name="Straight Arrow Connector 4">
            <a:extLst>
              <a:ext uri="{FF2B5EF4-FFF2-40B4-BE49-F238E27FC236}">
                <a16:creationId xmlns:a16="http://schemas.microsoft.com/office/drawing/2014/main" id="{BF922026-9CBD-4AD6-988B-B26ED9E264FA}"/>
              </a:ext>
            </a:extLst>
          </p:cNvPr>
          <p:cNvCxnSpPr>
            <a:endCxn id="6" idx="0"/>
          </p:cNvCxnSpPr>
          <p:nvPr/>
        </p:nvCxnSpPr>
        <p:spPr>
          <a:xfrm flipH="1">
            <a:off x="2804594" y="2651449"/>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2BD95AA-12D5-40DA-9038-E0DAF2E63607}"/>
              </a:ext>
            </a:extLst>
          </p:cNvPr>
          <p:cNvSpPr/>
          <p:nvPr/>
        </p:nvSpPr>
        <p:spPr bwMode="gray">
          <a:xfrm>
            <a:off x="2009256" y="4164024"/>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Registry URL</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7" name="Straight Arrow Connector 6">
            <a:extLst>
              <a:ext uri="{FF2B5EF4-FFF2-40B4-BE49-F238E27FC236}">
                <a16:creationId xmlns:a16="http://schemas.microsoft.com/office/drawing/2014/main" id="{8C8EEE4C-AA55-4A12-B5A1-4CDE1FBB2453}"/>
              </a:ext>
            </a:extLst>
          </p:cNvPr>
          <p:cNvCxnSpPr>
            <a:cxnSpLocks/>
            <a:endCxn id="8" idx="0"/>
          </p:cNvCxnSpPr>
          <p:nvPr/>
        </p:nvCxnSpPr>
        <p:spPr>
          <a:xfrm>
            <a:off x="4726851" y="2559696"/>
            <a:ext cx="0" cy="785127"/>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0B9421B-07C4-46F0-A064-FEDE9DC42898}"/>
              </a:ext>
            </a:extLst>
          </p:cNvPr>
          <p:cNvSpPr/>
          <p:nvPr/>
        </p:nvSpPr>
        <p:spPr bwMode="gray">
          <a:xfrm>
            <a:off x="3931513" y="3344823"/>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repository</a:t>
            </a:r>
          </a:p>
        </p:txBody>
      </p:sp>
      <p:cxnSp>
        <p:nvCxnSpPr>
          <p:cNvPr id="9" name="Straight Arrow Connector 8">
            <a:extLst>
              <a:ext uri="{FF2B5EF4-FFF2-40B4-BE49-F238E27FC236}">
                <a16:creationId xmlns:a16="http://schemas.microsoft.com/office/drawing/2014/main" id="{A768E305-F2D2-4F82-907E-7F1D16344FA7}"/>
              </a:ext>
            </a:extLst>
          </p:cNvPr>
          <p:cNvCxnSpPr>
            <a:cxnSpLocks/>
            <a:endCxn id="10" idx="0"/>
          </p:cNvCxnSpPr>
          <p:nvPr/>
        </p:nvCxnSpPr>
        <p:spPr>
          <a:xfrm>
            <a:off x="8502451" y="2680755"/>
            <a:ext cx="0" cy="68930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EC326E3-CD25-4113-A42A-1D155E57B0E9}"/>
              </a:ext>
            </a:extLst>
          </p:cNvPr>
          <p:cNvSpPr/>
          <p:nvPr/>
        </p:nvSpPr>
        <p:spPr bwMode="gray">
          <a:xfrm>
            <a:off x="7707113" y="3370059"/>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Version tag</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2" name="Straight Arrow Connector 11">
            <a:extLst>
              <a:ext uri="{FF2B5EF4-FFF2-40B4-BE49-F238E27FC236}">
                <a16:creationId xmlns:a16="http://schemas.microsoft.com/office/drawing/2014/main" id="{B9E23989-8ADD-417E-A235-1726D1D37DD3}"/>
              </a:ext>
            </a:extLst>
          </p:cNvPr>
          <p:cNvCxnSpPr>
            <a:endCxn id="13" idx="0"/>
          </p:cNvCxnSpPr>
          <p:nvPr/>
        </p:nvCxnSpPr>
        <p:spPr>
          <a:xfrm flipH="1">
            <a:off x="9667737" y="2604290"/>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ED85F87-FB16-4A37-A012-3D63E385FF30}"/>
              </a:ext>
            </a:extLst>
          </p:cNvPr>
          <p:cNvSpPr/>
          <p:nvPr/>
        </p:nvSpPr>
        <p:spPr bwMode="gray">
          <a:xfrm>
            <a:off x="8872399" y="4116865"/>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hash</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4" name="Rectangle: Rounded Corners 13">
            <a:extLst>
              <a:ext uri="{FF2B5EF4-FFF2-40B4-BE49-F238E27FC236}">
                <a16:creationId xmlns:a16="http://schemas.microsoft.com/office/drawing/2014/main" id="{7D4A3C35-550C-449A-BCFD-EF0D36982CB4}"/>
              </a:ext>
            </a:extLst>
          </p:cNvPr>
          <p:cNvSpPr/>
          <p:nvPr/>
        </p:nvSpPr>
        <p:spPr bwMode="gray">
          <a:xfrm>
            <a:off x="1577888" y="4951717"/>
            <a:ext cx="9077099" cy="86429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tag 6ad733544a63 my-registry.ondemand.com/busybox:0.1</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400" b="1" kern="0" dirty="0">
                <a:solidFill>
                  <a:schemeClr val="bg1"/>
                </a:solidFill>
                <a:latin typeface="Courier New" panose="02070309020205020404" pitchFamily="49" charset="0"/>
                <a:ea typeface="Arial Unicode MS" pitchFamily="34" charset="-128"/>
                <a:cs typeface="Courier New" panose="02070309020205020404" pitchFamily="49" charset="0"/>
              </a:rPr>
              <a:t>   docker push my-registry.com/busybox:0.1 </a:t>
            </a:r>
          </a:p>
        </p:txBody>
      </p:sp>
      <p:cxnSp>
        <p:nvCxnSpPr>
          <p:cNvPr id="19" name="Connector: Elbow 18">
            <a:extLst>
              <a:ext uri="{FF2B5EF4-FFF2-40B4-BE49-F238E27FC236}">
                <a16:creationId xmlns:a16="http://schemas.microsoft.com/office/drawing/2014/main" id="{BB441E8B-238D-4D38-A3D6-CC9B8E6912F9}"/>
              </a:ext>
            </a:extLst>
          </p:cNvPr>
          <p:cNvCxnSpPr>
            <a:cxnSpLocks/>
            <a:stCxn id="6" idx="3"/>
            <a:endCxn id="14" idx="0"/>
          </p:cNvCxnSpPr>
          <p:nvPr/>
        </p:nvCxnSpPr>
        <p:spPr>
          <a:xfrm>
            <a:off x="3599931" y="4392624"/>
            <a:ext cx="2516507" cy="559093"/>
          </a:xfrm>
          <a:prstGeom prst="bentConnector2">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2D0B026-20B9-4D2E-84A0-E36E66E0579F}"/>
              </a:ext>
            </a:extLst>
          </p:cNvPr>
          <p:cNvCxnSpPr>
            <a:cxnSpLocks/>
            <a:stCxn id="8" idx="3"/>
          </p:cNvCxnSpPr>
          <p:nvPr/>
        </p:nvCxnSpPr>
        <p:spPr>
          <a:xfrm>
            <a:off x="5522188" y="3573423"/>
            <a:ext cx="2067547" cy="1378294"/>
          </a:xfrm>
          <a:prstGeom prst="bentConnector3">
            <a:avLst>
              <a:gd name="adj1" fmla="val 100397"/>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491D17F-8AF5-4062-BD9A-5F48D24231CB}"/>
              </a:ext>
            </a:extLst>
          </p:cNvPr>
          <p:cNvCxnSpPr>
            <a:cxnSpLocks/>
            <a:stCxn id="10" idx="2"/>
          </p:cNvCxnSpPr>
          <p:nvPr/>
        </p:nvCxnSpPr>
        <p:spPr>
          <a:xfrm rot="5400000">
            <a:off x="7887899" y="4133801"/>
            <a:ext cx="921094" cy="308011"/>
          </a:xfrm>
          <a:prstGeom prst="bentConnector3">
            <a:avLst>
              <a:gd name="adj1" fmla="val 50000"/>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47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a:t>Exercise #3 </a:t>
            </a:r>
            <a:r>
              <a:rPr lang="en-US" dirty="0"/>
              <a:t>– Images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grpSp>
        <p:nvGrpSpPr>
          <p:cNvPr id="5" name="Group 4"/>
          <p:cNvGrpSpPr/>
          <p:nvPr/>
        </p:nvGrpSpPr>
        <p:grpSpPr>
          <a:xfrm>
            <a:off x="4921134" y="1599362"/>
            <a:ext cx="5868785" cy="3321774"/>
            <a:chOff x="4773088" y="1694365"/>
            <a:chExt cx="5868785" cy="3406197"/>
          </a:xfrm>
        </p:grpSpPr>
        <p:sp>
          <p:nvSpPr>
            <p:cNvPr id="6" name="Rectangle 5"/>
            <p:cNvSpPr/>
            <p:nvPr/>
          </p:nvSpPr>
          <p:spPr bwMode="gray">
            <a:xfrm>
              <a:off x="4773088" y="1694365"/>
              <a:ext cx="5868785" cy="3406197"/>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30"/>
              <a:ext cx="5495108" cy="2121689"/>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165342"/>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pic>
        <p:nvPicPr>
          <p:cNvPr id="13" name="Picture 12">
            <a:extLst>
              <a:ext uri="{FF2B5EF4-FFF2-40B4-BE49-F238E27FC236}">
                <a16:creationId xmlns:a16="http://schemas.microsoft.com/office/drawing/2014/main" id="{A8968184-AC3B-4D2A-B7CF-E7F43CD5D25A}"/>
              </a:ext>
            </a:extLst>
          </p:cNvPr>
          <p:cNvPicPr>
            <a:picLocks noChangeAspect="1"/>
          </p:cNvPicPr>
          <p:nvPr/>
        </p:nvPicPr>
        <p:blipFill>
          <a:blip r:embed="rId3"/>
          <a:stretch>
            <a:fillRect/>
          </a:stretch>
        </p:blipFill>
        <p:spPr>
          <a:xfrm>
            <a:off x="1146874" y="1852442"/>
            <a:ext cx="2767929" cy="3546882"/>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3198424" cy="428336"/>
          </a:xfrm>
        </p:spPr>
        <p:txBody>
          <a:bodyPr/>
          <a:lstStyle/>
          <a:p>
            <a:r>
              <a:rPr lang="en-US" dirty="0"/>
              <a:t>Example: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21" name="Rectangle: Rounded Corners 20">
            <a:extLst>
              <a:ext uri="{FF2B5EF4-FFF2-40B4-BE49-F238E27FC236}">
                <a16:creationId xmlns:a16="http://schemas.microsoft.com/office/drawing/2014/main" id="{72CAD1E2-D097-4EEA-8377-AFC79CC3A6D3}"/>
              </a:ext>
            </a:extLst>
          </p:cNvPr>
          <p:cNvSpPr/>
          <p:nvPr/>
        </p:nvSpPr>
        <p:spPr bwMode="gray">
          <a:xfrm>
            <a:off x="4247166" y="2787726"/>
            <a:ext cx="7591128" cy="219777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image history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nginx:latest</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IMAGE         CREATED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CREATED</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BY                                    SIZE</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cd5239a0906a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CMD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"-g"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daem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0B</a:t>
            </a:r>
            <a:b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b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7 days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apt-get install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nginx</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&amp;&amp; ...       53.7MB</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&lt;missing&gt;     6 weeks ago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-c # ADD file:ec5be7eec56a749...      55.3MB</a:t>
            </a:r>
          </a:p>
        </p:txBody>
      </p:sp>
      <p:sp>
        <p:nvSpPr>
          <p:cNvPr id="26" name="Rectangle 25">
            <a:extLst>
              <a:ext uri="{FF2B5EF4-FFF2-40B4-BE49-F238E27FC236}">
                <a16:creationId xmlns:a16="http://schemas.microsoft.com/office/drawing/2014/main" id="{0DEBB464-507B-470A-9AF5-9154C4B4EC79}"/>
              </a:ext>
            </a:extLst>
          </p:cNvPr>
          <p:cNvSpPr/>
          <p:nvPr/>
        </p:nvSpPr>
        <p:spPr bwMode="gray">
          <a:xfrm>
            <a:off x="734510" y="3173689"/>
            <a:ext cx="2680447"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200" b="0" i="1" u="none" strike="noStrike" kern="0" cap="none" spc="0" normalizeH="0" baseline="0" dirty="0">
              <a:ln>
                <a:noFill/>
              </a:ln>
              <a:effectLst/>
              <a:uLnTx/>
              <a:uFillTx/>
              <a:ea typeface="Arial Unicode MS" pitchFamily="34" charset="-128"/>
              <a:cs typeface="Arial Unicode MS" pitchFamily="34" charset="-128"/>
            </a:endParaRPr>
          </a:p>
        </p:txBody>
      </p:sp>
      <p:sp>
        <p:nvSpPr>
          <p:cNvPr id="4" name="Rectangle 3"/>
          <p:cNvSpPr/>
          <p:nvPr/>
        </p:nvSpPr>
        <p:spPr bwMode="gray">
          <a:xfrm>
            <a:off x="854688" y="4461423"/>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532293" y="371475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1532293" y="428956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Arrow: Down 27">
            <a:extLst>
              <a:ext uri="{FF2B5EF4-FFF2-40B4-BE49-F238E27FC236}">
                <a16:creationId xmlns:a16="http://schemas.microsoft.com/office/drawing/2014/main" id="{1560E9F5-EBA4-4491-AEA6-651DA974B2B0}"/>
              </a:ext>
            </a:extLst>
          </p:cNvPr>
          <p:cNvSpPr/>
          <p:nvPr/>
        </p:nvSpPr>
        <p:spPr bwMode="gray">
          <a:xfrm>
            <a:off x="1532293" y="288689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1FCC548-7949-4F97-8D9B-BC026BE921EC}"/>
              </a:ext>
            </a:extLst>
          </p:cNvPr>
          <p:cNvSpPr/>
          <p:nvPr/>
        </p:nvSpPr>
        <p:spPr bwMode="gray">
          <a:xfrm>
            <a:off x="734510" y="2523760"/>
            <a:ext cx="2685180"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sp>
        <p:nvSpPr>
          <p:cNvPr id="30" name="Text Placeholder 1">
            <a:extLst>
              <a:ext uri="{FF2B5EF4-FFF2-40B4-BE49-F238E27FC236}">
                <a16:creationId xmlns:a16="http://schemas.microsoft.com/office/drawing/2014/main" id="{13932E16-1A2D-4A7E-97E0-DDC08A985583}"/>
              </a:ext>
            </a:extLst>
          </p:cNvPr>
          <p:cNvSpPr txBox="1">
            <a:spLocks/>
          </p:cNvSpPr>
          <p:nvPr/>
        </p:nvSpPr>
        <p:spPr bwMode="gray">
          <a:xfrm>
            <a:off x="4247166" y="1620000"/>
            <a:ext cx="3198424" cy="428336"/>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 and its history</a:t>
            </a:r>
          </a:p>
        </p:txBody>
      </p:sp>
      <p:cxnSp>
        <p:nvCxnSpPr>
          <p:cNvPr id="34" name="Straight Arrow Connector 33">
            <a:extLst>
              <a:ext uri="{FF2B5EF4-FFF2-40B4-BE49-F238E27FC236}">
                <a16:creationId xmlns:a16="http://schemas.microsoft.com/office/drawing/2014/main" id="{B8DEC808-DBF3-4787-98CD-D100CCAFCB37}"/>
              </a:ext>
            </a:extLst>
          </p:cNvPr>
          <p:cNvCxnSpPr>
            <a:cxnSpLocks/>
            <a:stCxn id="8" idx="3"/>
          </p:cNvCxnSpPr>
          <p:nvPr/>
        </p:nvCxnSpPr>
        <p:spPr>
          <a:xfrm>
            <a:off x="3294780" y="3513277"/>
            <a:ext cx="1026208" cy="3674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ED7922D-5B50-4103-AEFB-F925DAC429A5}"/>
              </a:ext>
            </a:extLst>
          </p:cNvPr>
          <p:cNvCxnSpPr>
            <a:cxnSpLocks/>
          </p:cNvCxnSpPr>
          <p:nvPr/>
        </p:nvCxnSpPr>
        <p:spPr>
          <a:xfrm>
            <a:off x="3294780" y="4088089"/>
            <a:ext cx="1026208" cy="211564"/>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B3EBFB8-58F8-4ACB-9732-6426008B8578}"/>
              </a:ext>
            </a:extLst>
          </p:cNvPr>
          <p:cNvCxnSpPr>
            <a:cxnSpLocks/>
          </p:cNvCxnSpPr>
          <p:nvPr/>
        </p:nvCxnSpPr>
        <p:spPr>
          <a:xfrm>
            <a:off x="3294780" y="3550024"/>
            <a:ext cx="1017244" cy="376517"/>
          </a:xfrm>
          <a:prstGeom prst="straightConnector1">
            <a:avLst/>
          </a:prstGeom>
          <a:ln w="50800">
            <a:solidFill>
              <a:srgbClr val="FF0000"/>
            </a:solidFill>
            <a:headEnd type="none" w="med" len="med"/>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54688" y="3311799"/>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854688" y="3886611"/>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9913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p:cNvSpPr/>
          <p:nvPr/>
        </p:nvSpPr>
        <p:spPr bwMode="gray">
          <a:xfrm>
            <a:off x="4846051" y="2518648"/>
            <a:ext cx="2502376" cy="2064024"/>
          </a:xfrm>
          <a:prstGeom prst="rightArrow">
            <a:avLst>
              <a:gd name="adj1" fmla="val 71809"/>
              <a:gd name="adj2" fmla="val 50000"/>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dirty="0">
                <a:ln>
                  <a:noFill/>
                </a:ln>
                <a:effectLst/>
                <a:uLnTx/>
                <a:uFillTx/>
                <a:latin typeface="+mj-lt"/>
                <a:ea typeface="Arial Unicode MS" pitchFamily="34" charset="-128"/>
                <a:cs typeface="Arial Unicode MS" pitchFamily="34" charset="-128"/>
              </a:rPr>
              <a:t>commit</a:t>
            </a:r>
            <a:endParaRPr kumimoji="0" lang="en-US" sz="1800" b="1" i="0" u="none" strike="noStrike" kern="0" cap="none" spc="0" normalizeH="0" baseline="0" dirty="0">
              <a:ln>
                <a:noFill/>
              </a:ln>
              <a:effectLst/>
              <a:uLnTx/>
              <a:uFillTx/>
              <a:latin typeface="+mj-lt"/>
              <a:ea typeface="Arial Unicode MS" pitchFamily="34" charset="-128"/>
              <a:cs typeface="Arial Unicode MS" pitchFamily="34" charset="-128"/>
            </a:endParaRPr>
          </a:p>
        </p:txBody>
      </p:sp>
      <p:sp>
        <p:nvSpPr>
          <p:cNvPr id="3" name="Title 2"/>
          <p:cNvSpPr>
            <a:spLocks noGrp="1"/>
          </p:cNvSpPr>
          <p:nvPr>
            <p:ph type="title"/>
          </p:nvPr>
        </p:nvSpPr>
        <p:spPr/>
        <p:txBody>
          <a:bodyPr/>
          <a:lstStyle/>
          <a:p>
            <a:r>
              <a:rPr lang="en-US" dirty="0"/>
              <a:t>Committing changes</a:t>
            </a:r>
          </a:p>
        </p:txBody>
      </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sp>
        <p:nvSpPr>
          <p:cNvPr id="49" name="Rectangle 48">
            <a:extLst>
              <a:ext uri="{FF2B5EF4-FFF2-40B4-BE49-F238E27FC236}">
                <a16:creationId xmlns:a16="http://schemas.microsoft.com/office/drawing/2014/main" id="{17004F6F-41BB-4B98-992B-B07605364062}"/>
              </a:ext>
            </a:extLst>
          </p:cNvPr>
          <p:cNvSpPr/>
          <p:nvPr/>
        </p:nvSpPr>
        <p:spPr bwMode="gray">
          <a:xfrm>
            <a:off x="806824" y="2753871"/>
            <a:ext cx="3007085"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50" name="Rectangle 49">
            <a:extLst>
              <a:ext uri="{FF2B5EF4-FFF2-40B4-BE49-F238E27FC236}">
                <a16:creationId xmlns:a16="http://schemas.microsoft.com/office/drawing/2014/main" id="{428D35FE-6593-4AF0-8054-9DD418E4D5D7}"/>
              </a:ext>
            </a:extLst>
          </p:cNvPr>
          <p:cNvSpPr/>
          <p:nvPr/>
        </p:nvSpPr>
        <p:spPr bwMode="gray">
          <a:xfrm>
            <a:off x="1253640"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51" name="Arrow: Down 50">
            <a:extLst>
              <a:ext uri="{FF2B5EF4-FFF2-40B4-BE49-F238E27FC236}">
                <a16:creationId xmlns:a16="http://schemas.microsoft.com/office/drawing/2014/main" id="{49F60C4C-14A2-4A83-BA8E-7096DFE4607F}"/>
              </a:ext>
            </a:extLst>
          </p:cNvPr>
          <p:cNvSpPr/>
          <p:nvPr/>
        </p:nvSpPr>
        <p:spPr bwMode="gray">
          <a:xfrm>
            <a:off x="1931245"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Arrow: Down 51">
            <a:extLst>
              <a:ext uri="{FF2B5EF4-FFF2-40B4-BE49-F238E27FC236}">
                <a16:creationId xmlns:a16="http://schemas.microsoft.com/office/drawing/2014/main" id="{99BA13E4-8721-41D6-829A-E0DC11E1D40C}"/>
              </a:ext>
            </a:extLst>
          </p:cNvPr>
          <p:cNvSpPr/>
          <p:nvPr/>
        </p:nvSpPr>
        <p:spPr bwMode="gray">
          <a:xfrm>
            <a:off x="1931245"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3" name="Arrow: Down 52">
            <a:extLst>
              <a:ext uri="{FF2B5EF4-FFF2-40B4-BE49-F238E27FC236}">
                <a16:creationId xmlns:a16="http://schemas.microsoft.com/office/drawing/2014/main" id="{913DB154-8C22-442F-BD1C-0A3547CF54A4}"/>
              </a:ext>
            </a:extLst>
          </p:cNvPr>
          <p:cNvSpPr/>
          <p:nvPr/>
        </p:nvSpPr>
        <p:spPr bwMode="gray">
          <a:xfrm>
            <a:off x="1931245" y="2467077"/>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5" name="Rectangle 54">
            <a:extLst>
              <a:ext uri="{FF2B5EF4-FFF2-40B4-BE49-F238E27FC236}">
                <a16:creationId xmlns:a16="http://schemas.microsoft.com/office/drawing/2014/main" id="{6F8B0FAA-ACCE-4CBD-AB25-3BAB95DE058B}"/>
              </a:ext>
            </a:extLst>
          </p:cNvPr>
          <p:cNvSpPr/>
          <p:nvPr/>
        </p:nvSpPr>
        <p:spPr bwMode="gray">
          <a:xfrm>
            <a:off x="1253640"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5CDC77D5-0EA9-4293-8128-4C874B151913}"/>
              </a:ext>
            </a:extLst>
          </p:cNvPr>
          <p:cNvSpPr/>
          <p:nvPr/>
        </p:nvSpPr>
        <p:spPr bwMode="gray">
          <a:xfrm>
            <a:off x="1253640"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5" name="Rectangle 64">
            <a:extLst>
              <a:ext uri="{FF2B5EF4-FFF2-40B4-BE49-F238E27FC236}">
                <a16:creationId xmlns:a16="http://schemas.microsoft.com/office/drawing/2014/main" id="{E8C644F6-16E9-4D20-8F2B-3F1177622582}"/>
              </a:ext>
            </a:extLst>
          </p:cNvPr>
          <p:cNvSpPr/>
          <p:nvPr/>
        </p:nvSpPr>
        <p:spPr bwMode="gray">
          <a:xfrm>
            <a:off x="8355106" y="2178424"/>
            <a:ext cx="3007085" cy="2404247"/>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66" name="Rectangle 65">
            <a:extLst>
              <a:ext uri="{FF2B5EF4-FFF2-40B4-BE49-F238E27FC236}">
                <a16:creationId xmlns:a16="http://schemas.microsoft.com/office/drawing/2014/main" id="{318A55FD-DD56-43FC-9F49-FFD402CDE595}"/>
              </a:ext>
            </a:extLst>
          </p:cNvPr>
          <p:cNvSpPr/>
          <p:nvPr/>
        </p:nvSpPr>
        <p:spPr bwMode="gray">
          <a:xfrm>
            <a:off x="8801922" y="4041605"/>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67" name="Arrow: Down 66">
            <a:extLst>
              <a:ext uri="{FF2B5EF4-FFF2-40B4-BE49-F238E27FC236}">
                <a16:creationId xmlns:a16="http://schemas.microsoft.com/office/drawing/2014/main" id="{639B4083-AA64-4A33-AA0C-0F8AD309FB38}"/>
              </a:ext>
            </a:extLst>
          </p:cNvPr>
          <p:cNvSpPr/>
          <p:nvPr/>
        </p:nvSpPr>
        <p:spPr bwMode="gray">
          <a:xfrm>
            <a:off x="9479527" y="3294937"/>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8" name="Arrow: Down 67">
            <a:extLst>
              <a:ext uri="{FF2B5EF4-FFF2-40B4-BE49-F238E27FC236}">
                <a16:creationId xmlns:a16="http://schemas.microsoft.com/office/drawing/2014/main" id="{747363EB-1785-4190-9DB7-9F6EC1DAEA1B}"/>
              </a:ext>
            </a:extLst>
          </p:cNvPr>
          <p:cNvSpPr/>
          <p:nvPr/>
        </p:nvSpPr>
        <p:spPr bwMode="gray">
          <a:xfrm>
            <a:off x="9479527" y="3869749"/>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84881693-BE22-4ECB-8F24-5CFC2D7150FD}"/>
              </a:ext>
            </a:extLst>
          </p:cNvPr>
          <p:cNvSpPr/>
          <p:nvPr/>
        </p:nvSpPr>
        <p:spPr bwMode="gray">
          <a:xfrm>
            <a:off x="8801922" y="2891981"/>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D0789EB0-C32A-451C-B131-C178A2D6B675}"/>
              </a:ext>
            </a:extLst>
          </p:cNvPr>
          <p:cNvSpPr/>
          <p:nvPr/>
        </p:nvSpPr>
        <p:spPr bwMode="gray">
          <a:xfrm>
            <a:off x="8801922" y="3466793"/>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4" name="Arrow: Down 73">
            <a:extLst>
              <a:ext uri="{FF2B5EF4-FFF2-40B4-BE49-F238E27FC236}">
                <a16:creationId xmlns:a16="http://schemas.microsoft.com/office/drawing/2014/main" id="{D62FCB14-0287-44C9-94F3-CDC26271A718}"/>
              </a:ext>
            </a:extLst>
          </p:cNvPr>
          <p:cNvSpPr/>
          <p:nvPr/>
        </p:nvSpPr>
        <p:spPr bwMode="gray">
          <a:xfrm>
            <a:off x="9479527" y="2725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BC77ED6F-5900-4CFA-9ACE-75438C98D260}"/>
              </a:ext>
            </a:extLst>
          </p:cNvPr>
          <p:cNvSpPr/>
          <p:nvPr/>
        </p:nvSpPr>
        <p:spPr bwMode="gray">
          <a:xfrm>
            <a:off x="8801922" y="2317169"/>
            <a:ext cx="2440092" cy="402956"/>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Committed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6" name="Arrow: Down 75">
            <a:extLst>
              <a:ext uri="{FF2B5EF4-FFF2-40B4-BE49-F238E27FC236}">
                <a16:creationId xmlns:a16="http://schemas.microsoft.com/office/drawing/2014/main" id="{22EF1397-7D5C-431E-A893-6A5AA26C5405}"/>
              </a:ext>
            </a:extLst>
          </p:cNvPr>
          <p:cNvSpPr/>
          <p:nvPr/>
        </p:nvSpPr>
        <p:spPr bwMode="gray">
          <a:xfrm>
            <a:off x="9479527" y="1890835"/>
            <a:ext cx="1084882" cy="28679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7" name="Rectangle 76">
            <a:extLst>
              <a:ext uri="{FF2B5EF4-FFF2-40B4-BE49-F238E27FC236}">
                <a16:creationId xmlns:a16="http://schemas.microsoft.com/office/drawing/2014/main" id="{529A800C-BC95-48ED-BFC9-4DFFC0B77842}"/>
              </a:ext>
            </a:extLst>
          </p:cNvPr>
          <p:cNvSpPr/>
          <p:nvPr/>
        </p:nvSpPr>
        <p:spPr bwMode="gray">
          <a:xfrm>
            <a:off x="8355106" y="1527700"/>
            <a:ext cx="3011818" cy="363135"/>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new RW layer</a:t>
            </a:r>
          </a:p>
        </p:txBody>
      </p:sp>
      <p:sp>
        <p:nvSpPr>
          <p:cNvPr id="54" name="Rectangle 53">
            <a:extLst>
              <a:ext uri="{FF2B5EF4-FFF2-40B4-BE49-F238E27FC236}">
                <a16:creationId xmlns:a16="http://schemas.microsoft.com/office/drawing/2014/main" id="{908746BE-2292-4B7A-8F57-36D3962B3EF9}"/>
              </a:ext>
            </a:extLst>
          </p:cNvPr>
          <p:cNvSpPr/>
          <p:nvPr/>
        </p:nvSpPr>
        <p:spPr bwMode="gray">
          <a:xfrm>
            <a:off x="806824" y="2103942"/>
            <a:ext cx="3011818" cy="363135"/>
          </a:xfrm>
          <a:prstGeom prst="rect">
            <a:avLst/>
          </a:prstGeom>
          <a:solidFill>
            <a:schemeClr val="accent5">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a:ln>
                  <a:noFill/>
                </a:ln>
                <a:effectLst/>
                <a:uLnTx/>
                <a:uFillTx/>
                <a:ea typeface="Arial Unicode MS" pitchFamily="34" charset="-128"/>
                <a:cs typeface="Arial Unicode MS" pitchFamily="34" charset="-128"/>
              </a:rPr>
              <a:t>Container RW layer</a:t>
            </a:r>
          </a:p>
        </p:txBody>
      </p:sp>
      <p:cxnSp>
        <p:nvCxnSpPr>
          <p:cNvPr id="21" name="Straight Arrow Connector 20">
            <a:extLst>
              <a:ext uri="{FF2B5EF4-FFF2-40B4-BE49-F238E27FC236}">
                <a16:creationId xmlns:a16="http://schemas.microsoft.com/office/drawing/2014/main" id="{169BAC1F-5D8C-4935-91F4-CD90A501919D}"/>
              </a:ext>
            </a:extLst>
          </p:cNvPr>
          <p:cNvCxnSpPr>
            <a:stCxn id="54" idx="3"/>
            <a:endCxn id="73" idx="1"/>
          </p:cNvCxnSpPr>
          <p:nvPr/>
        </p:nvCxnSpPr>
        <p:spPr>
          <a:xfrm>
            <a:off x="3818642" y="2285510"/>
            <a:ext cx="4983280" cy="233137"/>
          </a:xfrm>
          <a:prstGeom prst="straightConnector1">
            <a:avLst/>
          </a:prstGeom>
          <a:ln w="508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94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images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 images</a:t>
            </a:r>
          </a:p>
          <a:p>
            <a:pPr lvl="1"/>
            <a:r>
              <a:rPr lang="en-US" sz="1600" dirty="0"/>
              <a:t>the command </a:t>
            </a:r>
            <a:r>
              <a:rPr lang="en-US" sz="1600" b="1" dirty="0">
                <a:latin typeface="Courier New" panose="02070309020205020404" pitchFamily="49" charset="0"/>
                <a:cs typeface="Courier New" panose="02070309020205020404" pitchFamily="49" charset="0"/>
              </a:rPr>
              <a:t>docker image list</a:t>
            </a:r>
            <a:r>
              <a:rPr lang="en-US" sz="1600" dirty="0"/>
              <a:t> gives a list of all available images on a host</a:t>
            </a:r>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5454869" y="4639771"/>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6250207" y="3429000"/>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DAD5EE9-87E2-4E80-992D-055F0F78C9FE}"/>
              </a:ext>
            </a:extLst>
          </p:cNvPr>
          <p:cNvSpPr/>
          <p:nvPr/>
        </p:nvSpPr>
        <p:spPr bwMode="gray">
          <a:xfrm>
            <a:off x="7055895" y="5215228"/>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ID</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7" name="Straight Arrow Connector 16">
            <a:extLst>
              <a:ext uri="{FF2B5EF4-FFF2-40B4-BE49-F238E27FC236}">
                <a16:creationId xmlns:a16="http://schemas.microsoft.com/office/drawing/2014/main" id="{67AB123F-E55E-48AE-8444-2AEE28C95CE2}"/>
              </a:ext>
            </a:extLst>
          </p:cNvPr>
          <p:cNvCxnSpPr>
            <a:endCxn id="16" idx="0"/>
          </p:cNvCxnSpPr>
          <p:nvPr/>
        </p:nvCxnSpPr>
        <p:spPr>
          <a:xfrm flipH="1">
            <a:off x="7851233" y="4004457"/>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B3E4AA2-9F14-4191-9B4B-55303495A854}"/>
              </a:ext>
            </a:extLst>
          </p:cNvPr>
          <p:cNvSpPr/>
          <p:nvPr/>
        </p:nvSpPr>
        <p:spPr bwMode="gray">
          <a:xfrm>
            <a:off x="8364433" y="4639771"/>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Creation Date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8BFA6F7F-DCED-4779-9E5C-DAB6870DF68B}"/>
              </a:ext>
            </a:extLst>
          </p:cNvPr>
          <p:cNvCxnSpPr>
            <a:endCxn id="20" idx="0"/>
          </p:cNvCxnSpPr>
          <p:nvPr/>
        </p:nvCxnSpPr>
        <p:spPr>
          <a:xfrm flipH="1">
            <a:off x="9159771" y="3429000"/>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679C76B-234C-4E39-A460-851751850CB4}"/>
              </a:ext>
            </a:extLst>
          </p:cNvPr>
          <p:cNvSpPr/>
          <p:nvPr/>
        </p:nvSpPr>
        <p:spPr bwMode="gray">
          <a:xfrm>
            <a:off x="9552264" y="5215228"/>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Image size</a:t>
            </a:r>
          </a:p>
        </p:txBody>
      </p:sp>
      <p:cxnSp>
        <p:nvCxnSpPr>
          <p:cNvPr id="23" name="Straight Arrow Connector 22">
            <a:extLst>
              <a:ext uri="{FF2B5EF4-FFF2-40B4-BE49-F238E27FC236}">
                <a16:creationId xmlns:a16="http://schemas.microsoft.com/office/drawing/2014/main" id="{0842132D-AD97-4521-A355-3F3827356F9C}"/>
              </a:ext>
            </a:extLst>
          </p:cNvPr>
          <p:cNvCxnSpPr>
            <a:endCxn id="22" idx="0"/>
          </p:cNvCxnSpPr>
          <p:nvPr/>
        </p:nvCxnSpPr>
        <p:spPr>
          <a:xfrm flipH="1">
            <a:off x="10347602" y="4004457"/>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49"/>
            <a:ext cx="11186477" cy="1721013"/>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docker image list</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REPOSITORY                                                                     TAG                 IMAGE ID            CREATED             SIZE</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stable              ecc98fc2f376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latest              dbfc48660aeb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mainline            dbfc48660aeb        13 days ago         109MB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jenkins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jenkins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lts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9cff19ad8c8b        2 weeks ago         730MB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latest              59788edf1f3e        3 weeks ago         1.15MB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alpine                                                                         3.8                 196d12cf6ab1        6 weeks ago         4.41MB</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1.15.3              06144b287844        7 weeks ago         109MB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registry.ingress.wdfcw43a.k8s-train.shoot.canary.k8s-hana.ondemand.com/</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bf91e3ea            06144b287844        7 weeks ago         109MB</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a:p>
            <a:pPr defTabSz="914400" fontAlgn="base">
              <a:spcAft>
                <a:spcPct val="0"/>
              </a:spcAft>
              <a:buClr>
                <a:srgbClr val="F0AB00"/>
              </a:buClr>
              <a:buSzPct val="80000"/>
            </a:pP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52518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 images</a:t>
            </a:r>
          </a:p>
          <a:p>
            <a:pPr lvl="1"/>
            <a:r>
              <a:rPr lang="en-US" sz="1600" dirty="0"/>
              <a:t>the command </a:t>
            </a:r>
            <a:r>
              <a:rPr lang="en-US" sz="1600" b="1" dirty="0">
                <a:latin typeface="Courier New" panose="02070309020205020404" pitchFamily="49" charset="0"/>
                <a:cs typeface="Courier New" panose="02070309020205020404" pitchFamily="49" charset="0"/>
              </a:rPr>
              <a:t>docker image list</a:t>
            </a:r>
            <a:r>
              <a:rPr lang="en-US" sz="1600" dirty="0"/>
              <a:t> gives a list of all available images on a host</a:t>
            </a:r>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2743200" y="4816657"/>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0588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5423602" y="3814898"/>
            <a:ext cx="402104" cy="139945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4628264" y="5214351"/>
            <a:ext cx="1590675" cy="44285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LIKES!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6513185" y="4476144"/>
            <a:ext cx="1495014" cy="51829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official project maintainer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6792686" y="3814898"/>
            <a:ext cx="468006" cy="661246"/>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866216" y="5092928"/>
            <a:ext cx="1891166" cy="600095"/>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automatically built on Docker Hub</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7576457" y="3814898"/>
            <a:ext cx="2235342" cy="127803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31934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search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NAME                        DESCRIPTION                                     STARS     OFFICIAL   AUTOMATED</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1160      [OK]       </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progrium</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66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rpi-busybox-httpd</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Raspberry Pi compatible Docker Image with ...   39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radial/</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busyboxplus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Full-chain, Internet enabled,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made...   17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armhf-busybox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for ARM.                     8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p:txBody>
      </p:sp>
      <p:sp>
        <p:nvSpPr>
          <p:cNvPr id="2" name="Rectangle 1">
            <a:extLst>
              <a:ext uri="{FF2B5EF4-FFF2-40B4-BE49-F238E27FC236}">
                <a16:creationId xmlns:a16="http://schemas.microsoft.com/office/drawing/2014/main" id="{AE5DF3FF-9C48-4E71-B3A2-F3988FAA9716}"/>
              </a:ext>
            </a:extLst>
          </p:cNvPr>
          <p:cNvSpPr/>
          <p:nvPr/>
        </p:nvSpPr>
        <p:spPr>
          <a:xfrm>
            <a:off x="5702451" y="5211263"/>
            <a:ext cx="516488" cy="415498"/>
          </a:xfrm>
          <a:prstGeom prst="rect">
            <a:avLst/>
          </a:prstGeom>
        </p:spPr>
        <p:txBody>
          <a:bodyPr wrap="none">
            <a:spAutoFit/>
          </a:bodyPr>
          <a:lstStyle/>
          <a:p>
            <a:r>
              <a:rPr lang="en-US" dirty="0"/>
              <a:t>👍</a:t>
            </a:r>
          </a:p>
        </p:txBody>
      </p:sp>
      <p:sp>
        <p:nvSpPr>
          <p:cNvPr id="4" name="TextBox 3">
            <a:extLst>
              <a:ext uri="{FF2B5EF4-FFF2-40B4-BE49-F238E27FC236}">
                <a16:creationId xmlns:a16="http://schemas.microsoft.com/office/drawing/2014/main" id="{B3C7E742-D9A8-4844-85B2-D876DDB4DF08}"/>
              </a:ext>
            </a:extLst>
          </p:cNvPr>
          <p:cNvSpPr txBox="1"/>
          <p:nvPr/>
        </p:nvSpPr>
        <p:spPr>
          <a:xfrm rot="20317805">
            <a:off x="5624654" y="1253465"/>
            <a:ext cx="1912883" cy="1415772"/>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chemeClr val="bg1"/>
                </a:solidFill>
                <a:ea typeface="Arial Unicode MS" pitchFamily="34" charset="-128"/>
                <a:cs typeface="Arial Unicode MS" pitchFamily="34" charset="-128"/>
              </a:rPr>
              <a:t>Old !</a:t>
            </a:r>
            <a:br>
              <a:rPr lang="de-DE" sz="4400" kern="0" dirty="0">
                <a:solidFill>
                  <a:schemeClr val="bg1"/>
                </a:solidFill>
                <a:ea typeface="Arial Unicode MS" pitchFamily="34" charset="-128"/>
                <a:cs typeface="Arial Unicode MS" pitchFamily="34" charset="-128"/>
              </a:rPr>
            </a:br>
            <a:r>
              <a:rPr lang="de-DE" sz="2400" kern="0" dirty="0">
                <a:solidFill>
                  <a:schemeClr val="bg1"/>
                </a:solidFill>
                <a:ea typeface="Arial Unicode MS" pitchFamily="34" charset="-128"/>
                <a:cs typeface="Arial Unicode MS" pitchFamily="34" charset="-128"/>
              </a:rPr>
              <a:t>Images/ </a:t>
            </a:r>
            <a:r>
              <a:rPr lang="de-DE" sz="2400" kern="0" dirty="0" err="1">
                <a:solidFill>
                  <a:schemeClr val="bg1"/>
                </a:solidFill>
                <a:ea typeface="Arial Unicode MS" pitchFamily="34" charset="-128"/>
                <a:cs typeface="Arial Unicode MS" pitchFamily="34" charset="-128"/>
              </a:rPr>
              <a:t>containers</a:t>
            </a:r>
            <a:r>
              <a:rPr lang="de-DE" sz="2400" kern="0" dirty="0">
                <a:solidFill>
                  <a:schemeClr val="bg1"/>
                </a:solidFill>
                <a:ea typeface="Arial Unicode MS" pitchFamily="34" charset="-128"/>
                <a:cs typeface="Arial Unicode MS" pitchFamily="34" charset="-128"/>
              </a:rPr>
              <a:t> ?</a:t>
            </a:r>
            <a:endParaRPr lang="de-DE" sz="44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20227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232077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Registries</a:t>
            </a:r>
          </a:p>
        </p:txBody>
      </p:sp>
      <p:grpSp>
        <p:nvGrpSpPr>
          <p:cNvPr id="14" name="Group 13">
            <a:extLst>
              <a:ext uri="{FF2B5EF4-FFF2-40B4-BE49-F238E27FC236}">
                <a16:creationId xmlns:a16="http://schemas.microsoft.com/office/drawing/2014/main" id="{62C33C2E-FA9F-40D2-9216-0E529E6E9210}"/>
              </a:ext>
            </a:extLst>
          </p:cNvPr>
          <p:cNvGrpSpPr/>
          <p:nvPr/>
        </p:nvGrpSpPr>
        <p:grpSpPr>
          <a:xfrm>
            <a:off x="896466" y="1581875"/>
            <a:ext cx="7789999" cy="3413359"/>
            <a:chOff x="736976" y="1603140"/>
            <a:chExt cx="7789999" cy="3413359"/>
          </a:xfrm>
        </p:grpSpPr>
        <p:sp>
          <p:nvSpPr>
            <p:cNvPr id="9" name="Rectangle 8"/>
            <p:cNvSpPr/>
            <p:nvPr/>
          </p:nvSpPr>
          <p:spPr bwMode="gray">
            <a:xfrm>
              <a:off x="736976" y="1603140"/>
              <a:ext cx="3854714" cy="341335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5" name="Arrow: Right 4">
              <a:extLst>
                <a:ext uri="{FF2B5EF4-FFF2-40B4-BE49-F238E27FC236}">
                  <a16:creationId xmlns:a16="http://schemas.microsoft.com/office/drawing/2014/main" id="{919719D0-BABD-467D-9BC7-4DF9AF306A71}"/>
                </a:ext>
              </a:extLst>
            </p:cNvPr>
            <p:cNvSpPr/>
            <p:nvPr/>
          </p:nvSpPr>
          <p:spPr bwMode="gray">
            <a:xfrm>
              <a:off x="4423049" y="3597354"/>
              <a:ext cx="1622839" cy="69969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push</a:t>
              </a:r>
            </a:p>
          </p:txBody>
        </p:sp>
        <p:sp>
          <p:nvSpPr>
            <p:cNvPr id="10" name="Rectangle 9"/>
            <p:cNvSpPr/>
            <p:nvPr/>
          </p:nvSpPr>
          <p:spPr bwMode="gray">
            <a:xfrm>
              <a:off x="858332" y="2103247"/>
              <a:ext cx="625453" cy="281897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21" name="Rectangle: Rounded Corners 20"/>
            <p:cNvSpPr/>
            <p:nvPr/>
          </p:nvSpPr>
          <p:spPr bwMode="gray">
            <a:xfrm>
              <a:off x="3296291" y="2103247"/>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err="1">
                  <a:ea typeface="Arial Unicode MS" pitchFamily="34" charset="-128"/>
                  <a:cs typeface="Arial Unicode MS" pitchFamily="34" charset="-128"/>
                </a:rPr>
                <a:t>i</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3" name="Rectangle 12"/>
            <p:cNvSpPr/>
            <p:nvPr/>
          </p:nvSpPr>
          <p:spPr bwMode="gray">
            <a:xfrm>
              <a:off x="2347629"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5" name="Rectangle 14"/>
            <p:cNvSpPr/>
            <p:nvPr/>
          </p:nvSpPr>
          <p:spPr bwMode="gray">
            <a:xfrm>
              <a:off x="3446022" y="2185758"/>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17" name="Rectangle 16"/>
            <p:cNvSpPr/>
            <p:nvPr/>
          </p:nvSpPr>
          <p:spPr bwMode="gray">
            <a:xfrm>
              <a:off x="1543983" y="2103247"/>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21"/>
            <p:cNvSpPr/>
            <p:nvPr/>
          </p:nvSpPr>
          <p:spPr bwMode="gray">
            <a:xfrm>
              <a:off x="3446022" y="249855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446022" y="281135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nvGrpSpPr>
            <p:cNvPr id="2" name="Group 1">
              <a:extLst>
                <a:ext uri="{FF2B5EF4-FFF2-40B4-BE49-F238E27FC236}">
                  <a16:creationId xmlns:a16="http://schemas.microsoft.com/office/drawing/2014/main" id="{DC709E27-E99C-48FE-AC6C-283F7D2E4CAD}"/>
                </a:ext>
              </a:extLst>
            </p:cNvPr>
            <p:cNvGrpSpPr/>
            <p:nvPr/>
          </p:nvGrpSpPr>
          <p:grpSpPr>
            <a:xfrm>
              <a:off x="6054708" y="2103247"/>
              <a:ext cx="2472267" cy="2641600"/>
              <a:chOff x="8737598" y="2477539"/>
              <a:chExt cx="2472267" cy="2641600"/>
            </a:xfrm>
          </p:grpSpPr>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Registry</a:t>
                </a: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java</a:t>
                  </a: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grpSp>
        <p:sp>
          <p:nvSpPr>
            <p:cNvPr id="12" name="Arrow: Left 11">
              <a:extLst>
                <a:ext uri="{FF2B5EF4-FFF2-40B4-BE49-F238E27FC236}">
                  <a16:creationId xmlns:a16="http://schemas.microsoft.com/office/drawing/2014/main" id="{D40220FB-3FB0-40E3-BF29-E4FABF29F0DB}"/>
                </a:ext>
              </a:extLst>
            </p:cNvPr>
            <p:cNvSpPr/>
            <p:nvPr/>
          </p:nvSpPr>
          <p:spPr bwMode="gray">
            <a:xfrm>
              <a:off x="4423050" y="2619925"/>
              <a:ext cx="1622838" cy="696371"/>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pull</a:t>
              </a:r>
            </a:p>
          </p:txBody>
        </p:sp>
      </p:grpSp>
    </p:spTree>
    <p:extLst>
      <p:ext uri="{BB962C8B-B14F-4D97-AF65-F5344CB8AC3E}">
        <p14:creationId xmlns:p14="http://schemas.microsoft.com/office/powerpoint/2010/main" val="143593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4EC08-AFC7-4D18-AC9A-F3343F45EF2A}"/>
              </a:ext>
            </a:extLst>
          </p:cNvPr>
          <p:cNvSpPr>
            <a:spLocks noGrp="1"/>
          </p:cNvSpPr>
          <p:nvPr>
            <p:ph type="body" sz="quarter" idx="10"/>
          </p:nvPr>
        </p:nvSpPr>
        <p:spPr/>
        <p:txBody>
          <a:bodyPr/>
          <a:lstStyle/>
          <a:p>
            <a:r>
              <a:rPr lang="de-DE" dirty="0">
                <a:hlinkClick r:id="rId3"/>
              </a:rPr>
              <a:t>Docker Hub</a:t>
            </a:r>
            <a:endParaRPr lang="de-DE" dirty="0"/>
          </a:p>
          <a:p>
            <a:endParaRPr lang="en-US" dirty="0"/>
          </a:p>
        </p:txBody>
      </p:sp>
      <p:sp>
        <p:nvSpPr>
          <p:cNvPr id="3" name="Text Placeholder 2">
            <a:extLst>
              <a:ext uri="{FF2B5EF4-FFF2-40B4-BE49-F238E27FC236}">
                <a16:creationId xmlns:a16="http://schemas.microsoft.com/office/drawing/2014/main" id="{166921B3-EF71-4E02-AB72-2F9FB0E76D4B}"/>
              </a:ext>
            </a:extLst>
          </p:cNvPr>
          <p:cNvSpPr>
            <a:spLocks noGrp="1"/>
          </p:cNvSpPr>
          <p:nvPr>
            <p:ph type="body" sz="quarter" idx="11"/>
          </p:nvPr>
        </p:nvSpPr>
        <p:spPr/>
        <p:txBody>
          <a:bodyPr/>
          <a:lstStyle/>
          <a:p>
            <a:r>
              <a:rPr lang="en-US" dirty="0">
                <a:hlinkClick r:id="rId4"/>
              </a:rPr>
              <a:t>JFrog Artifactory</a:t>
            </a:r>
            <a:endParaRPr lang="en-US" dirty="0"/>
          </a:p>
        </p:txBody>
      </p:sp>
      <p:sp>
        <p:nvSpPr>
          <p:cNvPr id="4" name="Title 3">
            <a:extLst>
              <a:ext uri="{FF2B5EF4-FFF2-40B4-BE49-F238E27FC236}">
                <a16:creationId xmlns:a16="http://schemas.microsoft.com/office/drawing/2014/main" id="{A84BDB2E-39DF-4756-92FA-1F28834FBDBB}"/>
              </a:ext>
            </a:extLst>
          </p:cNvPr>
          <p:cNvSpPr>
            <a:spLocks noGrp="1"/>
          </p:cNvSpPr>
          <p:nvPr>
            <p:ph type="title"/>
          </p:nvPr>
        </p:nvSpPr>
        <p:spPr/>
        <p:txBody>
          <a:bodyPr/>
          <a:lstStyle/>
          <a:p>
            <a:r>
              <a:rPr lang="en-US" dirty="0"/>
              <a:t>Registries for images</a:t>
            </a:r>
          </a:p>
        </p:txBody>
      </p:sp>
      <p:pic>
        <p:nvPicPr>
          <p:cNvPr id="5" name="Picture 4">
            <a:extLst>
              <a:ext uri="{FF2B5EF4-FFF2-40B4-BE49-F238E27FC236}">
                <a16:creationId xmlns:a16="http://schemas.microsoft.com/office/drawing/2014/main" id="{D9249236-3754-4D21-806B-FDC6E2E942BD}"/>
              </a:ext>
            </a:extLst>
          </p:cNvPr>
          <p:cNvPicPr>
            <a:picLocks noChangeAspect="1"/>
          </p:cNvPicPr>
          <p:nvPr/>
        </p:nvPicPr>
        <p:blipFill>
          <a:blip r:embed="rId5"/>
          <a:stretch>
            <a:fillRect/>
          </a:stretch>
        </p:blipFill>
        <p:spPr>
          <a:xfrm>
            <a:off x="708640" y="2217755"/>
            <a:ext cx="4586374" cy="3277367"/>
          </a:xfrm>
          <a:prstGeom prst="rect">
            <a:avLst/>
          </a:prstGeom>
        </p:spPr>
      </p:pic>
      <p:pic>
        <p:nvPicPr>
          <p:cNvPr id="6" name="Picture 5">
            <a:extLst>
              <a:ext uri="{FF2B5EF4-FFF2-40B4-BE49-F238E27FC236}">
                <a16:creationId xmlns:a16="http://schemas.microsoft.com/office/drawing/2014/main" id="{3F11DC76-4D9B-46B1-988C-6FA608C8F257}"/>
              </a:ext>
            </a:extLst>
          </p:cNvPr>
          <p:cNvPicPr>
            <a:picLocks noChangeAspect="1"/>
          </p:cNvPicPr>
          <p:nvPr/>
        </p:nvPicPr>
        <p:blipFill>
          <a:blip r:embed="rId6"/>
          <a:stretch>
            <a:fillRect/>
          </a:stretch>
        </p:blipFill>
        <p:spPr>
          <a:xfrm>
            <a:off x="6430795" y="2218854"/>
            <a:ext cx="5259682" cy="3276268"/>
          </a:xfrm>
          <a:prstGeom prst="rect">
            <a:avLst/>
          </a:prstGeom>
        </p:spPr>
      </p:pic>
    </p:spTree>
    <p:extLst>
      <p:ext uri="{BB962C8B-B14F-4D97-AF65-F5344CB8AC3E}">
        <p14:creationId xmlns:p14="http://schemas.microsoft.com/office/powerpoint/2010/main" val="2436238159"/>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1572</Words>
  <Application>Microsoft Office PowerPoint</Application>
  <PresentationFormat>Custom</PresentationFormat>
  <Paragraphs>202</Paragraphs>
  <Slides>14</Slides>
  <Notes>13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 Unicode MS</vt:lpstr>
      <vt:lpstr>Arial</vt:lpstr>
      <vt:lpstr>Arial monospaced for SAP</vt:lpstr>
      <vt:lpstr>Courier New</vt:lpstr>
      <vt:lpstr>Symbol</vt:lpstr>
      <vt:lpstr>Wingdings</vt:lpstr>
      <vt:lpstr>Wingdings</vt:lpstr>
      <vt:lpstr>SAP_2017_16x9_white</vt:lpstr>
      <vt:lpstr>PowerPoint Presentation</vt:lpstr>
      <vt:lpstr>Layers of images and containers</vt:lpstr>
      <vt:lpstr>Image Layers</vt:lpstr>
      <vt:lpstr>Committing changes</vt:lpstr>
      <vt:lpstr>Information about images</vt:lpstr>
      <vt:lpstr>Information about containers</vt:lpstr>
      <vt:lpstr>Demo</vt:lpstr>
      <vt:lpstr>Registries</vt:lpstr>
      <vt:lpstr>Registries for images</vt:lpstr>
      <vt:lpstr>search for images</vt:lpstr>
      <vt:lpstr>Image names &amp; tags</vt:lpstr>
      <vt:lpstr>Demo</vt:lpstr>
      <vt:lpstr>Exercise #3 – Images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Schmitt-Roquette, Ralf</cp:lastModifiedBy>
  <cp:revision>410</cp:revision>
  <dcterms:created xsi:type="dcterms:W3CDTF">2015-10-14T11:21:43Z</dcterms:created>
  <dcterms:modified xsi:type="dcterms:W3CDTF">2018-10-29T12:35:28Z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