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5" r:id="rId2"/>
    <p:sldId id="434" r:id="rId3"/>
    <p:sldId id="439" r:id="rId4"/>
    <p:sldId id="440" r:id="rId5"/>
    <p:sldId id="441" r:id="rId6"/>
    <p:sldId id="442" r:id="rId7"/>
    <p:sldId id="443" r:id="rId8"/>
    <p:sldId id="446"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1233" autoAdjust="0"/>
  </p:normalViewPr>
  <p:slideViewPr>
    <p:cSldViewPr snapToGrid="0" showGuides="1">
      <p:cViewPr varScale="1">
        <p:scale>
          <a:sx n="59" d="100"/>
          <a:sy n="59" d="100"/>
        </p:scale>
        <p:origin x="1200" y="72"/>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were discussed earlier in the context of layered file system.</a:t>
            </a:r>
          </a:p>
          <a:p>
            <a:endParaRPr lang="en-US" dirty="0"/>
          </a:p>
          <a:p>
            <a:r>
              <a:rPr lang="en-US" dirty="0"/>
              <a:t>You can create a new image by starting from another image (or empty 'scratch') and adding 'things'. These 'things' are usually files – which add another layer in the file system hierarchy – or environment settings. Installing software means adding another layer.</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4105859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manual changes to images by:</a:t>
            </a:r>
          </a:p>
          <a:p>
            <a:pPr marL="342900" indent="-342900">
              <a:buAutoNum type="arabicPeriod"/>
            </a:pPr>
            <a:r>
              <a:rPr lang="en-US" dirty="0"/>
              <a:t>Start a container from an image</a:t>
            </a:r>
          </a:p>
          <a:p>
            <a:pPr marL="342900" indent="-342900">
              <a:buAutoNum type="arabicPeriod"/>
            </a:pPr>
            <a:r>
              <a:rPr lang="en-US" dirty="0"/>
              <a:t>Make manual changes, e.g. install software, change config / settings (in files), … that manifest in the file system (persisted).</a:t>
            </a:r>
          </a:p>
          <a:p>
            <a:pPr marL="342900" indent="-342900">
              <a:buAutoNum type="arabicPeriod"/>
            </a:pPr>
            <a:r>
              <a:rPr lang="en-US" dirty="0"/>
              <a:t>'Commit' the changes by writing a new image that contains the current state, i.e. the changes relative to the starting image.</a:t>
            </a:r>
          </a:p>
          <a:p>
            <a:pPr marL="342900" indent="-342900">
              <a:buAutoNum type="arabicPeriod"/>
            </a:pPr>
            <a:endParaRPr lang="en-US" dirty="0"/>
          </a:p>
          <a:p>
            <a:pPr marL="0" indent="0">
              <a:buNone/>
            </a:pPr>
            <a:r>
              <a:rPr lang="en-US" dirty="0"/>
              <a:t>Drawback: Manual changes leave no trace / history / version control. Not repeatable.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55353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Images are kept in 'docker registries'. The docker runtime will look in the configured registry when it needs to load an image (e.g. for a 'docker run'). When it doesn't have the image already in its local cache, it will load it from the registry. </a:t>
            </a:r>
          </a:p>
          <a:p>
            <a:endParaRPr lang="en-US" dirty="0"/>
          </a:p>
          <a:p>
            <a:r>
              <a:rPr lang="en-US" dirty="0"/>
              <a:t>The default registry is the docker hub: hub.docker.com. You can also have local registries, e.g. to have tight control of what goes in.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47212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hub offers (provides storage and the push/pull protocol for) docker images. </a:t>
            </a:r>
          </a:p>
          <a:p>
            <a:r>
              <a:rPr lang="en-US" dirty="0"/>
              <a:t>Each docker image has a clearly specified version. There can be multiple version tags. </a:t>
            </a:r>
          </a:p>
          <a:p>
            <a:r>
              <a:rPr lang="en-US" dirty="0"/>
              <a:t>The '</a:t>
            </a:r>
            <a:r>
              <a:rPr lang="en-US" dirty="0" err="1"/>
              <a:t>Dockerfile</a:t>
            </a:r>
            <a:r>
              <a:rPr lang="en-US" dirty="0"/>
              <a:t>' defines the automated build instructions and show what is in the image. (see </a:t>
            </a:r>
            <a:r>
              <a:rPr lang="en-US" dirty="0" err="1"/>
              <a:t>Dockerfile</a:t>
            </a:r>
            <a:r>
              <a:rPr lang="en-US" dirty="0"/>
              <a:t> chapter). </a:t>
            </a:r>
            <a:r>
              <a:rPr lang="en-US" dirty="0" err="1"/>
              <a:t>Dockerfiles</a:t>
            </a:r>
            <a:r>
              <a:rPr lang="en-US" dirty="0"/>
              <a:t> are also included in images and document the contents.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132447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55598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Thomas Buchner, STS Infrastructure</a:t>
            </a:r>
          </a:p>
          <a:p>
            <a:r>
              <a:rPr lang="en-US" dirty="0"/>
              <a:t>Hendrik Kahl, SLV ABAP Component Validation</a:t>
            </a:r>
          </a:p>
        </p:txBody>
      </p:sp>
      <p:sp>
        <p:nvSpPr>
          <p:cNvPr id="4" name="Text Placeholder 3"/>
          <p:cNvSpPr>
            <a:spLocks noGrp="1"/>
          </p:cNvSpPr>
          <p:nvPr>
            <p:ph type="body" sz="quarter" idx="14"/>
          </p:nvPr>
        </p:nvSpPr>
        <p:spPr>
          <a:xfrm>
            <a:off x="288000" y="4024430"/>
            <a:ext cx="10899174" cy="997196"/>
          </a:xfrm>
        </p:spPr>
        <p:txBody>
          <a:bodyPr/>
          <a:lstStyle/>
          <a:p>
            <a:r>
              <a:rPr lang="en-US" dirty="0"/>
              <a:t>Docker and Kubernetes</a:t>
            </a:r>
          </a:p>
          <a:p>
            <a:r>
              <a:rPr lang="en-US" dirty="0">
                <a:solidFill>
                  <a:schemeClr val="accent1"/>
                </a:solidFill>
              </a:rPr>
              <a:t>Hands-On Training</a:t>
            </a:r>
            <a:endParaRPr lang="en-US" dirty="0">
              <a:solidFill>
                <a:srgbClr val="FFC000"/>
              </a:solidFill>
            </a:endParaRPr>
          </a:p>
        </p:txBody>
      </p:sp>
      <p:pic>
        <p:nvPicPr>
          <p:cNvPr id="14" name="Picture Placeholder 13"/>
          <p:cNvPicPr>
            <a:picLocks noGrp="1" noChangeAspect="1"/>
          </p:cNvPicPr>
          <p:nvPr>
            <p:ph type="pic" sz="quarter" idx="12"/>
          </p:nvPr>
        </p:nvPicPr>
        <p:blipFill>
          <a:blip r:embed="rId2"/>
          <a:srcRect l="10" r="10"/>
          <a:stretch>
            <a:fillRect/>
          </a:stretch>
        </p:blipFill>
        <p:spPr>
          <a:prstGeom prst="rect">
            <a:avLst/>
          </a:prstGeom>
        </p:spPr>
      </p:pic>
      <p:pic>
        <p:nvPicPr>
          <p:cNvPr id="5" name="Picture 1" descr="cid:image003.png@01D31CC6.A08B1C50">
            <a:extLst>
              <a:ext uri="{FF2B5EF4-FFF2-40B4-BE49-F238E27FC236}">
                <a16:creationId xmlns:a16="http://schemas.microsoft.com/office/drawing/2014/main" id="{6FC3B316-8C24-46A6-B0FE-E40AB0724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43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nchor="ctr"/>
          <a:lstStyle/>
          <a:p>
            <a:r>
              <a:rPr lang="en-US" dirty="0"/>
              <a:t>Docker </a:t>
            </a:r>
            <a:r>
              <a:rPr lang="en-US" dirty="0">
                <a:solidFill>
                  <a:schemeClr val="accent1"/>
                </a:solidFill>
              </a:rPr>
              <a:t>Images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Layers of images and containers</a:t>
            </a:r>
          </a:p>
        </p:txBody>
      </p:sp>
      <p:grpSp>
        <p:nvGrpSpPr>
          <p:cNvPr id="5" name="Group 4"/>
          <p:cNvGrpSpPr/>
          <p:nvPr/>
        </p:nvGrpSpPr>
        <p:grpSpPr>
          <a:xfrm>
            <a:off x="4841966" y="1615987"/>
            <a:ext cx="5947954" cy="3896539"/>
            <a:chOff x="4693920" y="1694364"/>
            <a:chExt cx="5947954" cy="3896539"/>
          </a:xfrm>
        </p:grpSpPr>
        <p:sp>
          <p:nvSpPr>
            <p:cNvPr id="6" name="Rectangle 5"/>
            <p:cNvSpPr/>
            <p:nvPr/>
          </p:nvSpPr>
          <p:spPr bwMode="gray">
            <a:xfrm>
              <a:off x="4693920" y="1694364"/>
              <a:ext cx="5947954" cy="389653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endParaRPr kumimoji="0" lang="en-US" sz="1800" b="0" i="1"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7" name="Rectangle 6"/>
            <p:cNvSpPr/>
            <p:nvPr/>
          </p:nvSpPr>
          <p:spPr bwMode="gray">
            <a:xfrm>
              <a:off x="4920343" y="2718929"/>
              <a:ext cx="5495108" cy="2645551"/>
            </a:xfrm>
            <a:prstGeom prst="rect">
              <a:avLst/>
            </a:prstGeom>
            <a:solidFill>
              <a:schemeClr val="accent2">
                <a:lumMod val="20000"/>
                <a:lumOff val="80000"/>
              </a:schemeClr>
            </a:solidFill>
            <a:ln w="6350" algn="ctr">
              <a:solidFill>
                <a:schemeClr val="tx1"/>
              </a:solid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endParaRPr kumimoji="0" lang="en-US" sz="1600" b="0" i="1" u="none" strike="noStrike" kern="0" cap="none" spc="0" normalizeH="0" baseline="0" dirty="0">
                <a:ln>
                  <a:noFill/>
                </a:ln>
                <a:effectLst/>
                <a:uLnTx/>
                <a:uFillTx/>
                <a:ea typeface="Arial Unicode MS" pitchFamily="34" charset="-128"/>
                <a:cs typeface="Arial Unicode MS" pitchFamily="34" charset="-128"/>
              </a:endParaRPr>
            </a:p>
          </p:txBody>
        </p:sp>
        <p:sp>
          <p:nvSpPr>
            <p:cNvPr id="8" name="Rectangle 7"/>
            <p:cNvSpPr/>
            <p:nvPr/>
          </p:nvSpPr>
          <p:spPr bwMode="gray">
            <a:xfrm>
              <a:off x="5329646" y="4730608"/>
              <a:ext cx="4972594" cy="496389"/>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Base Image</a:t>
              </a:r>
              <a:r>
                <a:rPr kumimoji="0" lang="en-US" sz="1800" b="0" i="0" u="none" strike="noStrike" kern="0" cap="none" spc="0" normalizeH="0" dirty="0">
                  <a:ln>
                    <a:noFill/>
                  </a:ln>
                  <a:solidFill>
                    <a:schemeClr val="bg1"/>
                  </a:solidFill>
                  <a:effectLst/>
                  <a:uLnTx/>
                  <a:uFillTx/>
                  <a:ea typeface="Arial Unicode MS" pitchFamily="34" charset="-128"/>
                  <a:cs typeface="Arial Unicode MS" pitchFamily="34" charset="-128"/>
                </a:rPr>
                <a:t> (e.g. Debian)</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9" name="Rectangle 8"/>
            <p:cNvSpPr/>
            <p:nvPr/>
          </p:nvSpPr>
          <p:spPr bwMode="gray">
            <a:xfrm>
              <a:off x="5329646" y="4103591"/>
              <a:ext cx="4972594" cy="496389"/>
            </a:xfrm>
            <a:prstGeom prst="rect">
              <a:avLst/>
            </a:prstGeom>
            <a:solidFill>
              <a:schemeClr val="accent6">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err="1">
                  <a:ln>
                    <a:noFill/>
                  </a:ln>
                  <a:solidFill>
                    <a:schemeClr val="bg1"/>
                  </a:solidFill>
                  <a:effectLst/>
                  <a:uLnTx/>
                  <a:uFillTx/>
                  <a:ea typeface="Arial Unicode MS" pitchFamily="34" charset="-128"/>
                  <a:cs typeface="Arial Unicode MS" pitchFamily="34" charset="-128"/>
                </a:rPr>
                <a:t>Busybox</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0" name="Rectangle 9"/>
            <p:cNvSpPr/>
            <p:nvPr/>
          </p:nvSpPr>
          <p:spPr bwMode="gray">
            <a:xfrm>
              <a:off x="5329646" y="3476574"/>
              <a:ext cx="4972594" cy="496389"/>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Apache</a:t>
              </a:r>
            </a:p>
          </p:txBody>
        </p:sp>
        <p:sp>
          <p:nvSpPr>
            <p:cNvPr id="11" name="Rectangle 10"/>
            <p:cNvSpPr/>
            <p:nvPr/>
          </p:nvSpPr>
          <p:spPr bwMode="gray">
            <a:xfrm>
              <a:off x="5329646" y="2849557"/>
              <a:ext cx="4972594" cy="496389"/>
            </a:xfrm>
            <a:prstGeom prst="rect">
              <a:avLst/>
            </a:prstGeom>
            <a:solidFill>
              <a:schemeClr val="accent3">
                <a:lumMod val="7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PHP</a:t>
              </a:r>
            </a:p>
          </p:txBody>
        </p:sp>
        <p:sp>
          <p:nvSpPr>
            <p:cNvPr id="12" name="Rectangle 11"/>
            <p:cNvSpPr/>
            <p:nvPr/>
          </p:nvSpPr>
          <p:spPr bwMode="gray">
            <a:xfrm>
              <a:off x="4920343" y="2091912"/>
              <a:ext cx="5495108" cy="49638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i="1" kern="0" dirty="0">
                  <a:solidFill>
                    <a:schemeClr val="accent5">
                      <a:lumMod val="50000"/>
                    </a:schemeClr>
                  </a:solidFill>
                  <a:ea typeface="Arial Unicode MS" pitchFamily="34" charset="-128"/>
                  <a:cs typeface="Arial Unicode MS" pitchFamily="34" charset="-128"/>
                </a:rPr>
                <a:t>writable layer</a:t>
              </a:r>
              <a:endParaRPr kumimoji="0" lang="en-US" sz="1800" b="1" i="1" u="none" strike="noStrike" kern="0" cap="none" spc="0" normalizeH="0" baseline="0" dirty="0">
                <a:ln>
                  <a:noFill/>
                </a:ln>
                <a:solidFill>
                  <a:schemeClr val="accent5">
                    <a:lumMod val="50000"/>
                  </a:schemeClr>
                </a:solidFill>
                <a:effectLst/>
                <a:uLnTx/>
                <a:uFillTx/>
                <a:ea typeface="Arial Unicode MS" pitchFamily="34" charset="-128"/>
                <a:cs typeface="Arial Unicode MS" pitchFamily="34" charset="-128"/>
              </a:endParaRPr>
            </a:p>
          </p:txBody>
        </p:sp>
      </p:grpSp>
      <p:pic>
        <p:nvPicPr>
          <p:cNvPr id="13" name="Picture 12">
            <a:extLst>
              <a:ext uri="{FF2B5EF4-FFF2-40B4-BE49-F238E27FC236}">
                <a16:creationId xmlns:a16="http://schemas.microsoft.com/office/drawing/2014/main" id="{A8968184-AC3B-4D2A-B7CF-E7F43CD5D25A}"/>
              </a:ext>
            </a:extLst>
          </p:cNvPr>
          <p:cNvPicPr>
            <a:picLocks noChangeAspect="1"/>
          </p:cNvPicPr>
          <p:nvPr/>
        </p:nvPicPr>
        <p:blipFill>
          <a:blip r:embed="rId2"/>
          <a:stretch>
            <a:fillRect/>
          </a:stretch>
        </p:blipFill>
        <p:spPr>
          <a:xfrm>
            <a:off x="1146874" y="1852442"/>
            <a:ext cx="2767929" cy="3546882"/>
          </a:xfrm>
          <a:prstGeom prst="rect">
            <a:avLst/>
          </a:prstGeom>
        </p:spPr>
      </p:pic>
    </p:spTree>
    <p:extLst>
      <p:ext uri="{BB962C8B-B14F-4D97-AF65-F5344CB8AC3E}">
        <p14:creationId xmlns:p14="http://schemas.microsoft.com/office/powerpoint/2010/main" val="23174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5098638" cy="4230000"/>
          </a:xfrm>
        </p:spPr>
        <p:txBody>
          <a:bodyPr/>
          <a:lstStyle/>
          <a:p>
            <a:r>
              <a:rPr lang="en-US" dirty="0"/>
              <a:t>Example – </a:t>
            </a:r>
            <a:r>
              <a:rPr lang="en-US" dirty="0" err="1"/>
              <a:t>nginx</a:t>
            </a:r>
            <a:r>
              <a:rPr lang="en-US" dirty="0"/>
              <a:t> image</a:t>
            </a:r>
          </a:p>
        </p:txBody>
      </p:sp>
      <p:sp>
        <p:nvSpPr>
          <p:cNvPr id="3" name="Title 2"/>
          <p:cNvSpPr>
            <a:spLocks noGrp="1"/>
          </p:cNvSpPr>
          <p:nvPr>
            <p:ph type="title"/>
          </p:nvPr>
        </p:nvSpPr>
        <p:spPr/>
        <p:txBody>
          <a:bodyPr/>
          <a:lstStyle/>
          <a:p>
            <a:r>
              <a:rPr lang="en-US" dirty="0"/>
              <a:t>Image Layers</a:t>
            </a:r>
          </a:p>
        </p:txBody>
      </p:sp>
      <p:sp>
        <p:nvSpPr>
          <p:cNvPr id="12" name="Text Placeholder 1"/>
          <p:cNvSpPr txBox="1">
            <a:spLocks/>
          </p:cNvSpPr>
          <p:nvPr/>
        </p:nvSpPr>
        <p:spPr bwMode="gray">
          <a:xfrm>
            <a:off x="6235790" y="1620000"/>
            <a:ext cx="5098638" cy="4230000"/>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Example – </a:t>
            </a:r>
            <a:r>
              <a:rPr lang="de-DE" dirty="0" err="1"/>
              <a:t>Azure</a:t>
            </a:r>
            <a:r>
              <a:rPr lang="de-DE" dirty="0"/>
              <a:t> App Service </a:t>
            </a:r>
            <a:r>
              <a:rPr lang="de-DE" dirty="0" err="1"/>
              <a:t>php</a:t>
            </a:r>
            <a:endParaRPr lang="en-US" dirty="0"/>
          </a:p>
        </p:txBody>
      </p:sp>
      <p:grpSp>
        <p:nvGrpSpPr>
          <p:cNvPr id="25" name="Group 24"/>
          <p:cNvGrpSpPr/>
          <p:nvPr/>
        </p:nvGrpSpPr>
        <p:grpSpPr>
          <a:xfrm>
            <a:off x="7153912" y="2454474"/>
            <a:ext cx="3262393" cy="2726217"/>
            <a:chOff x="7153912" y="2240990"/>
            <a:chExt cx="3262393" cy="2726217"/>
          </a:xfrm>
        </p:grpSpPr>
        <p:sp>
          <p:nvSpPr>
            <p:cNvPr id="22" name="Rectangle: Rounded Corners 21"/>
            <p:cNvSpPr/>
            <p:nvPr/>
          </p:nvSpPr>
          <p:spPr bwMode="gray">
            <a:xfrm>
              <a:off x="7153912" y="2240990"/>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Container </a:t>
              </a:r>
              <a:r>
                <a:rPr lang="de-DE" sz="1200" i="1" kern="0" dirty="0" err="1">
                  <a:ea typeface="Arial Unicode MS" pitchFamily="34" charset="-128"/>
                  <a:cs typeface="Arial Unicode MS" pitchFamily="34" charset="-128"/>
                </a:rPr>
                <a:t>rw</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layer</a:t>
              </a:r>
              <a:endParaRPr lang="de-DE" sz="1200" i="1" kern="0" dirty="0">
                <a:ea typeface="Arial Unicode MS" pitchFamily="34" charset="-128"/>
                <a:cs typeface="Arial Unicode MS" pitchFamily="34" charset="-128"/>
              </a:endParaRPr>
            </a:p>
          </p:txBody>
        </p:sp>
        <p:sp>
          <p:nvSpPr>
            <p:cNvPr id="9" name="Rectangle 8"/>
            <p:cNvSpPr/>
            <p:nvPr/>
          </p:nvSpPr>
          <p:spPr bwMode="gray">
            <a:xfrm>
              <a:off x="7630334" y="4564251"/>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7" name="Arrow: Down 16"/>
            <p:cNvSpPr/>
            <p:nvPr/>
          </p:nvSpPr>
          <p:spPr bwMode="gray">
            <a:xfrm>
              <a:off x="8307939" y="3242771"/>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Down 17"/>
            <p:cNvSpPr/>
            <p:nvPr/>
          </p:nvSpPr>
          <p:spPr bwMode="gray">
            <a:xfrm>
              <a:off x="8307939" y="3817583"/>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Arrow: Down 18"/>
            <p:cNvSpPr/>
            <p:nvPr/>
          </p:nvSpPr>
          <p:spPr bwMode="gray">
            <a:xfrm>
              <a:off x="8307939" y="439239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7630334" y="3989439"/>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debian:jessie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1" name="Rectangle 10"/>
            <p:cNvSpPr/>
            <p:nvPr/>
          </p:nvSpPr>
          <p:spPr bwMode="gray">
            <a:xfrm>
              <a:off x="7630334" y="3414627"/>
              <a:ext cx="2440092" cy="402956"/>
            </a:xfrm>
            <a:prstGeom prst="rect">
              <a:avLst/>
            </a:prstGeom>
            <a:solidFill>
              <a:schemeClr val="accent5">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800" dirty="0">
                  <a:solidFill>
                    <a:schemeClr val="bg1"/>
                  </a:solidFill>
                </a:rPr>
                <a:t>php:7.0.6-apache</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4" name="Rectangle 13"/>
            <p:cNvSpPr/>
            <p:nvPr/>
          </p:nvSpPr>
          <p:spPr bwMode="gray">
            <a:xfrm>
              <a:off x="7630334" y="2839815"/>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800" dirty="0" err="1"/>
                <a:t>appsvc</a:t>
              </a:r>
              <a:r>
                <a:rPr lang="de-DE" sz="1800" dirty="0"/>
                <a:t>/</a:t>
              </a:r>
              <a:r>
                <a:rPr lang="de-DE" sz="1800" dirty="0" err="1"/>
                <a:t>php</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grpSp>
      <p:grpSp>
        <p:nvGrpSpPr>
          <p:cNvPr id="24" name="Group 23"/>
          <p:cNvGrpSpPr/>
          <p:nvPr/>
        </p:nvGrpSpPr>
        <p:grpSpPr>
          <a:xfrm>
            <a:off x="1169677" y="3029287"/>
            <a:ext cx="3262393" cy="2151404"/>
            <a:chOff x="1146430" y="2815803"/>
            <a:chExt cx="3262393" cy="2151404"/>
          </a:xfrm>
        </p:grpSpPr>
        <p:sp>
          <p:nvSpPr>
            <p:cNvPr id="4" name="Rectangle 3"/>
            <p:cNvSpPr/>
            <p:nvPr/>
          </p:nvSpPr>
          <p:spPr bwMode="gray">
            <a:xfrm>
              <a:off x="1557581" y="4564251"/>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2235186" y="3817583"/>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Arrow: Down 15"/>
            <p:cNvSpPr/>
            <p:nvPr/>
          </p:nvSpPr>
          <p:spPr bwMode="gray">
            <a:xfrm>
              <a:off x="2235186" y="4392395"/>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p:nvSpPr>
          <p:spPr bwMode="gray">
            <a:xfrm>
              <a:off x="1557581" y="3989439"/>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ectangle 7"/>
            <p:cNvSpPr/>
            <p:nvPr/>
          </p:nvSpPr>
          <p:spPr bwMode="gray">
            <a:xfrm>
              <a:off x="1557581" y="3414627"/>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Rounded Corners 22"/>
            <p:cNvSpPr/>
            <p:nvPr/>
          </p:nvSpPr>
          <p:spPr bwMode="gray">
            <a:xfrm>
              <a:off x="1146430" y="2815803"/>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de-DE" sz="1200" i="1" kern="0" dirty="0">
                  <a:ea typeface="Arial Unicode MS" pitchFamily="34" charset="-128"/>
                  <a:cs typeface="Arial Unicode MS" pitchFamily="34" charset="-128"/>
                </a:rPr>
                <a:t>Container </a:t>
              </a:r>
              <a:r>
                <a:rPr lang="de-DE" sz="1200" i="1" kern="0" dirty="0" err="1">
                  <a:ea typeface="Arial Unicode MS" pitchFamily="34" charset="-128"/>
                  <a:cs typeface="Arial Unicode MS" pitchFamily="34" charset="-128"/>
                </a:rPr>
                <a:t>rw</a:t>
              </a:r>
              <a:r>
                <a:rPr lang="de-DE" sz="1200" i="1" kern="0" dirty="0">
                  <a:ea typeface="Arial Unicode MS" pitchFamily="34" charset="-128"/>
                  <a:cs typeface="Arial Unicode MS" pitchFamily="34" charset="-128"/>
                </a:rPr>
                <a:t> </a:t>
              </a:r>
              <a:r>
                <a:rPr lang="de-DE" sz="1200" i="1" kern="0" dirty="0" err="1">
                  <a:ea typeface="Arial Unicode MS" pitchFamily="34" charset="-128"/>
                  <a:cs typeface="Arial Unicode MS" pitchFamily="34" charset="-128"/>
                </a:rPr>
                <a:t>layer</a:t>
              </a:r>
              <a:endParaRPr lang="de-DE" sz="1200" i="1" kern="0" dirty="0">
                <a:ea typeface="Arial Unicode MS" pitchFamily="34" charset="-128"/>
                <a:cs typeface="Arial Unicode MS" pitchFamily="34" charset="-128"/>
              </a:endParaRPr>
            </a:p>
          </p:txBody>
        </p:sp>
      </p:grpSp>
    </p:spTree>
    <p:extLst>
      <p:ext uri="{BB962C8B-B14F-4D97-AF65-F5344CB8AC3E}">
        <p14:creationId xmlns:p14="http://schemas.microsoft.com/office/powerpoint/2010/main" val="149913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Committing changes</a:t>
            </a:r>
          </a:p>
        </p:txBody>
      </p:sp>
      <p:grpSp>
        <p:nvGrpSpPr>
          <p:cNvPr id="41" name="Group 40"/>
          <p:cNvGrpSpPr/>
          <p:nvPr/>
        </p:nvGrpSpPr>
        <p:grpSpPr>
          <a:xfrm>
            <a:off x="920505" y="2486032"/>
            <a:ext cx="2969021" cy="1828800"/>
            <a:chOff x="773819" y="2489200"/>
            <a:chExt cx="2969021" cy="1828800"/>
          </a:xfrm>
        </p:grpSpPr>
        <p:sp>
          <p:nvSpPr>
            <p:cNvPr id="39" name="Rectangle 38"/>
            <p:cNvSpPr/>
            <p:nvPr/>
          </p:nvSpPr>
          <p:spPr bwMode="gray">
            <a:xfrm>
              <a:off x="773819" y="2489200"/>
              <a:ext cx="2969021" cy="1828800"/>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4" name="Rectangle 3"/>
            <p:cNvSpPr/>
            <p:nvPr/>
          </p:nvSpPr>
          <p:spPr bwMode="gray">
            <a:xfrm>
              <a:off x="1184971" y="3773840"/>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15" name="Arrow: Down 14"/>
            <p:cNvSpPr/>
            <p:nvPr/>
          </p:nvSpPr>
          <p:spPr bwMode="gray">
            <a:xfrm>
              <a:off x="1862576" y="3027172"/>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16" name="Arrow: Down 15"/>
            <p:cNvSpPr/>
            <p:nvPr/>
          </p:nvSpPr>
          <p:spPr bwMode="gray">
            <a:xfrm>
              <a:off x="1862576" y="3601984"/>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7" name="Rectangle 6"/>
            <p:cNvSpPr/>
            <p:nvPr/>
          </p:nvSpPr>
          <p:spPr bwMode="gray">
            <a:xfrm>
              <a:off x="1184971" y="3199028"/>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8" name="Rectangle 7"/>
            <p:cNvSpPr/>
            <p:nvPr/>
          </p:nvSpPr>
          <p:spPr bwMode="gray">
            <a:xfrm>
              <a:off x="1184971" y="2624216"/>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sp>
        <p:nvSpPr>
          <p:cNvPr id="23" name="Rectangle: Rounded Corners 22"/>
          <p:cNvSpPr/>
          <p:nvPr/>
        </p:nvSpPr>
        <p:spPr bwMode="gray">
          <a:xfrm>
            <a:off x="773820" y="2025392"/>
            <a:ext cx="3262393" cy="290843"/>
          </a:xfrm>
          <a:prstGeom prst="roundRect">
            <a:avLst/>
          </a:prstGeom>
          <a:solidFill>
            <a:schemeClr val="accent6">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i="1" kern="0" dirty="0">
                <a:ea typeface="Arial Unicode MS" pitchFamily="34" charset="-128"/>
                <a:cs typeface="Arial Unicode MS" pitchFamily="34" charset="-128"/>
              </a:rPr>
              <a:t>Container </a:t>
            </a:r>
            <a:r>
              <a:rPr lang="en-US" sz="1200" i="1" kern="0" dirty="0" err="1">
                <a:ea typeface="Arial Unicode MS" pitchFamily="34" charset="-128"/>
                <a:cs typeface="Arial Unicode MS" pitchFamily="34" charset="-128"/>
              </a:rPr>
              <a:t>rw</a:t>
            </a:r>
            <a:r>
              <a:rPr lang="en-US" sz="1200" i="1" kern="0" dirty="0">
                <a:ea typeface="Arial Unicode MS" pitchFamily="34" charset="-128"/>
                <a:cs typeface="Arial Unicode MS" pitchFamily="34" charset="-128"/>
              </a:rPr>
              <a:t> layer</a:t>
            </a:r>
          </a:p>
        </p:txBody>
      </p:sp>
      <p:sp>
        <p:nvSpPr>
          <p:cNvPr id="31" name="Rectangle: Rounded Corners 30"/>
          <p:cNvSpPr/>
          <p:nvPr/>
        </p:nvSpPr>
        <p:spPr bwMode="gray">
          <a:xfrm>
            <a:off x="7711253" y="1762071"/>
            <a:ext cx="3262393" cy="290843"/>
          </a:xfrm>
          <a:prstGeom prst="roundRect">
            <a:avLst/>
          </a:prstGeom>
          <a:solidFill>
            <a:schemeClr val="accent3">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i="1" kern="0" dirty="0">
                <a:ea typeface="Arial Unicode MS" pitchFamily="34" charset="-128"/>
                <a:cs typeface="Arial Unicode MS" pitchFamily="34" charset="-128"/>
              </a:rPr>
              <a:t>New container </a:t>
            </a:r>
            <a:r>
              <a:rPr lang="en-US" sz="1200" i="1" kern="0" dirty="0" err="1">
                <a:ea typeface="Arial Unicode MS" pitchFamily="34" charset="-128"/>
                <a:cs typeface="Arial Unicode MS" pitchFamily="34" charset="-128"/>
              </a:rPr>
              <a:t>rw</a:t>
            </a:r>
            <a:r>
              <a:rPr lang="en-US" sz="1200" i="1" kern="0" dirty="0">
                <a:ea typeface="Arial Unicode MS" pitchFamily="34" charset="-128"/>
                <a:cs typeface="Arial Unicode MS" pitchFamily="34" charset="-128"/>
              </a:rPr>
              <a:t> layer</a:t>
            </a:r>
          </a:p>
        </p:txBody>
      </p:sp>
      <p:grpSp>
        <p:nvGrpSpPr>
          <p:cNvPr id="42" name="Group 41"/>
          <p:cNvGrpSpPr/>
          <p:nvPr/>
        </p:nvGrpSpPr>
        <p:grpSpPr>
          <a:xfrm>
            <a:off x="7857938" y="2212005"/>
            <a:ext cx="2969021" cy="2370666"/>
            <a:chOff x="7711253" y="2218267"/>
            <a:chExt cx="2969021" cy="2370666"/>
          </a:xfrm>
        </p:grpSpPr>
        <p:sp>
          <p:nvSpPr>
            <p:cNvPr id="40" name="Rectangle 39"/>
            <p:cNvSpPr/>
            <p:nvPr/>
          </p:nvSpPr>
          <p:spPr bwMode="gray">
            <a:xfrm>
              <a:off x="7711253" y="2218267"/>
              <a:ext cx="2969021" cy="2370666"/>
            </a:xfrm>
            <a:prstGeom prst="rect">
              <a:avLst/>
            </a:prstGeom>
            <a:solidFill>
              <a:schemeClr val="tx2"/>
            </a:solidFill>
            <a:ln w="6350" algn="ctr">
              <a:noFill/>
              <a:miter lim="800000"/>
              <a:headEnd/>
              <a:tailEnd/>
            </a:ln>
          </p:spPr>
          <p:txBody>
            <a:bodyPr vert="vert270"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1" u="none" strike="noStrike" kern="0" cap="none" spc="0" normalizeH="0" baseline="0" dirty="0">
                  <a:ln>
                    <a:noFill/>
                  </a:ln>
                  <a:effectLst/>
                  <a:uLnTx/>
                  <a:uFillTx/>
                  <a:ea typeface="Arial Unicode MS" pitchFamily="34" charset="-128"/>
                  <a:cs typeface="Arial Unicode MS" pitchFamily="34" charset="-128"/>
                </a:rPr>
                <a:t>image</a:t>
              </a:r>
            </a:p>
          </p:txBody>
        </p:sp>
        <p:sp>
          <p:nvSpPr>
            <p:cNvPr id="26" name="Rectangle 25"/>
            <p:cNvSpPr/>
            <p:nvPr/>
          </p:nvSpPr>
          <p:spPr bwMode="gray">
            <a:xfrm>
              <a:off x="8122405" y="4061172"/>
              <a:ext cx="2440092" cy="402956"/>
            </a:xfrm>
            <a:prstGeom prst="rect">
              <a:avLst/>
            </a:prstGeom>
            <a:solidFill>
              <a:schemeClr val="accent4">
                <a:lumMod val="5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1" u="none" strike="noStrike" kern="0" cap="none" spc="0" normalizeH="0" baseline="0" dirty="0">
                  <a:ln>
                    <a:noFill/>
                  </a:ln>
                  <a:solidFill>
                    <a:schemeClr val="bg1"/>
                  </a:solidFill>
                  <a:effectLst/>
                  <a:uLnTx/>
                  <a:uFillTx/>
                  <a:latin typeface="Courier New" panose="02070309020205020404" pitchFamily="49" charset="0"/>
                  <a:ea typeface="Arial Unicode MS" pitchFamily="34" charset="-128"/>
                  <a:cs typeface="Courier New" panose="02070309020205020404" pitchFamily="49" charset="0"/>
                </a:rPr>
                <a:t>scratch</a:t>
              </a:r>
            </a:p>
          </p:txBody>
        </p:sp>
        <p:sp>
          <p:nvSpPr>
            <p:cNvPr id="27" name="Arrow: Down 26"/>
            <p:cNvSpPr/>
            <p:nvPr/>
          </p:nvSpPr>
          <p:spPr bwMode="gray">
            <a:xfrm>
              <a:off x="8800010" y="3314504"/>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Arrow: Down 27"/>
            <p:cNvSpPr/>
            <p:nvPr/>
          </p:nvSpPr>
          <p:spPr bwMode="gray">
            <a:xfrm>
              <a:off x="8800010" y="3889316"/>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8122405" y="3486360"/>
              <a:ext cx="2440092" cy="402956"/>
            </a:xfrm>
            <a:prstGeom prst="rect">
              <a:avLst/>
            </a:prstGeom>
            <a:solidFill>
              <a:schemeClr val="accent3">
                <a:lumMod val="5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solidFill>
                    <a:schemeClr val="bg1"/>
                  </a:solidFill>
                  <a:ea typeface="Arial Unicode MS" pitchFamily="34" charset="-128"/>
                  <a:cs typeface="Arial Unicode MS" pitchFamily="34" charset="-128"/>
                </a:rPr>
                <a:t>debian:stretch-slim</a:t>
              </a:r>
              <a:endPar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30" name="Rectangle 29"/>
            <p:cNvSpPr/>
            <p:nvPr/>
          </p:nvSpPr>
          <p:spPr bwMode="gray">
            <a:xfrm>
              <a:off x="8122405" y="2911548"/>
              <a:ext cx="2440092" cy="402956"/>
            </a:xfrm>
            <a:prstGeom prst="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33" name="Arrow: Down 32"/>
            <p:cNvSpPr/>
            <p:nvPr/>
          </p:nvSpPr>
          <p:spPr bwMode="gray">
            <a:xfrm>
              <a:off x="8800008" y="2736678"/>
              <a:ext cx="1084882" cy="171856"/>
            </a:xfrm>
            <a:prstGeom prst="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8122404" y="2333722"/>
              <a:ext cx="2440092" cy="402956"/>
            </a:xfrm>
            <a:prstGeom prst="rect">
              <a:avLst/>
            </a:prstGeom>
            <a:solidFill>
              <a:schemeClr val="accent6">
                <a:lumMod val="20000"/>
                <a:lumOff val="80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comitted</a:t>
              </a:r>
              <a:r>
                <a:rPr lang="en-US" sz="1800" kern="0" dirty="0">
                  <a:ea typeface="Arial Unicode MS" pitchFamily="34" charset="-128"/>
                  <a:cs typeface="Arial Unicode MS" pitchFamily="34" charset="-128"/>
                </a:rPr>
                <a:t> layer</a:t>
              </a:r>
              <a:endParaRPr kumimoji="0" lang="en-US" sz="1800" b="0" i="0" u="none" strike="noStrike" kern="0" cap="none" spc="0" normalizeH="0" baseline="0" dirty="0">
                <a:ln>
                  <a:noFill/>
                </a:ln>
                <a:effectLst/>
                <a:uLnTx/>
                <a:uFillTx/>
                <a:ea typeface="Arial Unicode MS" pitchFamily="34" charset="-128"/>
                <a:cs typeface="Arial Unicode MS" pitchFamily="34" charset="-128"/>
              </a:endParaRPr>
            </a:p>
          </p:txBody>
        </p:sp>
      </p:grpSp>
      <p:sp>
        <p:nvSpPr>
          <p:cNvPr id="37" name="Text Placeholder 10"/>
          <p:cNvSpPr>
            <a:spLocks noGrp="1"/>
          </p:cNvSpPr>
          <p:nvPr>
            <p:ph type="body" sz="quarter" idx="10"/>
          </p:nvPr>
        </p:nvSpPr>
        <p:spPr>
          <a:xfrm>
            <a:off x="4713816" y="5112307"/>
            <a:ext cx="2624631" cy="737692"/>
          </a:xfrm>
        </p:spPr>
        <p:txBody>
          <a:bodyPr/>
          <a:lstStyle/>
          <a:p>
            <a:pPr lvl="1"/>
            <a:r>
              <a:rPr lang="en-US" dirty="0"/>
              <a:t>No build automatization</a:t>
            </a:r>
          </a:p>
          <a:p>
            <a:pPr lvl="1"/>
            <a:r>
              <a:rPr lang="en-US" dirty="0"/>
              <a:t>No change history</a:t>
            </a:r>
          </a:p>
        </p:txBody>
      </p:sp>
      <p:pic>
        <p:nvPicPr>
          <p:cNvPr id="38" name="Picture 37"/>
          <p:cNvPicPr>
            <a:picLocks noChangeAspect="1"/>
          </p:cNvPicPr>
          <p:nvPr/>
        </p:nvPicPr>
        <p:blipFill>
          <a:blip r:embed="rId3"/>
          <a:stretch>
            <a:fillRect/>
          </a:stretch>
        </p:blipFill>
        <p:spPr>
          <a:xfrm>
            <a:off x="3625063" y="4964816"/>
            <a:ext cx="1032674" cy="1032674"/>
          </a:xfrm>
          <a:prstGeom prst="rect">
            <a:avLst/>
          </a:prstGeom>
        </p:spPr>
      </p:pic>
      <p:cxnSp>
        <p:nvCxnSpPr>
          <p:cNvPr id="46" name="Connector: Curved 45"/>
          <p:cNvCxnSpPr>
            <a:stCxn id="23" idx="3"/>
            <a:endCxn id="32" idx="1"/>
          </p:cNvCxnSpPr>
          <p:nvPr/>
        </p:nvCxnSpPr>
        <p:spPr>
          <a:xfrm>
            <a:off x="4036213" y="2170814"/>
            <a:ext cx="4232876" cy="358124"/>
          </a:xfrm>
          <a:prstGeom prst="curvedConnector3">
            <a:avLst>
              <a:gd name="adj1" fmla="val 35199"/>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Arrow: Right 12"/>
          <p:cNvSpPr/>
          <p:nvPr/>
        </p:nvSpPr>
        <p:spPr bwMode="gray">
          <a:xfrm>
            <a:off x="4713816" y="1516700"/>
            <a:ext cx="2539387" cy="3192651"/>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rPr>
              <a:t>commit</a:t>
            </a:r>
            <a:endParaRPr kumimoji="0" lang="en-US" sz="1800" b="0" i="0" u="none" strike="noStrike" kern="0" cap="none" spc="0" normalizeH="0" baseline="0" dirty="0">
              <a:ln>
                <a:noFill/>
              </a:ln>
              <a:effectLst/>
              <a:uLnTx/>
              <a:uFillTx/>
              <a:latin typeface="Arial Black" panose="020B0A040201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268494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loud 23"/>
          <p:cNvSpPr/>
          <p:nvPr/>
        </p:nvSpPr>
        <p:spPr bwMode="gray">
          <a:xfrm>
            <a:off x="4709296" y="2556215"/>
            <a:ext cx="4170408" cy="2484248"/>
          </a:xfrm>
          <a:prstGeom prst="cloud">
            <a:avLst/>
          </a:prstGeom>
          <a:solidFill>
            <a:schemeClr val="accent1">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8" name="Group 7"/>
          <p:cNvGrpSpPr/>
          <p:nvPr/>
        </p:nvGrpSpPr>
        <p:grpSpPr>
          <a:xfrm>
            <a:off x="1055953" y="2056108"/>
            <a:ext cx="3854714" cy="3413359"/>
            <a:chOff x="916099" y="2056108"/>
            <a:chExt cx="2494075" cy="2496077"/>
          </a:xfrm>
        </p:grpSpPr>
        <p:sp>
          <p:nvSpPr>
            <p:cNvPr id="9" name="Rectangle 8"/>
            <p:cNvSpPr/>
            <p:nvPr/>
          </p:nvSpPr>
          <p:spPr bwMode="gray">
            <a:xfrm>
              <a:off x="916099" y="2056108"/>
              <a:ext cx="2494075" cy="2496077"/>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0" name="Rectangle 9"/>
            <p:cNvSpPr/>
            <p:nvPr/>
          </p:nvSpPr>
          <p:spPr bwMode="gray">
            <a:xfrm>
              <a:off x="994619" y="2421820"/>
              <a:ext cx="404680" cy="2061420"/>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grpSp>
      <p:sp>
        <p:nvSpPr>
          <p:cNvPr id="21" name="Rectangle: Rounded Corners 20"/>
          <p:cNvSpPr/>
          <p:nvPr/>
        </p:nvSpPr>
        <p:spPr bwMode="gray">
          <a:xfrm>
            <a:off x="3615268" y="2556215"/>
            <a:ext cx="1186322" cy="2818970"/>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err="1">
                <a:ea typeface="Arial Unicode MS" pitchFamily="34" charset="-128"/>
                <a:cs typeface="Arial Unicode MS" pitchFamily="34" charset="-128"/>
              </a:rPr>
              <a:t>i</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3" name="Title 2"/>
          <p:cNvSpPr>
            <a:spLocks noGrp="1"/>
          </p:cNvSpPr>
          <p:nvPr>
            <p:ph type="title"/>
          </p:nvPr>
        </p:nvSpPr>
        <p:spPr/>
        <p:txBody>
          <a:bodyPr/>
          <a:lstStyle/>
          <a:p>
            <a:r>
              <a:rPr lang="en-US" dirty="0"/>
              <a:t>Registries</a:t>
            </a:r>
          </a:p>
        </p:txBody>
      </p:sp>
      <p:sp>
        <p:nvSpPr>
          <p:cNvPr id="13" name="Rectangle 12"/>
          <p:cNvSpPr/>
          <p:nvPr/>
        </p:nvSpPr>
        <p:spPr bwMode="gray">
          <a:xfrm>
            <a:off x="2666606" y="2556215"/>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15" name="Rectangle 14"/>
          <p:cNvSpPr/>
          <p:nvPr/>
        </p:nvSpPr>
        <p:spPr bwMode="gray">
          <a:xfrm>
            <a:off x="3764999" y="263872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17" name="Rectangle 16"/>
          <p:cNvSpPr/>
          <p:nvPr/>
        </p:nvSpPr>
        <p:spPr bwMode="gray">
          <a:xfrm>
            <a:off x="1862960" y="2556215"/>
            <a:ext cx="750515" cy="2818970"/>
          </a:xfrm>
          <a:prstGeom prst="rect">
            <a:avLst/>
          </a:prstGeom>
          <a:solidFill>
            <a:schemeClr val="accent5">
              <a:lumMod val="75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solidFill>
                  <a:schemeClr val="bg1"/>
                </a:solidFill>
                <a:effectLst/>
                <a:uLnTx/>
                <a:uFillTx/>
                <a:ea typeface="Arial Unicode MS" pitchFamily="34" charset="-128"/>
                <a:cs typeface="Arial Unicode MS" pitchFamily="34" charset="-128"/>
              </a:rPr>
              <a:t>container</a:t>
            </a:r>
          </a:p>
        </p:txBody>
      </p:sp>
      <p:sp>
        <p:nvSpPr>
          <p:cNvPr id="22" name="Rectangle 21"/>
          <p:cNvSpPr/>
          <p:nvPr/>
        </p:nvSpPr>
        <p:spPr bwMode="gray">
          <a:xfrm>
            <a:off x="3764999" y="2951524"/>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23" name="Rectangle 22"/>
          <p:cNvSpPr/>
          <p:nvPr/>
        </p:nvSpPr>
        <p:spPr bwMode="gray">
          <a:xfrm>
            <a:off x="3764999" y="3264322"/>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sp>
        <p:nvSpPr>
          <p:cNvPr id="25" name="Cylinder 24"/>
          <p:cNvSpPr/>
          <p:nvPr/>
        </p:nvSpPr>
        <p:spPr bwMode="gray">
          <a:xfrm>
            <a:off x="8737598" y="2477539"/>
            <a:ext cx="2472267" cy="2641600"/>
          </a:xfrm>
          <a:prstGeom prst="can">
            <a:avLst>
              <a:gd name="adj" fmla="val 17808"/>
            </a:avLst>
          </a:prstGeom>
          <a:solidFill>
            <a:schemeClr val="accent3">
              <a:lumMod val="75000"/>
            </a:schemeClr>
          </a:solidFill>
          <a:ln w="6350" algn="ctr">
            <a:no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Registry</a:t>
            </a:r>
          </a:p>
        </p:txBody>
      </p:sp>
      <p:grpSp>
        <p:nvGrpSpPr>
          <p:cNvPr id="35" name="Group 34"/>
          <p:cNvGrpSpPr/>
          <p:nvPr/>
        </p:nvGrpSpPr>
        <p:grpSpPr>
          <a:xfrm>
            <a:off x="8854877" y="3108445"/>
            <a:ext cx="2237710" cy="1234592"/>
            <a:chOff x="8858924" y="3142311"/>
            <a:chExt cx="2237710" cy="1234592"/>
          </a:xfrm>
        </p:grpSpPr>
        <p:sp>
          <p:nvSpPr>
            <p:cNvPr id="26" name="Rectangle 25"/>
            <p:cNvSpPr/>
            <p:nvPr/>
          </p:nvSpPr>
          <p:spPr bwMode="gray">
            <a:xfrm>
              <a:off x="9327599" y="320505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exim</a:t>
              </a:r>
              <a:endParaRPr lang="en-US" sz="1100" i="1" kern="0" dirty="0">
                <a:solidFill>
                  <a:schemeClr val="bg1"/>
                </a:solidFill>
                <a:ea typeface="Arial Unicode MS" pitchFamily="34" charset="-128"/>
                <a:cs typeface="Arial Unicode MS" pitchFamily="34" charset="-128"/>
              </a:endParaRPr>
            </a:p>
          </p:txBody>
        </p:sp>
        <p:sp>
          <p:nvSpPr>
            <p:cNvPr id="27" name="Rectangle 26"/>
            <p:cNvSpPr/>
            <p:nvPr/>
          </p:nvSpPr>
          <p:spPr bwMode="gray">
            <a:xfrm>
              <a:off x="9867110" y="3485795"/>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java</a:t>
              </a:r>
            </a:p>
          </p:txBody>
        </p:sp>
        <p:sp>
          <p:nvSpPr>
            <p:cNvPr id="28" name="Rectangle 27"/>
            <p:cNvSpPr/>
            <p:nvPr/>
          </p:nvSpPr>
          <p:spPr bwMode="gray">
            <a:xfrm>
              <a:off x="9465057" y="3888003"/>
              <a:ext cx="832401" cy="23345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mysql</a:t>
              </a:r>
              <a:endParaRPr lang="en-US" sz="1100" i="1" kern="0" dirty="0">
                <a:solidFill>
                  <a:schemeClr val="bg1"/>
                </a:solidFill>
                <a:ea typeface="Arial Unicode MS" pitchFamily="34" charset="-128"/>
                <a:cs typeface="Arial Unicode MS" pitchFamily="34" charset="-128"/>
              </a:endParaRPr>
            </a:p>
          </p:txBody>
        </p:sp>
        <p:sp>
          <p:nvSpPr>
            <p:cNvPr id="29" name="Rectangle 28"/>
            <p:cNvSpPr/>
            <p:nvPr/>
          </p:nvSpPr>
          <p:spPr bwMode="gray">
            <a:xfrm>
              <a:off x="10209774" y="3142311"/>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httpd</a:t>
              </a:r>
              <a:endParaRPr lang="en-US" sz="1100" i="1" kern="0" dirty="0">
                <a:solidFill>
                  <a:schemeClr val="bg1"/>
                </a:solidFill>
                <a:ea typeface="Arial Unicode MS" pitchFamily="34" charset="-128"/>
                <a:cs typeface="Arial Unicode MS" pitchFamily="34" charset="-128"/>
              </a:endParaRPr>
            </a:p>
          </p:txBody>
        </p:sp>
        <p:sp>
          <p:nvSpPr>
            <p:cNvPr id="30" name="Rectangle 29"/>
            <p:cNvSpPr/>
            <p:nvPr/>
          </p:nvSpPr>
          <p:spPr bwMode="gray">
            <a:xfrm>
              <a:off x="10114471" y="412817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php</a:t>
              </a:r>
              <a:endParaRPr lang="en-US" sz="1100" i="1" kern="0" dirty="0">
                <a:solidFill>
                  <a:schemeClr val="bg1"/>
                </a:solidFill>
                <a:ea typeface="Arial Unicode MS" pitchFamily="34" charset="-128"/>
                <a:cs typeface="Arial Unicode MS" pitchFamily="34" charset="-128"/>
              </a:endParaRPr>
            </a:p>
          </p:txBody>
        </p:sp>
        <p:sp>
          <p:nvSpPr>
            <p:cNvPr id="31" name="Rectangle 30"/>
            <p:cNvSpPr/>
            <p:nvPr/>
          </p:nvSpPr>
          <p:spPr bwMode="gray">
            <a:xfrm>
              <a:off x="10164465" y="3740983"/>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debian</a:t>
              </a:r>
              <a:endParaRPr lang="en-US" sz="1100" i="1" kern="0" dirty="0">
                <a:solidFill>
                  <a:schemeClr val="bg1"/>
                </a:solidFill>
                <a:ea typeface="Arial Unicode MS" pitchFamily="34" charset="-128"/>
                <a:cs typeface="Arial Unicode MS" pitchFamily="34" charset="-128"/>
              </a:endParaRPr>
            </a:p>
          </p:txBody>
        </p:sp>
        <p:sp>
          <p:nvSpPr>
            <p:cNvPr id="32" name="Rectangle 31"/>
            <p:cNvSpPr/>
            <p:nvPr/>
          </p:nvSpPr>
          <p:spPr bwMode="gray">
            <a:xfrm>
              <a:off x="8858924" y="3277280"/>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nginx</a:t>
              </a:r>
            </a:p>
          </p:txBody>
        </p:sp>
        <p:sp>
          <p:nvSpPr>
            <p:cNvPr id="33" name="Rectangle 32"/>
            <p:cNvSpPr/>
            <p:nvPr/>
          </p:nvSpPr>
          <p:spPr bwMode="gray">
            <a:xfrm>
              <a:off x="8931573" y="3699316"/>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busybox</a:t>
              </a:r>
              <a:endParaRPr lang="en-US" sz="1100" i="1" kern="0" dirty="0">
                <a:solidFill>
                  <a:schemeClr val="bg1"/>
                </a:solidFill>
                <a:ea typeface="Arial Unicode MS" pitchFamily="34" charset="-128"/>
                <a:cs typeface="Arial Unicode MS" pitchFamily="34" charset="-128"/>
              </a:endParaRPr>
            </a:p>
          </p:txBody>
        </p:sp>
        <p:sp>
          <p:nvSpPr>
            <p:cNvPr id="34" name="Rectangle 33"/>
            <p:cNvSpPr/>
            <p:nvPr/>
          </p:nvSpPr>
          <p:spPr bwMode="gray">
            <a:xfrm>
              <a:off x="8858924" y="4085667"/>
              <a:ext cx="886860" cy="248730"/>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err="1">
                  <a:solidFill>
                    <a:schemeClr val="bg1"/>
                  </a:solidFill>
                  <a:ea typeface="Arial Unicode MS" pitchFamily="34" charset="-128"/>
                  <a:cs typeface="Arial Unicode MS" pitchFamily="34" charset="-128"/>
                </a:rPr>
                <a:t>whalesay</a:t>
              </a:r>
              <a:endParaRPr lang="en-US" sz="1100" i="1" kern="0" dirty="0">
                <a:solidFill>
                  <a:schemeClr val="bg1"/>
                </a:solidFill>
                <a:ea typeface="Arial Unicode MS" pitchFamily="34" charset="-128"/>
                <a:cs typeface="Arial Unicode MS" pitchFamily="34" charset="-128"/>
              </a:endParaRPr>
            </a:p>
          </p:txBody>
        </p:sp>
      </p:grpSp>
      <p:cxnSp>
        <p:nvCxnSpPr>
          <p:cNvPr id="37" name="Straight Arrow Connector 36"/>
          <p:cNvCxnSpPr>
            <a:stCxn id="32" idx="1"/>
            <a:endCxn id="15" idx="3"/>
          </p:cNvCxnSpPr>
          <p:nvPr/>
        </p:nvCxnSpPr>
        <p:spPr>
          <a:xfrm flipH="1" flipV="1">
            <a:off x="4651859" y="2763091"/>
            <a:ext cx="4203018" cy="604688"/>
          </a:xfrm>
          <a:prstGeom prst="straightConnector1">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3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61533" y="1620000"/>
            <a:ext cx="10428943" cy="4230000"/>
          </a:xfrm>
        </p:spPr>
        <p:txBody>
          <a:bodyPr anchor="ctr" anchorCtr="0"/>
          <a:lstStyle/>
          <a:p>
            <a:r>
              <a:rPr lang="de-DE" dirty="0">
                <a:hlinkClick r:id="rId3"/>
              </a:rPr>
              <a:t>https://hub.docker.com</a:t>
            </a:r>
            <a:endParaRPr lang="de-DE" dirty="0"/>
          </a:p>
          <a:p>
            <a:endParaRPr lang="de-DE" dirty="0"/>
          </a:p>
        </p:txBody>
      </p:sp>
      <p:sp>
        <p:nvSpPr>
          <p:cNvPr id="3" name="Title 2"/>
          <p:cNvSpPr>
            <a:spLocks noGrp="1"/>
          </p:cNvSpPr>
          <p:nvPr>
            <p:ph type="title"/>
          </p:nvPr>
        </p:nvSpPr>
        <p:spPr/>
        <p:txBody>
          <a:bodyPr/>
          <a:lstStyle/>
          <a:p>
            <a:r>
              <a:rPr lang="de-DE" dirty="0"/>
              <a:t>Docker Hub</a:t>
            </a:r>
          </a:p>
        </p:txBody>
      </p:sp>
      <p:pic>
        <p:nvPicPr>
          <p:cNvPr id="4" name="Picture 3"/>
          <p:cNvPicPr>
            <a:picLocks noChangeAspect="1"/>
          </p:cNvPicPr>
          <p:nvPr/>
        </p:nvPicPr>
        <p:blipFill>
          <a:blip r:embed="rId4"/>
          <a:stretch>
            <a:fillRect/>
          </a:stretch>
        </p:blipFill>
        <p:spPr>
          <a:xfrm>
            <a:off x="5165193" y="1620000"/>
            <a:ext cx="5739873" cy="4101643"/>
          </a:xfrm>
          <a:prstGeom prst="rect">
            <a:avLst/>
          </a:prstGeom>
        </p:spPr>
      </p:pic>
    </p:spTree>
    <p:extLst>
      <p:ext uri="{BB962C8B-B14F-4D97-AF65-F5344CB8AC3E}">
        <p14:creationId xmlns:p14="http://schemas.microsoft.com/office/powerpoint/2010/main" val="236774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Information about containers</a:t>
            </a:r>
          </a:p>
        </p:txBody>
      </p:sp>
      <p:sp>
        <p:nvSpPr>
          <p:cNvPr id="6" name="Text Placeholder 10"/>
          <p:cNvSpPr>
            <a:spLocks noGrp="1"/>
          </p:cNvSpPr>
          <p:nvPr>
            <p:ph type="body" sz="quarter" idx="10"/>
          </p:nvPr>
        </p:nvSpPr>
        <p:spPr>
          <a:xfrm>
            <a:off x="503999" y="1620000"/>
            <a:ext cx="11186477" cy="4230000"/>
          </a:xfrm>
        </p:spPr>
        <p:txBody>
          <a:bodyPr/>
          <a:lstStyle/>
          <a:p>
            <a:pPr lvl="0"/>
            <a:r>
              <a:rPr lang="en-US" sz="1800" dirty="0"/>
              <a:t>Available/present containers</a:t>
            </a:r>
          </a:p>
          <a:p>
            <a:pPr lvl="1"/>
            <a:r>
              <a:rPr lang="en-US" sz="1600" dirty="0"/>
              <a:t>the command </a:t>
            </a:r>
            <a:r>
              <a:rPr lang="en-US" sz="1600" b="1" dirty="0" err="1">
                <a:latin typeface="Courier New" panose="02070309020205020404" pitchFamily="49" charset="0"/>
                <a:cs typeface="Courier New" panose="02070309020205020404" pitchFamily="49" charset="0"/>
              </a:rPr>
              <a:t>docker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ps</a:t>
            </a:r>
            <a:r>
              <a:rPr lang="en-US" sz="1600" dirty="0"/>
              <a:t> gives a list of all running containers on a host (use –a to see also terminated containers)</a:t>
            </a:r>
          </a:p>
          <a:p>
            <a:pPr lvl="2"/>
            <a:endParaRPr lang="en-US" sz="1600" dirty="0"/>
          </a:p>
        </p:txBody>
      </p:sp>
      <p:cxnSp>
        <p:nvCxnSpPr>
          <p:cNvPr id="5" name="Straight Arrow Connector 4"/>
          <p:cNvCxnSpPr>
            <a:endCxn id="10" idx="0"/>
          </p:cNvCxnSpPr>
          <p:nvPr/>
        </p:nvCxnSpPr>
        <p:spPr>
          <a:xfrm flipH="1">
            <a:off x="1299337" y="3466006"/>
            <a:ext cx="15658" cy="1512575"/>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gray">
          <a:xfrm>
            <a:off x="503999" y="4978581"/>
            <a:ext cx="1590675" cy="45720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image name</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2743200" y="4816657"/>
            <a:ext cx="1590675" cy="410396"/>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useful description</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19" name="Straight Arrow Connector 18"/>
          <p:cNvCxnSpPr>
            <a:endCxn id="18" idx="0"/>
          </p:cNvCxnSpPr>
          <p:nvPr/>
        </p:nvCxnSpPr>
        <p:spPr>
          <a:xfrm flipH="1">
            <a:off x="3538538" y="3605886"/>
            <a:ext cx="10350" cy="1210771"/>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6" idx="0"/>
          </p:cNvCxnSpPr>
          <p:nvPr/>
        </p:nvCxnSpPr>
        <p:spPr>
          <a:xfrm flipH="1">
            <a:off x="5423602" y="3814898"/>
            <a:ext cx="402104" cy="1399453"/>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4628264" y="5214351"/>
            <a:ext cx="1590675" cy="442859"/>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LIKES!</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sp>
        <p:nvSpPr>
          <p:cNvPr id="28" name="Rectangle 27"/>
          <p:cNvSpPr/>
          <p:nvPr/>
        </p:nvSpPr>
        <p:spPr bwMode="gray">
          <a:xfrm>
            <a:off x="6513185" y="4476144"/>
            <a:ext cx="1495014" cy="518290"/>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official project maintainer</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0" name="Straight Arrow Connector 29"/>
          <p:cNvCxnSpPr>
            <a:endCxn id="28" idx="0"/>
          </p:cNvCxnSpPr>
          <p:nvPr/>
        </p:nvCxnSpPr>
        <p:spPr>
          <a:xfrm>
            <a:off x="6792686" y="3814898"/>
            <a:ext cx="468006" cy="661246"/>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866216" y="5092928"/>
            <a:ext cx="1891166" cy="600095"/>
          </a:xfrm>
          <a:prstGeom prst="rect">
            <a:avLst/>
          </a:prstGeom>
          <a:solidFill>
            <a:schemeClr val="accent1"/>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automatically built on Docker Hub</a:t>
            </a:r>
            <a:endParaRPr kumimoji="0" lang="en-US" sz="1400" b="0" i="0" u="none" strike="noStrike" kern="0" cap="none" spc="0" normalizeH="0" baseline="0" dirty="0">
              <a:ln>
                <a:noFill/>
              </a:ln>
              <a:effectLst/>
              <a:uLnTx/>
              <a:uFillTx/>
              <a:ea typeface="Arial Unicode MS" pitchFamily="34" charset="-128"/>
              <a:cs typeface="Arial Unicode MS" pitchFamily="34" charset="-128"/>
            </a:endParaRPr>
          </a:p>
        </p:txBody>
      </p:sp>
      <p:cxnSp>
        <p:nvCxnSpPr>
          <p:cNvPr id="34" name="Straight Arrow Connector 33"/>
          <p:cNvCxnSpPr>
            <a:endCxn id="33" idx="0"/>
          </p:cNvCxnSpPr>
          <p:nvPr/>
        </p:nvCxnSpPr>
        <p:spPr>
          <a:xfrm>
            <a:off x="7576457" y="3814898"/>
            <a:ext cx="2235342" cy="1278030"/>
          </a:xfrm>
          <a:prstGeom prst="straightConnector1">
            <a:avLst/>
          </a:prstGeom>
          <a:ln w="1905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bwMode="gray">
          <a:xfrm>
            <a:off x="503999" y="2495550"/>
            <a:ext cx="11186477" cy="1319348"/>
          </a:xfrm>
          <a:prstGeom prst="roundRect">
            <a:avLst>
              <a:gd name="adj" fmla="val 8296"/>
            </a:avLst>
          </a:prstGeom>
          <a:pattFill prst="narHorz">
            <a:fgClr>
              <a:schemeClr val="tx1"/>
            </a:fgClr>
            <a:bgClr>
              <a:srgbClr val="112806"/>
            </a:bgClr>
          </a:pattFill>
          <a:ln w="6350" algn="ctr">
            <a:noFill/>
            <a:miter lim="800000"/>
            <a:headEnd/>
            <a:tailEnd/>
          </a:ln>
        </p:spPr>
        <p:txBody>
          <a:bodyPr lIns="90000" tIns="72000" rIns="90000" bIns="72000" rtlCol="0" anchor="t"/>
          <a:lstStyle/>
          <a:p>
            <a:pPr defTabSz="914400" fontAlgn="base">
              <a:spcAft>
                <a:spcPct val="0"/>
              </a:spcAft>
              <a:buClr>
                <a:srgbClr val="F0AB00"/>
              </a:buClr>
              <a:buSzPct val="80000"/>
            </a:pP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docker</a:t>
            </a:r>
            <a:r>
              <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rPr>
              <a:t> search </a:t>
            </a:r>
            <a:r>
              <a:rPr lang="en-US" sz="900" b="1" kern="0" dirty="0" err="1">
                <a:solidFill>
                  <a:schemeClr val="bg1"/>
                </a:solidFill>
                <a:latin typeface="Courier New" panose="02070309020205020404" pitchFamily="49" charset="0"/>
                <a:ea typeface="Arial Unicode MS" pitchFamily="34" charset="-128"/>
                <a:cs typeface="Courier New" panose="02070309020205020404" pitchFamily="49" charset="0"/>
              </a:rPr>
              <a:t>busybox</a:t>
            </a:r>
            <a:endParaRPr lang="en-US" sz="900" b="1" kern="0" dirty="0">
              <a:solidFill>
                <a:schemeClr val="bg1"/>
              </a:solidFill>
              <a:latin typeface="Courier New" panose="02070309020205020404" pitchFamily="49" charset="0"/>
              <a:ea typeface="Arial Unicode MS" pitchFamily="34" charset="-128"/>
              <a:cs typeface="Courier New" panose="02070309020205020404" pitchFamily="49" charset="0"/>
            </a:endParaRP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NAME                        DESCRIPTION                                     STARS     OFFICIAL   AUTOMATED</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1160      [OK]       </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progrium</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66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rpi-busybox-httpd</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Raspberry Pi compatible Docker Image with ...   39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radial/</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busyboxplus</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Full-chain, Internet enabled,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made...   17                   [OK]</a:t>
            </a:r>
          </a:p>
          <a:p>
            <a:pPr defTabSz="914400" fontAlgn="base">
              <a:spcAft>
                <a:spcPct val="0"/>
              </a:spcAft>
              <a:buClr>
                <a:srgbClr val="F0AB00"/>
              </a:buClr>
              <a:buSzPct val="80000"/>
            </a:pP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hypriot</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armhf-busybox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a:t>
            </a:r>
            <a:r>
              <a:rPr lang="en-US" sz="900" kern="0" dirty="0" err="1">
                <a:solidFill>
                  <a:schemeClr val="bg1"/>
                </a:solidFill>
                <a:latin typeface="Arial monospaced for SAP" panose="020B0609020202030204" pitchFamily="49" charset="0"/>
                <a:ea typeface="Arial Unicode MS" pitchFamily="34" charset="-128"/>
                <a:cs typeface="Courier New" panose="02070309020205020404" pitchFamily="49" charset="0"/>
              </a:rPr>
              <a:t>Busybox</a:t>
            </a: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 base image for ARM.                     8                    </a:t>
            </a:r>
          </a:p>
          <a:p>
            <a:pPr defTabSz="914400" fontAlgn="base">
              <a:spcAft>
                <a:spcPct val="0"/>
              </a:spcAft>
              <a:buClr>
                <a:srgbClr val="F0AB00"/>
              </a:buClr>
              <a:buSzPct val="80000"/>
            </a:pPr>
            <a:r>
              <a:rPr lang="en-US" sz="900" kern="0" dirty="0">
                <a:solidFill>
                  <a:schemeClr val="bg1"/>
                </a:solidFill>
                <a:latin typeface="Arial monospaced for SAP" panose="020B0609020202030204" pitchFamily="49" charset="0"/>
                <a:ea typeface="Arial Unicode MS" pitchFamily="34" charset="-128"/>
                <a:cs typeface="Courier New" panose="02070309020205020404" pitchFamily="49" charset="0"/>
              </a:rPr>
              <a:t>...</a:t>
            </a:r>
          </a:p>
        </p:txBody>
      </p:sp>
    </p:spTree>
    <p:extLst>
      <p:ext uri="{BB962C8B-B14F-4D97-AF65-F5344CB8AC3E}">
        <p14:creationId xmlns:p14="http://schemas.microsoft.com/office/powerpoint/2010/main" val="296090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547</Words>
  <Application>Microsoft Office PowerPoint</Application>
  <PresentationFormat>Custom</PresentationFormat>
  <Paragraphs>98</Paragraphs>
  <Slides>9</Slides>
  <Notes>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Arial monospaced for SAP</vt:lpstr>
      <vt:lpstr>Arial Unicode MS</vt:lpstr>
      <vt:lpstr>Courier New</vt:lpstr>
      <vt:lpstr>Symbol</vt:lpstr>
      <vt:lpstr>wingdings</vt:lpstr>
      <vt:lpstr>wingdings</vt:lpstr>
      <vt:lpstr>SAP_2017_16x9_white</vt:lpstr>
      <vt:lpstr>PowerPoint Presentation</vt:lpstr>
      <vt:lpstr>PowerPoint Presentation</vt:lpstr>
      <vt:lpstr>Layers of images and containers</vt:lpstr>
      <vt:lpstr>Image Layers</vt:lpstr>
      <vt:lpstr>Committing changes</vt:lpstr>
      <vt:lpstr>Registries</vt:lpstr>
      <vt:lpstr>Docker Hub</vt:lpstr>
      <vt:lpstr>Information about containers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339</cp:revision>
  <dcterms:created xsi:type="dcterms:W3CDTF">2015-10-14T11:21:43Z</dcterms:created>
  <dcterms:modified xsi:type="dcterms:W3CDTF">2018-04-27T11:35:44Z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