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2"/>
  </p:notesMasterIdLst>
  <p:handoutMasterIdLst>
    <p:handoutMasterId r:id="rId13"/>
  </p:handoutMasterIdLst>
  <p:sldIdLst>
    <p:sldId id="435" r:id="rId2"/>
    <p:sldId id="434" r:id="rId3"/>
    <p:sldId id="382" r:id="rId4"/>
    <p:sldId id="436" r:id="rId5"/>
    <p:sldId id="437" r:id="rId6"/>
    <p:sldId id="441" r:id="rId7"/>
    <p:sldId id="438" r:id="rId8"/>
    <p:sldId id="439" r:id="rId9"/>
    <p:sldId id="440" r:id="rId10"/>
    <p:sldId id="265" r:id="rId1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8E7"/>
    <a:srgbClr val="F0AB00"/>
    <a:srgbClr val="0F46A7"/>
    <a:srgbClr val="970A82"/>
    <a:srgbClr val="FF3399"/>
    <a:srgbClr val="FF0000"/>
    <a:srgbClr val="FFFFFF"/>
    <a:srgbClr val="FEE3A1"/>
    <a:srgbClr val="FFF1D0"/>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07" d="100"/>
          <a:sy n="107" d="100"/>
        </p:scale>
        <p:origin x="1134" y="10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docker.com/engine/reference/builder/#usage"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Thomas Buchner, STS Infrastructure</a:t>
            </a:r>
          </a:p>
          <a:p>
            <a:r>
              <a:rPr lang="en-US" dirty="0"/>
              <a:t>Hendrik Kahl, SLV ABAP Component Validation</a:t>
            </a:r>
          </a:p>
        </p:txBody>
      </p:sp>
      <p:sp>
        <p:nvSpPr>
          <p:cNvPr id="4" name="Text Placeholder 3"/>
          <p:cNvSpPr>
            <a:spLocks noGrp="1"/>
          </p:cNvSpPr>
          <p:nvPr>
            <p:ph type="body" sz="quarter" idx="14"/>
          </p:nvPr>
        </p:nvSpPr>
        <p:spPr>
          <a:xfrm>
            <a:off x="288000" y="4024430"/>
            <a:ext cx="10899174" cy="997196"/>
          </a:xfrm>
        </p:spPr>
        <p:txBody>
          <a:bodyPr/>
          <a:lstStyle/>
          <a:p>
            <a:r>
              <a:rPr lang="en-US" dirty="0"/>
              <a:t>Docker and Kubernetes</a:t>
            </a:r>
          </a:p>
          <a:p>
            <a:r>
              <a:rPr lang="en-US" dirty="0">
                <a:solidFill>
                  <a:schemeClr val="accent1"/>
                </a:solidFill>
              </a:rPr>
              <a:t>Hands-On Training</a:t>
            </a:r>
            <a:endParaRPr lang="en-US" dirty="0">
              <a:solidFill>
                <a:srgbClr val="FFC000"/>
              </a:solidFill>
            </a:endParaRPr>
          </a:p>
        </p:txBody>
      </p:sp>
      <p:pic>
        <p:nvPicPr>
          <p:cNvPr id="14" name="Picture Placeholder 13"/>
          <p:cNvPicPr>
            <a:picLocks noGrp="1" noChangeAspect="1"/>
          </p:cNvPicPr>
          <p:nvPr>
            <p:ph type="pic" sz="quarter" idx="12"/>
          </p:nvPr>
        </p:nvPicPr>
        <p:blipFill>
          <a:blip r:embed="rId2"/>
          <a:srcRect l="10" r="10"/>
          <a:stretch>
            <a:fillRect/>
          </a:stretch>
        </p:blipFill>
        <p:spPr>
          <a:prstGeom prst="rect">
            <a:avLst/>
          </a:prstGeom>
        </p:spPr>
      </p:pic>
      <p:pic>
        <p:nvPicPr>
          <p:cNvPr id="5" name="Picture 1" descr="cid:image003.png@01D31CC6.A08B1C50">
            <a:extLst>
              <a:ext uri="{FF2B5EF4-FFF2-40B4-BE49-F238E27FC236}">
                <a16:creationId xmlns:a16="http://schemas.microsoft.com/office/drawing/2014/main" id="{F883A178-114D-4743-BB62-E1E428BEE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6431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Creating images with</a:t>
            </a:r>
            <a:br>
              <a:rPr lang="en-US" dirty="0"/>
            </a:br>
            <a:r>
              <a:rPr lang="en-US" dirty="0">
                <a:solidFill>
                  <a:schemeClr val="accent1"/>
                </a:solidFill>
              </a:rPr>
              <a:t>Dockerfiles</a:t>
            </a:r>
          </a:p>
        </p:txBody>
      </p:sp>
      <p:pic>
        <p:nvPicPr>
          <p:cNvPr id="5" name="Picture Placeholder 4"/>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4000" y="1620000"/>
            <a:ext cx="6193134" cy="4230000"/>
          </a:xfrm>
        </p:spPr>
        <p:txBody>
          <a:bodyPr anchor="ctr"/>
          <a:lstStyle/>
          <a:p>
            <a:pPr lvl="0"/>
            <a:r>
              <a:rPr lang="en-US" dirty="0"/>
              <a:t>Creating a Docker image involves two things</a:t>
            </a:r>
          </a:p>
          <a:p>
            <a:pPr lvl="1"/>
            <a:r>
              <a:rPr lang="en-US" dirty="0"/>
              <a:t>A </a:t>
            </a:r>
            <a:r>
              <a:rPr lang="en-US" b="1" dirty="0"/>
              <a:t>Dockerfile</a:t>
            </a:r>
            <a:r>
              <a:rPr lang="en-US" dirty="0"/>
              <a:t> containing directives on how the image is meant to be built</a:t>
            </a:r>
          </a:p>
          <a:p>
            <a:pPr lvl="1"/>
            <a:r>
              <a:rPr lang="en-US" dirty="0"/>
              <a:t>A </a:t>
            </a:r>
            <a:r>
              <a:rPr lang="en-US" b="1" dirty="0"/>
              <a:t>build-context </a:t>
            </a:r>
            <a:r>
              <a:rPr lang="en-US" dirty="0"/>
              <a:t>(or PATH) which is a directory on your hard disk</a:t>
            </a:r>
          </a:p>
          <a:p>
            <a:pPr lvl="2"/>
            <a:r>
              <a:rPr lang="en-US" dirty="0"/>
              <a:t>every file to be added to the image must be inside the build-context</a:t>
            </a:r>
          </a:p>
          <a:p>
            <a:r>
              <a:rPr lang="en-US" dirty="0"/>
              <a:t>Image is built by the Docker daemon</a:t>
            </a:r>
          </a:p>
          <a:p>
            <a:pPr lvl="1"/>
            <a:r>
              <a:rPr lang="en-US" dirty="0"/>
              <a:t>the whole build-context is sent to the daemon</a:t>
            </a:r>
          </a:p>
          <a:p>
            <a:pPr lvl="1"/>
            <a:r>
              <a:rPr lang="en-US" dirty="0"/>
              <a:t>Dockerfile is processed</a:t>
            </a:r>
          </a:p>
          <a:p>
            <a:pPr lvl="1"/>
            <a:r>
              <a:rPr lang="en-US" dirty="0"/>
              <a:t>Image stored in the local image store</a:t>
            </a:r>
          </a:p>
        </p:txBody>
      </p:sp>
      <p:sp>
        <p:nvSpPr>
          <p:cNvPr id="4" name="Title 3"/>
          <p:cNvSpPr>
            <a:spLocks noGrp="1"/>
          </p:cNvSpPr>
          <p:nvPr>
            <p:ph type="title"/>
          </p:nvPr>
        </p:nvSpPr>
        <p:spPr/>
        <p:txBody>
          <a:bodyPr/>
          <a:lstStyle/>
          <a:p>
            <a:r>
              <a:rPr lang="en-US" dirty="0"/>
              <a:t>Building Docker images</a:t>
            </a:r>
          </a:p>
        </p:txBody>
      </p:sp>
      <p:sp>
        <p:nvSpPr>
          <p:cNvPr id="9" name="Text Placeholder 10"/>
          <p:cNvSpPr txBox="1">
            <a:spLocks/>
          </p:cNvSpPr>
          <p:nvPr/>
        </p:nvSpPr>
        <p:spPr bwMode="gray">
          <a:xfrm>
            <a:off x="7095535" y="4813668"/>
            <a:ext cx="4594942" cy="1036332"/>
          </a:xfrm>
          <a:prstGeom prst="rect">
            <a:avLst/>
          </a:prstGeom>
          <a:solidFill>
            <a:schemeClr val="bg1">
              <a:lumMod val="95000"/>
            </a:schemeClr>
          </a:solidFill>
        </p:spPr>
        <p:txBody>
          <a:bodyPr vert="horz" lIns="72000" tIns="72000" rIns="72000" bIns="7200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08000" indent="-457200" algn="just"/>
            <a:r>
              <a:rPr lang="en-US" sz="1400" b="1" dirty="0">
                <a:solidFill>
                  <a:srgbClr val="F0AB00"/>
                </a:solidFill>
              </a:rPr>
              <a:t>“</a:t>
            </a:r>
            <a:r>
              <a:rPr lang="en-US" sz="1400" b="1" dirty="0">
                <a:solidFill>
                  <a:schemeClr val="accent1"/>
                </a:solidFill>
              </a:rPr>
              <a:t>Warning:</a:t>
            </a:r>
            <a:r>
              <a:rPr lang="en-US" sz="1400" b="1" dirty="0"/>
              <a:t> Do not use your root directory, /, as the PATH as it causes the build to transfer the entire contents of your hard drive to the Docker daemon.”</a:t>
            </a:r>
          </a:p>
          <a:p>
            <a:pPr marL="108000" lvl="1" indent="0" algn="just">
              <a:buNone/>
            </a:pPr>
            <a:r>
              <a:rPr lang="en-US" sz="1000" dirty="0">
                <a:hlinkClick r:id="rId2"/>
              </a:rPr>
              <a:t>https://docs.docker.com/engine/reference/builder/#usage</a:t>
            </a:r>
            <a:endParaRPr lang="en-US" sz="1000" dirty="0"/>
          </a:p>
        </p:txBody>
      </p:sp>
      <p:grpSp>
        <p:nvGrpSpPr>
          <p:cNvPr id="19" name="Group 18"/>
          <p:cNvGrpSpPr/>
          <p:nvPr/>
        </p:nvGrpSpPr>
        <p:grpSpPr>
          <a:xfrm>
            <a:off x="9974965" y="1353214"/>
            <a:ext cx="1712359" cy="3193513"/>
            <a:chOff x="9872133" y="1353214"/>
            <a:chExt cx="1712359" cy="3193513"/>
          </a:xfrm>
        </p:grpSpPr>
        <p:sp>
          <p:nvSpPr>
            <p:cNvPr id="12" name="Rectangle 11"/>
            <p:cNvSpPr/>
            <p:nvPr/>
          </p:nvSpPr>
          <p:spPr bwMode="gray">
            <a:xfrm>
              <a:off x="9872133" y="1353214"/>
              <a:ext cx="1712359" cy="3193513"/>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3" name="Rectangle 12"/>
            <p:cNvSpPr/>
            <p:nvPr/>
          </p:nvSpPr>
          <p:spPr bwMode="gray">
            <a:xfrm>
              <a:off x="9974964" y="1821111"/>
              <a:ext cx="496424" cy="2637407"/>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sp>
          <p:nvSpPr>
            <p:cNvPr id="14" name="Rectangle: Rounded Corners 13"/>
            <p:cNvSpPr/>
            <p:nvPr/>
          </p:nvSpPr>
          <p:spPr bwMode="gray">
            <a:xfrm>
              <a:off x="10642600" y="1823726"/>
              <a:ext cx="848759" cy="2634792"/>
            </a:xfrm>
            <a:prstGeom prst="roundRect">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err="1">
                  <a:ea typeface="Arial Unicode MS" pitchFamily="34" charset="-128"/>
                  <a:cs typeface="Arial Unicode MS" pitchFamily="34" charset="-128"/>
                </a:rPr>
                <a:t>i</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mage storage</a:t>
              </a:r>
            </a:p>
          </p:txBody>
        </p:sp>
        <p:sp>
          <p:nvSpPr>
            <p:cNvPr id="15" name="Rectangle 14"/>
            <p:cNvSpPr/>
            <p:nvPr/>
          </p:nvSpPr>
          <p:spPr bwMode="gray">
            <a:xfrm>
              <a:off x="10720368" y="2030981"/>
              <a:ext cx="693221" cy="41588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my image</a:t>
              </a:r>
            </a:p>
          </p:txBody>
        </p:sp>
        <p:sp>
          <p:nvSpPr>
            <p:cNvPr id="18" name="Freeform: Shape 17"/>
            <p:cNvSpPr/>
            <p:nvPr/>
          </p:nvSpPr>
          <p:spPr bwMode="gray">
            <a:xfrm>
              <a:off x="10388600" y="2226733"/>
              <a:ext cx="331768" cy="914400"/>
            </a:xfrm>
            <a:custGeom>
              <a:avLst/>
              <a:gdLst>
                <a:gd name="connsiteX0" fmla="*/ 0 w 313267"/>
                <a:gd name="connsiteY0" fmla="*/ 872066 h 872066"/>
                <a:gd name="connsiteX1" fmla="*/ 211667 w 313267"/>
                <a:gd name="connsiteY1" fmla="*/ 668866 h 872066"/>
                <a:gd name="connsiteX2" fmla="*/ 33867 w 313267"/>
                <a:gd name="connsiteY2" fmla="*/ 169333 h 872066"/>
                <a:gd name="connsiteX3" fmla="*/ 313267 w 313267"/>
                <a:gd name="connsiteY3" fmla="*/ 0 h 872066"/>
              </a:gdLst>
              <a:ahLst/>
              <a:cxnLst>
                <a:cxn ang="0">
                  <a:pos x="connsiteX0" y="connsiteY0"/>
                </a:cxn>
                <a:cxn ang="0">
                  <a:pos x="connsiteX1" y="connsiteY1"/>
                </a:cxn>
                <a:cxn ang="0">
                  <a:pos x="connsiteX2" y="connsiteY2"/>
                </a:cxn>
                <a:cxn ang="0">
                  <a:pos x="connsiteX3" y="connsiteY3"/>
                </a:cxn>
              </a:cxnLst>
              <a:rect l="l" t="t" r="r" b="b"/>
              <a:pathLst>
                <a:path w="313267" h="872066">
                  <a:moveTo>
                    <a:pt x="0" y="872066"/>
                  </a:moveTo>
                  <a:cubicBezTo>
                    <a:pt x="103011" y="829027"/>
                    <a:pt x="206023" y="785988"/>
                    <a:pt x="211667" y="668866"/>
                  </a:cubicBezTo>
                  <a:cubicBezTo>
                    <a:pt x="217311" y="551744"/>
                    <a:pt x="16934" y="280811"/>
                    <a:pt x="33867" y="169333"/>
                  </a:cubicBezTo>
                  <a:cubicBezTo>
                    <a:pt x="50800" y="57855"/>
                    <a:pt x="182033" y="28927"/>
                    <a:pt x="313267" y="0"/>
                  </a:cubicBezTo>
                </a:path>
              </a:pathLst>
            </a:custGeom>
            <a:noFill/>
            <a:ln w="73025" algn="ctr">
              <a:solidFill>
                <a:schemeClr val="accent1"/>
              </a:solidFill>
              <a:miter lim="800000"/>
              <a:headEnd/>
              <a:tailEnd type="triangle" w="med" len="med"/>
            </a:ln>
          </p:spPr>
          <p:txBody>
            <a:bodyPr rtlCol="0" anchor="ctr"/>
            <a:lstStyle/>
            <a:p>
              <a:pPr algn="ctr"/>
              <a:endParaRPr lang="en-US" dirty="0"/>
            </a:p>
          </p:txBody>
        </p:sp>
      </p:grpSp>
      <p:sp>
        <p:nvSpPr>
          <p:cNvPr id="16" name="Arrow: Right 15"/>
          <p:cNvSpPr/>
          <p:nvPr/>
        </p:nvSpPr>
        <p:spPr bwMode="gray">
          <a:xfrm>
            <a:off x="8205432" y="2495747"/>
            <a:ext cx="1872364" cy="1288133"/>
          </a:xfrm>
          <a:prstGeom prst="rightArrow">
            <a:avLst/>
          </a:prstGeom>
          <a:solidFill>
            <a:schemeClr val="accent1">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1" i="0" u="none" strike="noStrike" kern="0" cap="none" spc="0" normalizeH="0" baseline="0" noProof="0" dirty="0">
                <a:ln>
                  <a:noFill/>
                </a:ln>
                <a:effectLst/>
                <a:uLnTx/>
                <a:uFillTx/>
                <a:latin typeface="Courier New" panose="02070309020205020404" pitchFamily="49" charset="0"/>
                <a:ea typeface="Arial Unicode MS" pitchFamily="34" charset="-128"/>
                <a:cs typeface="Courier New" panose="02070309020205020404" pitchFamily="49" charset="0"/>
              </a:rPr>
              <a:t>docker build</a:t>
            </a:r>
          </a:p>
        </p:txBody>
      </p:sp>
      <p:pic>
        <p:nvPicPr>
          <p:cNvPr id="3" name="Picture 2"/>
          <p:cNvPicPr>
            <a:picLocks noChangeAspect="1"/>
          </p:cNvPicPr>
          <p:nvPr/>
        </p:nvPicPr>
        <p:blipFill>
          <a:blip r:embed="rId3"/>
          <a:stretch>
            <a:fillRect/>
          </a:stretch>
        </p:blipFill>
        <p:spPr>
          <a:xfrm>
            <a:off x="7268478" y="1821111"/>
            <a:ext cx="2033019" cy="2033019"/>
          </a:xfrm>
          <a:prstGeom prst="rect">
            <a:avLst/>
          </a:prstGeom>
        </p:spPr>
      </p:pic>
    </p:spTree>
    <p:extLst>
      <p:ext uri="{BB962C8B-B14F-4D97-AF65-F5344CB8AC3E}">
        <p14:creationId xmlns:p14="http://schemas.microsoft.com/office/powerpoint/2010/main" val="3886438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Ingredients of a Dockerfile</a:t>
            </a:r>
          </a:p>
        </p:txBody>
      </p:sp>
      <p:pic>
        <p:nvPicPr>
          <p:cNvPr id="5" name="Picture 4"/>
          <p:cNvPicPr>
            <a:picLocks noChangeAspect="1"/>
          </p:cNvPicPr>
          <p:nvPr/>
        </p:nvPicPr>
        <p:blipFill>
          <a:blip r:embed="rId2"/>
          <a:stretch>
            <a:fillRect/>
          </a:stretch>
        </p:blipFill>
        <p:spPr>
          <a:xfrm>
            <a:off x="6975601" y="1415662"/>
            <a:ext cx="4714875" cy="4638675"/>
          </a:xfrm>
          <a:prstGeom prst="rect">
            <a:avLst/>
          </a:prstGeom>
        </p:spPr>
      </p:pic>
      <p:sp>
        <p:nvSpPr>
          <p:cNvPr id="6" name="Text Placeholder 10"/>
          <p:cNvSpPr txBox="1">
            <a:spLocks/>
          </p:cNvSpPr>
          <p:nvPr/>
        </p:nvSpPr>
        <p:spPr bwMode="gray">
          <a:xfrm>
            <a:off x="504001" y="1619999"/>
            <a:ext cx="6105805" cy="2760412"/>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First line: </a:t>
            </a:r>
            <a:r>
              <a:rPr lang="en-US" b="1" dirty="0"/>
              <a:t>FROM</a:t>
            </a:r>
          </a:p>
          <a:p>
            <a:pPr lvl="1"/>
            <a:r>
              <a:rPr lang="en-US" dirty="0"/>
              <a:t>Meta-data can be added as</a:t>
            </a:r>
            <a:r>
              <a:rPr lang="en-US" b="1" dirty="0"/>
              <a:t> LABEL</a:t>
            </a:r>
          </a:p>
          <a:p>
            <a:pPr lvl="1"/>
            <a:r>
              <a:rPr lang="en-US" dirty="0"/>
              <a:t>Environment variables can come in handy with </a:t>
            </a:r>
            <a:r>
              <a:rPr lang="en-US" b="1" dirty="0"/>
              <a:t>ENV</a:t>
            </a:r>
          </a:p>
          <a:p>
            <a:pPr lvl="1"/>
            <a:r>
              <a:rPr lang="en-US" dirty="0"/>
              <a:t>You can </a:t>
            </a:r>
            <a:r>
              <a:rPr lang="en-US" b="1" dirty="0"/>
              <a:t>ADD</a:t>
            </a:r>
            <a:r>
              <a:rPr lang="en-US" dirty="0"/>
              <a:t> or </a:t>
            </a:r>
            <a:r>
              <a:rPr lang="en-US" b="1" dirty="0"/>
              <a:t>COPY</a:t>
            </a:r>
            <a:r>
              <a:rPr lang="en-US" dirty="0"/>
              <a:t> files to the image</a:t>
            </a:r>
          </a:p>
          <a:p>
            <a:pPr lvl="1"/>
            <a:r>
              <a:rPr lang="en-US" dirty="0"/>
              <a:t>It is possible to </a:t>
            </a:r>
            <a:r>
              <a:rPr lang="en-US" b="1" dirty="0"/>
              <a:t>RUN</a:t>
            </a:r>
            <a:r>
              <a:rPr lang="en-US" dirty="0"/>
              <a:t> commands in the image</a:t>
            </a:r>
          </a:p>
          <a:p>
            <a:pPr lvl="1"/>
            <a:r>
              <a:rPr lang="en-US" dirty="0"/>
              <a:t>Do not forget to </a:t>
            </a:r>
            <a:r>
              <a:rPr lang="en-US" b="1" dirty="0"/>
              <a:t>EXPOSE</a:t>
            </a:r>
            <a:r>
              <a:rPr lang="en-US" dirty="0"/>
              <a:t> network ports</a:t>
            </a:r>
          </a:p>
          <a:p>
            <a:pPr lvl="1"/>
            <a:r>
              <a:rPr lang="en-US" dirty="0"/>
              <a:t>Containers start their life with a </a:t>
            </a:r>
            <a:r>
              <a:rPr lang="en-US" b="1" dirty="0"/>
              <a:t>CMD</a:t>
            </a:r>
            <a:r>
              <a:rPr lang="en-US" dirty="0"/>
              <a:t> or an </a:t>
            </a:r>
            <a:r>
              <a:rPr lang="en-US" b="1" dirty="0"/>
              <a:t>ENTRYPOINT</a:t>
            </a:r>
          </a:p>
        </p:txBody>
      </p:sp>
      <p:sp>
        <p:nvSpPr>
          <p:cNvPr id="8" name="Text Placeholder 10"/>
          <p:cNvSpPr txBox="1">
            <a:spLocks/>
          </p:cNvSpPr>
          <p:nvPr/>
        </p:nvSpPr>
        <p:spPr bwMode="gray">
          <a:xfrm>
            <a:off x="638984" y="4841965"/>
            <a:ext cx="5835838" cy="968531"/>
          </a:xfrm>
          <a:prstGeom prst="rect">
            <a:avLst/>
          </a:prstGeom>
          <a:solidFill>
            <a:schemeClr val="bg1">
              <a:lumMod val="95000"/>
            </a:schemeClr>
          </a:solidFill>
        </p:spPr>
        <p:txBody>
          <a:bodyPr vert="horz" lIns="72000" tIns="72000" rIns="72000" bIns="7200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lgn="just">
              <a:buNone/>
            </a:pPr>
            <a:r>
              <a:rPr lang="en-US" sz="1600" b="1" dirty="0"/>
              <a:t>Each line is executed in a temporary container which gets persisted as a new layer on top of the existing layers.</a:t>
            </a:r>
          </a:p>
          <a:p>
            <a:pPr lvl="1"/>
            <a:r>
              <a:rPr lang="en-US" sz="1600" b="1" dirty="0"/>
              <a:t>Remember the layer limit – keep it </a:t>
            </a:r>
            <a:r>
              <a:rPr lang="en-US" sz="1600" b="1" dirty="0">
                <a:solidFill>
                  <a:srgbClr val="F0AB00"/>
                </a:solidFill>
              </a:rPr>
              <a:t>short</a:t>
            </a:r>
            <a:r>
              <a:rPr lang="en-US" sz="1600" b="1" dirty="0"/>
              <a:t> and </a:t>
            </a:r>
            <a:r>
              <a:rPr lang="en-US" sz="1600" b="1" dirty="0">
                <a:solidFill>
                  <a:srgbClr val="F0AB00"/>
                </a:solidFill>
              </a:rPr>
              <a:t>simple</a:t>
            </a:r>
            <a:r>
              <a:rPr lang="en-US" sz="1600" b="1" dirty="0"/>
              <a:t>.</a:t>
            </a:r>
          </a:p>
        </p:txBody>
      </p:sp>
    </p:spTree>
    <p:extLst>
      <p:ext uri="{BB962C8B-B14F-4D97-AF65-F5344CB8AC3E}">
        <p14:creationId xmlns:p14="http://schemas.microsoft.com/office/powerpoint/2010/main" val="374319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1967931"/>
          </a:xfrm>
        </p:spPr>
        <p:txBody>
          <a:bodyPr lIns="36000" tIns="36000" rIns="36000" bIns="36000"/>
          <a:lstStyle/>
          <a:p>
            <a:r>
              <a:rPr lang="en-US" b="1" dirty="0"/>
              <a:t>FROM</a:t>
            </a:r>
          </a:p>
          <a:p>
            <a:pPr lvl="1"/>
            <a:r>
              <a:rPr lang="en-US" dirty="0"/>
              <a:t>first line in a Dockerfile</a:t>
            </a:r>
          </a:p>
          <a:p>
            <a:pPr lvl="1"/>
            <a:r>
              <a:rPr lang="en-US" dirty="0"/>
              <a:t>specifies which image to build upon / to extend</a:t>
            </a:r>
          </a:p>
          <a:p>
            <a:pPr lvl="1"/>
            <a:r>
              <a:rPr lang="en-US" dirty="0"/>
              <a:t>special case:</a:t>
            </a:r>
            <a:r>
              <a:rPr lang="en-US" b="1" dirty="0"/>
              <a:t> FROM scratch</a:t>
            </a:r>
            <a:r>
              <a:rPr lang="en-US" dirty="0"/>
              <a:t> starts from scratch without any previous image</a:t>
            </a:r>
            <a:endParaRPr lang="en-US" b="1" dirty="0"/>
          </a:p>
        </p:txBody>
      </p:sp>
      <p:sp>
        <p:nvSpPr>
          <p:cNvPr id="4" name="Title 3"/>
          <p:cNvSpPr>
            <a:spLocks noGrp="1"/>
          </p:cNvSpPr>
          <p:nvPr>
            <p:ph type="title"/>
          </p:nvPr>
        </p:nvSpPr>
        <p:spPr/>
        <p:txBody>
          <a:bodyPr/>
          <a:lstStyle/>
          <a:p>
            <a:r>
              <a:rPr lang="en-US" dirty="0"/>
              <a:t>Dockerfile directives (1)</a:t>
            </a:r>
          </a:p>
        </p:txBody>
      </p:sp>
      <p:sp>
        <p:nvSpPr>
          <p:cNvPr id="7" name="Text Placeholder 1"/>
          <p:cNvSpPr txBox="1">
            <a:spLocks/>
          </p:cNvSpPr>
          <p:nvPr/>
        </p:nvSpPr>
        <p:spPr bwMode="gray">
          <a:xfrm>
            <a:off x="504000" y="3735000"/>
            <a:ext cx="5328000" cy="1967931"/>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FROM </a:t>
            </a:r>
            <a:r>
              <a:rPr lang="en-US" sz="1400" b="1" dirty="0" err="1">
                <a:latin typeface="Courier New" panose="02070309020205020404" pitchFamily="49" charset="0"/>
                <a:cs typeface="Courier New" panose="02070309020205020404" pitchFamily="49" charset="0"/>
              </a:rPr>
              <a:t>debian:jessie</a:t>
            </a:r>
            <a:endParaRPr lang="en-US" sz="1400" b="1" dirty="0">
              <a:latin typeface="Courier New" panose="02070309020205020404" pitchFamily="49" charset="0"/>
              <a:cs typeface="Courier New" panose="02070309020205020404" pitchFamily="49" charset="0"/>
            </a:endParaRPr>
          </a:p>
          <a:p>
            <a:pPr lvl="2"/>
            <a:r>
              <a:rPr lang="en-US" sz="1400" dirty="0"/>
              <a:t>will pull the a Debian image from Docker Hub and use it as base image</a:t>
            </a:r>
          </a:p>
          <a:p>
            <a:pPr lvl="1"/>
            <a:r>
              <a:rPr lang="en-US" sz="1400" b="1" dirty="0">
                <a:latin typeface="Courier New" panose="02070309020205020404" pitchFamily="49" charset="0"/>
                <a:cs typeface="Courier New" panose="02070309020205020404" pitchFamily="49" charset="0"/>
              </a:rPr>
              <a:t>FROM scratch</a:t>
            </a:r>
          </a:p>
          <a:p>
            <a:pPr lvl="2"/>
            <a:r>
              <a:rPr lang="en-US" sz="1400" dirty="0"/>
              <a:t>will start with an empty image</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ENV</a:t>
            </a:r>
          </a:p>
          <a:p>
            <a:pPr lvl="1"/>
            <a:r>
              <a:rPr lang="en-US" dirty="0"/>
              <a:t>Sets an environment variable</a:t>
            </a:r>
          </a:p>
          <a:p>
            <a:pPr lvl="1"/>
            <a:r>
              <a:rPr lang="en-US" dirty="0"/>
              <a:t>Will be present during the build process and in the final image</a:t>
            </a:r>
            <a:endParaRPr lang="en-US" b="1" dirty="0"/>
          </a:p>
        </p:txBody>
      </p:sp>
      <p:sp>
        <p:nvSpPr>
          <p:cNvPr id="9" name="Text Placeholder 1"/>
          <p:cNvSpPr txBox="1">
            <a:spLocks/>
          </p:cNvSpPr>
          <p:nvPr/>
        </p:nvSpPr>
        <p:spPr bwMode="gray">
          <a:xfrm>
            <a:off x="6362477" y="3735000"/>
            <a:ext cx="5328000" cy="1967931"/>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ENV </a:t>
            </a:r>
            <a:r>
              <a:rPr lang="en-US" sz="1400" b="1" dirty="0" err="1">
                <a:latin typeface="Courier New" panose="02070309020205020404" pitchFamily="49" charset="0"/>
                <a:cs typeface="Courier New" panose="02070309020205020404" pitchFamily="49" charset="0"/>
              </a:rPr>
              <a:t>http_proxy</a:t>
            </a:r>
            <a:r>
              <a:rPr lang="en-US" sz="1400" b="1" dirty="0">
                <a:latin typeface="Courier New" panose="02070309020205020404" pitchFamily="49" charset="0"/>
                <a:cs typeface="Courier New" panose="02070309020205020404" pitchFamily="49" charset="0"/>
              </a:rPr>
              <a:t> http://proxy:8080</a:t>
            </a:r>
          </a:p>
          <a:p>
            <a:pPr lvl="2"/>
            <a:r>
              <a:rPr lang="en-US" sz="1400" dirty="0"/>
              <a:t>will set the </a:t>
            </a:r>
            <a:r>
              <a:rPr lang="en-US" sz="1400" dirty="0" err="1"/>
              <a:t>http_proxy</a:t>
            </a:r>
            <a:r>
              <a:rPr lang="en-US" sz="1400" dirty="0"/>
              <a:t> environment while building the image and in the finished image</a:t>
            </a:r>
            <a:endParaRPr lang="en-US" sz="1400" b="1" dirty="0"/>
          </a:p>
        </p:txBody>
      </p:sp>
    </p:spTree>
    <p:extLst>
      <p:ext uri="{BB962C8B-B14F-4D97-AF65-F5344CB8AC3E}">
        <p14:creationId xmlns:p14="http://schemas.microsoft.com/office/powerpoint/2010/main" val="4084481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2081143"/>
          </a:xfrm>
        </p:spPr>
        <p:txBody>
          <a:bodyPr lIns="36000" tIns="36000" rIns="36000" bIns="36000"/>
          <a:lstStyle/>
          <a:p>
            <a:r>
              <a:rPr lang="en-US" b="1" dirty="0"/>
              <a:t>LABEL</a:t>
            </a:r>
          </a:p>
          <a:p>
            <a:pPr lvl="1"/>
            <a:r>
              <a:rPr lang="en-US" dirty="0"/>
              <a:t>sets meta-data of an image</a:t>
            </a:r>
          </a:p>
          <a:p>
            <a:pPr lvl="1"/>
            <a:r>
              <a:rPr lang="en-US" dirty="0"/>
              <a:t>labels are key-value pairs</a:t>
            </a:r>
          </a:p>
        </p:txBody>
      </p:sp>
      <p:sp>
        <p:nvSpPr>
          <p:cNvPr id="4" name="Title 3"/>
          <p:cNvSpPr>
            <a:spLocks noGrp="1"/>
          </p:cNvSpPr>
          <p:nvPr>
            <p:ph type="title"/>
          </p:nvPr>
        </p:nvSpPr>
        <p:spPr/>
        <p:txBody>
          <a:bodyPr/>
          <a:lstStyle/>
          <a:p>
            <a:r>
              <a:rPr lang="en-US" dirty="0"/>
              <a:t>Dockerfile directives (2)</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LABEL maintainer="Homer Simpson"</a:t>
            </a:r>
          </a:p>
          <a:p>
            <a:pPr lvl="2"/>
            <a:r>
              <a:rPr lang="en-US" sz="1400" dirty="0"/>
              <a:t>adds a piece of meta-data to the image specifying the maintainer</a:t>
            </a:r>
            <a:endParaRPr lang="en-US" sz="1400" b="1" i="1" dirty="0"/>
          </a:p>
        </p:txBody>
      </p:sp>
    </p:spTree>
    <p:extLst>
      <p:ext uri="{BB962C8B-B14F-4D97-AF65-F5344CB8AC3E}">
        <p14:creationId xmlns:p14="http://schemas.microsoft.com/office/powerpoint/2010/main" val="2503881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1967931"/>
          </a:xfrm>
        </p:spPr>
        <p:txBody>
          <a:bodyPr lIns="36000" tIns="36000" rIns="36000" bIns="36000"/>
          <a:lstStyle/>
          <a:p>
            <a:r>
              <a:rPr lang="en-US" b="1" dirty="0"/>
              <a:t>ADD</a:t>
            </a:r>
          </a:p>
          <a:p>
            <a:pPr lvl="1"/>
            <a:r>
              <a:rPr lang="en-US" dirty="0"/>
              <a:t>adds a file from the build-context to the image</a:t>
            </a:r>
          </a:p>
          <a:p>
            <a:pPr lvl="1"/>
            <a:r>
              <a:rPr lang="en-US" dirty="0"/>
              <a:t>can download files from a URL</a:t>
            </a:r>
          </a:p>
          <a:p>
            <a:pPr lvl="1"/>
            <a:r>
              <a:rPr lang="en-US" dirty="0"/>
              <a:t>will automatically extract archives</a:t>
            </a:r>
            <a:endParaRPr lang="en-US" b="1" dirty="0"/>
          </a:p>
        </p:txBody>
      </p:sp>
      <p:sp>
        <p:nvSpPr>
          <p:cNvPr id="4" name="Title 3"/>
          <p:cNvSpPr>
            <a:spLocks noGrp="1"/>
          </p:cNvSpPr>
          <p:nvPr>
            <p:ph type="title"/>
          </p:nvPr>
        </p:nvSpPr>
        <p:spPr/>
        <p:txBody>
          <a:bodyPr/>
          <a:lstStyle/>
          <a:p>
            <a:r>
              <a:rPr lang="en-US" dirty="0"/>
              <a:t>Dockerfile directives (3)</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ADD rootfs.tar.bz2 /</a:t>
            </a:r>
          </a:p>
          <a:p>
            <a:pPr lvl="2"/>
            <a:r>
              <a:rPr lang="en-US" sz="1400" dirty="0"/>
              <a:t>will extract the contents of rootfs.tar.bz2 to the root directory / of the image</a:t>
            </a:r>
          </a:p>
          <a:p>
            <a:pPr lvl="1"/>
            <a:r>
              <a:rPr lang="en-US" sz="1400" b="1" dirty="0">
                <a:latin typeface="Courier New" panose="02070309020205020404" pitchFamily="49" charset="0"/>
                <a:cs typeface="Courier New" panose="02070309020205020404" pitchFamily="49" charset="0"/>
              </a:rPr>
              <a:t>ADD http://plx172:1080/pic.jpg /</a:t>
            </a:r>
            <a:r>
              <a:rPr lang="en-US" sz="1400" b="1" dirty="0" err="1">
                <a:latin typeface="Courier New" panose="02070309020205020404" pitchFamily="49" charset="0"/>
                <a:cs typeface="Courier New" panose="02070309020205020404" pitchFamily="49" charset="0"/>
              </a:rPr>
              <a:t>usr</a:t>
            </a:r>
            <a:r>
              <a:rPr lang="en-US" sz="1400" b="1" dirty="0">
                <a:latin typeface="Courier New" panose="02070309020205020404" pitchFamily="49" charset="0"/>
                <a:cs typeface="Courier New" panose="02070309020205020404" pitchFamily="49" charset="0"/>
              </a:rPr>
              <a:t>/share/pics</a:t>
            </a:r>
          </a:p>
          <a:p>
            <a:pPr lvl="2"/>
            <a:r>
              <a:rPr lang="en-US" sz="1400" dirty="0"/>
              <a:t>will download a picture from plx172 and place it into the image at /</a:t>
            </a:r>
            <a:r>
              <a:rPr lang="en-US" sz="1400" dirty="0" err="1"/>
              <a:t>usr</a:t>
            </a:r>
            <a:r>
              <a:rPr lang="en-US" sz="1400" dirty="0"/>
              <a:t>/share/pics</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COPY</a:t>
            </a:r>
          </a:p>
          <a:p>
            <a:pPr lvl="1"/>
            <a:r>
              <a:rPr lang="en-US" dirty="0"/>
              <a:t>copies a file from the build-context to the image</a:t>
            </a:r>
          </a:p>
          <a:p>
            <a:pPr lvl="1"/>
            <a:r>
              <a:rPr lang="en-US" dirty="0"/>
              <a:t>no additional magic like the ADD command</a:t>
            </a:r>
          </a:p>
          <a:p>
            <a:pPr lvl="1"/>
            <a:r>
              <a:rPr lang="en-US" dirty="0"/>
              <a:t>does not copy files inside the image</a:t>
            </a:r>
          </a:p>
        </p:txBody>
      </p:sp>
      <p:sp>
        <p:nvSpPr>
          <p:cNvPr id="9" name="Text Placeholder 1"/>
          <p:cNvSpPr txBox="1">
            <a:spLocks/>
          </p:cNvSpPr>
          <p:nvPr/>
        </p:nvSpPr>
        <p:spPr bwMode="gray">
          <a:xfrm>
            <a:off x="6362477"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COPY </a:t>
            </a:r>
            <a:r>
              <a:rPr lang="en-US" sz="1400" b="1" dirty="0" err="1">
                <a:latin typeface="Courier New" panose="02070309020205020404" pitchFamily="49" charset="0"/>
                <a:cs typeface="Courier New" panose="02070309020205020404" pitchFamily="49" charset="0"/>
              </a:rPr>
              <a:t>default.conf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etc</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conf.d</a:t>
            </a:r>
            <a:r>
              <a:rPr lang="en-US" sz="1400" b="1" dirty="0">
                <a:latin typeface="Courier New" panose="02070309020205020404" pitchFamily="49" charset="0"/>
                <a:cs typeface="Courier New" panose="02070309020205020404" pitchFamily="49" charset="0"/>
              </a:rPr>
              <a:t>/</a:t>
            </a:r>
          </a:p>
          <a:p>
            <a:pPr lvl="2"/>
            <a:r>
              <a:rPr lang="en-US" sz="1400" dirty="0"/>
              <a:t>will copy the file </a:t>
            </a:r>
            <a:r>
              <a:rPr lang="en-US" sz="1400" dirty="0" err="1"/>
              <a:t>default.conf</a:t>
            </a:r>
            <a:r>
              <a:rPr lang="en-US" sz="1400" dirty="0"/>
              <a:t> into the image at /</a:t>
            </a:r>
            <a:r>
              <a:rPr lang="en-US" sz="1400" dirty="0" err="1"/>
              <a:t>etc</a:t>
            </a:r>
            <a:r>
              <a:rPr lang="en-US" sz="1400" dirty="0"/>
              <a:t>/</a:t>
            </a:r>
            <a:r>
              <a:rPr lang="en-US" sz="1400" dirty="0" err="1"/>
              <a:t>nginx</a:t>
            </a:r>
            <a:r>
              <a:rPr lang="en-US" sz="1400" dirty="0"/>
              <a:t>/</a:t>
            </a:r>
            <a:r>
              <a:rPr lang="en-US" sz="1400" dirty="0" err="1"/>
              <a:t>conf.d</a:t>
            </a:r>
            <a:r>
              <a:rPr lang="en-US" sz="1400" dirty="0"/>
              <a:t>/</a:t>
            </a:r>
            <a:r>
              <a:rPr lang="en-US" sz="1400" dirty="0" err="1"/>
              <a:t>default.conf</a:t>
            </a:r>
            <a:endParaRPr lang="en-US" sz="1400" b="1" dirty="0"/>
          </a:p>
        </p:txBody>
      </p:sp>
    </p:spTree>
    <p:extLst>
      <p:ext uri="{BB962C8B-B14F-4D97-AF65-F5344CB8AC3E}">
        <p14:creationId xmlns:p14="http://schemas.microsoft.com/office/powerpoint/2010/main" val="1630522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1967931"/>
          </a:xfrm>
        </p:spPr>
        <p:txBody>
          <a:bodyPr lIns="36000" tIns="36000" rIns="36000" bIns="36000"/>
          <a:lstStyle/>
          <a:p>
            <a:r>
              <a:rPr lang="en-US" b="1" dirty="0"/>
              <a:t>RUN</a:t>
            </a:r>
          </a:p>
          <a:p>
            <a:pPr lvl="1"/>
            <a:r>
              <a:rPr lang="en-US" dirty="0"/>
              <a:t>runs the specified command in the image</a:t>
            </a:r>
          </a:p>
          <a:p>
            <a:pPr lvl="1"/>
            <a:r>
              <a:rPr lang="en-US" dirty="0"/>
              <a:t>command binary and shell must be present in the image</a:t>
            </a:r>
          </a:p>
        </p:txBody>
      </p:sp>
      <p:sp>
        <p:nvSpPr>
          <p:cNvPr id="4" name="Title 3"/>
          <p:cNvSpPr>
            <a:spLocks noGrp="1"/>
          </p:cNvSpPr>
          <p:nvPr>
            <p:ph type="title"/>
          </p:nvPr>
        </p:nvSpPr>
        <p:spPr/>
        <p:txBody>
          <a:bodyPr/>
          <a:lstStyle/>
          <a:p>
            <a:r>
              <a:rPr lang="en-US" dirty="0"/>
              <a:t>Dockerfile directives (4)</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RUN apt-get update</a:t>
            </a:r>
          </a:p>
          <a:p>
            <a:pPr lvl="2"/>
            <a:r>
              <a:rPr lang="en-US" sz="1400" dirty="0"/>
              <a:t>will run the Debian package manager and build its package cache inside the image</a:t>
            </a:r>
          </a:p>
          <a:p>
            <a:pPr lvl="1"/>
            <a:r>
              <a:rPr lang="en-US" sz="1400" b="1" dirty="0">
                <a:latin typeface="Courier New" panose="02070309020205020404" pitchFamily="49" charset="0"/>
                <a:cs typeface="Courier New" panose="02070309020205020404" pitchFamily="49" charset="0"/>
              </a:rPr>
              <a:t>RUN </a:t>
            </a:r>
            <a:r>
              <a:rPr lang="en-US" sz="1400" b="1" dirty="0" err="1">
                <a:latin typeface="Courier New" panose="02070309020205020404" pitchFamily="49" charset="0"/>
                <a:cs typeface="Courier New" panose="02070309020205020404" pitchFamily="49" charset="0"/>
              </a:rPr>
              <a:t>cp</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etc</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nginx.conf</a:t>
            </a:r>
            <a:r>
              <a:rPr lang="en-US" sz="1400" b="1" dirty="0">
                <a:latin typeface="Courier New" panose="02070309020205020404" pitchFamily="49" charset="0"/>
                <a:cs typeface="Courier New" panose="02070309020205020404" pitchFamily="49" charset="0"/>
              </a:rPr>
              <a:t> /root</a:t>
            </a:r>
          </a:p>
          <a:p>
            <a:pPr lvl="2"/>
            <a:r>
              <a:rPr lang="en-US" sz="1400" dirty="0"/>
              <a:t>will copy the file /</a:t>
            </a:r>
            <a:r>
              <a:rPr lang="en-US" sz="1400" dirty="0" err="1"/>
              <a:t>etc</a:t>
            </a:r>
            <a:r>
              <a:rPr lang="en-US" sz="1400" dirty="0"/>
              <a:t>/</a:t>
            </a:r>
            <a:r>
              <a:rPr lang="en-US" sz="1400" dirty="0" err="1"/>
              <a:t>nginx</a:t>
            </a:r>
            <a:r>
              <a:rPr lang="en-US" sz="1400" dirty="0"/>
              <a:t>/</a:t>
            </a:r>
            <a:r>
              <a:rPr lang="en-US" sz="1400" dirty="0" err="1"/>
              <a:t>nginx.conf</a:t>
            </a:r>
            <a:r>
              <a:rPr lang="en-US" sz="1400" dirty="0"/>
              <a:t> within the image to the directory /root within the image</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EXPOSE</a:t>
            </a:r>
          </a:p>
          <a:p>
            <a:pPr lvl="1"/>
            <a:r>
              <a:rPr lang="en-US" dirty="0"/>
              <a:t>exposes a port</a:t>
            </a:r>
          </a:p>
          <a:p>
            <a:pPr lvl="1"/>
            <a:r>
              <a:rPr lang="en-US" dirty="0"/>
              <a:t>exposed ports can be automatically mapped by Docker</a:t>
            </a:r>
            <a:endParaRPr lang="en-US" b="1" dirty="0"/>
          </a:p>
        </p:txBody>
      </p:sp>
      <p:sp>
        <p:nvSpPr>
          <p:cNvPr id="9" name="Text Placeholder 1"/>
          <p:cNvSpPr txBox="1">
            <a:spLocks/>
          </p:cNvSpPr>
          <p:nvPr/>
        </p:nvSpPr>
        <p:spPr bwMode="gray">
          <a:xfrm>
            <a:off x="6362477"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EXPOSE 80</a:t>
            </a:r>
          </a:p>
          <a:p>
            <a:pPr lvl="2"/>
            <a:r>
              <a:rPr lang="en-US" sz="1400" dirty="0"/>
              <a:t>will expose port 80 so that </a:t>
            </a:r>
            <a:r>
              <a:rPr lang="en-US" sz="1400" i="1" dirty="0"/>
              <a:t>“docker run -P” </a:t>
            </a:r>
            <a:r>
              <a:rPr lang="en-US" sz="1400" dirty="0"/>
              <a:t>can automatically map it to a port on the host</a:t>
            </a:r>
            <a:endParaRPr lang="en-US" sz="1400" b="1" dirty="0"/>
          </a:p>
        </p:txBody>
      </p:sp>
    </p:spTree>
    <p:extLst>
      <p:ext uri="{BB962C8B-B14F-4D97-AF65-F5344CB8AC3E}">
        <p14:creationId xmlns:p14="http://schemas.microsoft.com/office/powerpoint/2010/main" val="990247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2081143"/>
          </a:xfrm>
        </p:spPr>
        <p:txBody>
          <a:bodyPr lIns="36000" tIns="36000" rIns="36000" bIns="36000"/>
          <a:lstStyle/>
          <a:p>
            <a:r>
              <a:rPr lang="en-US" b="1" dirty="0"/>
              <a:t>CMD</a:t>
            </a:r>
          </a:p>
          <a:p>
            <a:pPr lvl="1"/>
            <a:r>
              <a:rPr lang="en-US" dirty="0"/>
              <a:t>specifies the command to run when a container is created from the image</a:t>
            </a:r>
          </a:p>
          <a:p>
            <a:pPr lvl="1"/>
            <a:r>
              <a:rPr lang="en-US" dirty="0"/>
              <a:t>is executed by a shell (/bin/</a:t>
            </a:r>
            <a:r>
              <a:rPr lang="en-US" dirty="0" err="1"/>
              <a:t>sh</a:t>
            </a:r>
            <a:r>
              <a:rPr lang="en-US" dirty="0"/>
              <a:t>)</a:t>
            </a:r>
          </a:p>
          <a:p>
            <a:pPr lvl="1"/>
            <a:r>
              <a:rPr lang="en-US" dirty="0"/>
              <a:t>all but the last CMD directive are ignored</a:t>
            </a:r>
          </a:p>
          <a:p>
            <a:pPr lvl="1"/>
            <a:r>
              <a:rPr lang="en-US" dirty="0"/>
              <a:t>can be overridden upon container instantiation</a:t>
            </a:r>
          </a:p>
        </p:txBody>
      </p:sp>
      <p:sp>
        <p:nvSpPr>
          <p:cNvPr id="4" name="Title 3"/>
          <p:cNvSpPr>
            <a:spLocks noGrp="1"/>
          </p:cNvSpPr>
          <p:nvPr>
            <p:ph type="title"/>
          </p:nvPr>
        </p:nvSpPr>
        <p:spPr/>
        <p:txBody>
          <a:bodyPr/>
          <a:lstStyle/>
          <a:p>
            <a:r>
              <a:rPr lang="en-US" dirty="0"/>
              <a:t>Dockerfile </a:t>
            </a:r>
            <a:r>
              <a:rPr lang="en-US"/>
              <a:t>directives (5)</a:t>
            </a:r>
            <a:endParaRPr lang="en-US" dirty="0"/>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CMD /bin/</a:t>
            </a:r>
            <a:r>
              <a:rPr lang="en-US" sz="1400" b="1" dirty="0" err="1">
                <a:latin typeface="Courier New" panose="02070309020205020404" pitchFamily="49" charset="0"/>
                <a:cs typeface="Courier New" panose="02070309020205020404" pitchFamily="49" charset="0"/>
              </a:rPr>
              <a:t>helloworld</a:t>
            </a:r>
            <a:endParaRPr lang="en-US" sz="1400" b="1" dirty="0">
              <a:latin typeface="Courier New" panose="02070309020205020404" pitchFamily="49" charset="0"/>
              <a:cs typeface="Courier New" panose="02070309020205020404" pitchFamily="49" charset="0"/>
            </a:endParaRPr>
          </a:p>
          <a:p>
            <a:pPr lvl="2"/>
            <a:r>
              <a:rPr lang="en-US" sz="1400" dirty="0"/>
              <a:t>will run a hello-world program when the container is started</a:t>
            </a:r>
          </a:p>
          <a:p>
            <a:pPr lvl="1"/>
            <a:r>
              <a:rPr lang="en-US" sz="1400" b="1" dirty="0">
                <a:latin typeface="Courier New" panose="02070309020205020404" pitchFamily="49" charset="0"/>
                <a:cs typeface="Courier New" panose="02070309020205020404" pitchFamily="49" charset="0"/>
              </a:rPr>
              <a:t>CMD ["</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 "-c", "daemon off;"]</a:t>
            </a:r>
          </a:p>
          <a:p>
            <a:pPr lvl="2"/>
            <a:r>
              <a:rPr lang="en-US" sz="1400" dirty="0"/>
              <a:t>will run the </a:t>
            </a:r>
            <a:r>
              <a:rPr lang="en-US" sz="1400" dirty="0" err="1"/>
              <a:t>nginx</a:t>
            </a:r>
            <a:r>
              <a:rPr lang="en-US" sz="1400" dirty="0"/>
              <a:t> binary with the arguments </a:t>
            </a:r>
            <a:r>
              <a:rPr lang="en-US" sz="1400" i="1" dirty="0"/>
              <a:t>“-c”</a:t>
            </a:r>
            <a:r>
              <a:rPr lang="en-US" sz="1400" dirty="0"/>
              <a:t> and </a:t>
            </a:r>
            <a:r>
              <a:rPr lang="en-US" sz="1400" i="1" dirty="0"/>
              <a:t>“daemon off;”</a:t>
            </a:r>
            <a:endParaRPr lang="en-US" sz="1400" b="1" i="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ENTRYPOINT</a:t>
            </a:r>
          </a:p>
          <a:p>
            <a:pPr lvl="1"/>
            <a:r>
              <a:rPr lang="en-US" dirty="0"/>
              <a:t>sets the program to be directly run when a container is created</a:t>
            </a:r>
          </a:p>
          <a:p>
            <a:pPr lvl="1"/>
            <a:r>
              <a:rPr lang="en-US" dirty="0"/>
              <a:t>cannot be overridden</a:t>
            </a:r>
          </a:p>
        </p:txBody>
      </p:sp>
      <p:sp>
        <p:nvSpPr>
          <p:cNvPr id="9" name="Text Placeholder 1"/>
          <p:cNvSpPr txBox="1">
            <a:spLocks/>
          </p:cNvSpPr>
          <p:nvPr/>
        </p:nvSpPr>
        <p:spPr bwMode="gray">
          <a:xfrm>
            <a:off x="6362477"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ENTRYPOINT /</a:t>
            </a:r>
            <a:r>
              <a:rPr lang="en-US" sz="1400" b="1" dirty="0" err="1">
                <a:latin typeface="Courier New" panose="02070309020205020404" pitchFamily="49" charset="0"/>
                <a:cs typeface="Courier New" panose="02070309020205020404" pitchFamily="49" charset="0"/>
              </a:rPr>
              <a:t>usr</a:t>
            </a:r>
            <a:r>
              <a:rPr lang="en-US" sz="1400" b="1" dirty="0">
                <a:latin typeface="Courier New" panose="02070309020205020404" pitchFamily="49" charset="0"/>
                <a:cs typeface="Courier New" panose="02070309020205020404" pitchFamily="49" charset="0"/>
              </a:rPr>
              <a:t>/bin/</a:t>
            </a:r>
            <a:r>
              <a:rPr lang="en-US" sz="1400" b="1" dirty="0" err="1">
                <a:latin typeface="Courier New" panose="02070309020205020404" pitchFamily="49" charset="0"/>
                <a:cs typeface="Courier New" panose="02070309020205020404" pitchFamily="49" charset="0"/>
              </a:rPr>
              <a:t>nginx</a:t>
            </a:r>
            <a:endParaRPr lang="en-US" sz="1400" b="1" dirty="0">
              <a:latin typeface="Courier New" panose="02070309020205020404" pitchFamily="49" charset="0"/>
              <a:cs typeface="Courier New" panose="02070309020205020404" pitchFamily="49" charset="0"/>
            </a:endParaRPr>
          </a:p>
          <a:p>
            <a:pPr lvl="2"/>
            <a:r>
              <a:rPr lang="en-US" sz="1400" dirty="0"/>
              <a:t>starts </a:t>
            </a:r>
            <a:r>
              <a:rPr lang="en-US" sz="1400" dirty="0" err="1"/>
              <a:t>nginx</a:t>
            </a:r>
            <a:r>
              <a:rPr lang="en-US" sz="1400" dirty="0"/>
              <a:t> directly without using a shell to start it</a:t>
            </a:r>
          </a:p>
          <a:p>
            <a:pPr lvl="2"/>
            <a:endParaRPr lang="en-US" sz="1400" b="1" dirty="0"/>
          </a:p>
        </p:txBody>
      </p:sp>
    </p:spTree>
    <p:extLst>
      <p:ext uri="{BB962C8B-B14F-4D97-AF65-F5344CB8AC3E}">
        <p14:creationId xmlns:p14="http://schemas.microsoft.com/office/powerpoint/2010/main" val="1229460830"/>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766</Words>
  <Application>Microsoft Office PowerPoint</Application>
  <PresentationFormat>Custom</PresentationFormat>
  <Paragraphs>104</Paragraphs>
  <Slides>10</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Courier New</vt:lpstr>
      <vt:lpstr>Symbol</vt:lpstr>
      <vt:lpstr>Wingdings</vt:lpstr>
      <vt:lpstr>Wingdings</vt:lpstr>
      <vt:lpstr>SAP_2017_16x9_white</vt:lpstr>
      <vt:lpstr>PowerPoint Presentation</vt:lpstr>
      <vt:lpstr>PowerPoint Presentation</vt:lpstr>
      <vt:lpstr>Building Docker images</vt:lpstr>
      <vt:lpstr>Ingredients of a Dockerfile</vt:lpstr>
      <vt:lpstr>Dockerfile directives (1)</vt:lpstr>
      <vt:lpstr>Dockerfile directives (2)</vt:lpstr>
      <vt:lpstr>Dockerfile directives (3)</vt:lpstr>
      <vt:lpstr>Dockerfile directives (4)</vt:lpstr>
      <vt:lpstr>Dockerfile directives (5)</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Buchner, Thomas</cp:lastModifiedBy>
  <cp:revision>355</cp:revision>
  <dcterms:created xsi:type="dcterms:W3CDTF">2015-10-14T11:21:43Z</dcterms:created>
  <dcterms:modified xsi:type="dcterms:W3CDTF">2018-04-27T10:37:52Z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