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3" r:id="rId3"/>
    <p:sldId id="364" r:id="rId4"/>
    <p:sldId id="436" r:id="rId5"/>
    <p:sldId id="437" r:id="rId6"/>
    <p:sldId id="438" r:id="rId7"/>
    <p:sldId id="444" r:id="rId8"/>
    <p:sldId id="445" r:id="rId9"/>
    <p:sldId id="439" r:id="rId10"/>
    <p:sldId id="441" r:id="rId11"/>
    <p:sldId id="442" r:id="rId12"/>
    <p:sldId id="440"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1144" autoAdjust="0"/>
  </p:normalViewPr>
  <p:slideViewPr>
    <p:cSldViewPr snapToGrid="0" showGuides="1">
      <p:cViewPr varScale="1">
        <p:scale>
          <a:sx n="111" d="100"/>
          <a:sy n="111" d="100"/>
        </p:scale>
        <p:origin x="114" y="25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16129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scheduler monitors </a:t>
            </a:r>
            <a:r>
              <a:rPr lang="en-US" dirty="0" err="1"/>
              <a:t>etcd</a:t>
            </a:r>
            <a:r>
              <a:rPr lang="en-US" dirty="0"/>
              <a:t>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not. If yes, it takes action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0112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t>
            </a:r>
            <a:r>
              <a:rPr lang="en-US"/>
              <a:t>a resource.</a:t>
            </a:r>
            <a:endParaRPr lang="en-US" dirty="0"/>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Worker</a:t>
            </a: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1" name="Straight Arrow Connector 40"/>
          <p:cNvCxnSpPr>
            <a:stCxn id="31" idx="3"/>
            <a:endCxn id="33" idx="1"/>
          </p:cNvCxnSpPr>
          <p:nvPr/>
        </p:nvCxnSpPr>
        <p:spPr>
          <a:xfrm flipV="1">
            <a:off x="7732603" y="4040506"/>
            <a:ext cx="1000998" cy="1775469"/>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p:cNvCxnSpPr>
          <p:nvPr/>
        </p:nvCxnSpPr>
        <p:spPr>
          <a:xfrm flipV="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SzPct val="100000"/>
              <a:buFont typeface="Wingdings" panose="05000000000000000000" pitchFamily="2" charset="2"/>
              <a:buChar char="§"/>
            </a:pPr>
            <a:r>
              <a:rPr lang="en-US" dirty="0"/>
              <a:t>Show access to cluster with </a:t>
            </a:r>
            <a:r>
              <a:rPr lang="en-US" dirty="0" err="1"/>
              <a:t>kubectl</a:t>
            </a:r>
            <a:endParaRPr lang="en-US" dirty="0"/>
          </a:p>
          <a:p>
            <a:pPr marL="342900" indent="-342900">
              <a:buSzPct val="100000"/>
              <a:buFont typeface="Wingdings" panose="05000000000000000000" pitchFamily="2" charset="2"/>
              <a:buChar char="§"/>
            </a:pPr>
            <a:r>
              <a:rPr lang="en-US" dirty="0"/>
              <a:t>Show and explain </a:t>
            </a:r>
            <a:r>
              <a:rPr lang="en-US" dirty="0" err="1"/>
              <a:t>kubeconfig</a:t>
            </a:r>
            <a:r>
              <a:rPr lang="en-US" dirty="0"/>
              <a:t> with namespace etc.</a:t>
            </a:r>
          </a:p>
          <a:p>
            <a:pPr marL="342900" indent="-342900">
              <a:buSzPct val="100000"/>
              <a:buFont typeface="Wingdings" panose="05000000000000000000" pitchFamily="2" charset="2"/>
              <a:buChar char="§"/>
            </a:pPr>
            <a:r>
              <a:rPr lang="en-US" dirty="0"/>
              <a:t>Query API server with curl and get back the API’s</a:t>
            </a:r>
          </a:p>
          <a:p>
            <a:pPr marL="342900" indent="-342900">
              <a:buSzPct val="100000"/>
              <a:buFont typeface="Wingdings" panose="05000000000000000000" pitchFamily="2" charset="2"/>
              <a:buChar char="§"/>
            </a:pPr>
            <a:r>
              <a:rPr lang="en-US" dirty="0" err="1"/>
              <a:t>Kubectl</a:t>
            </a:r>
            <a:r>
              <a:rPr lang="en-US" dirty="0"/>
              <a:t> get &amp; describe nodes</a:t>
            </a:r>
          </a:p>
          <a:p>
            <a:pPr marL="342900" indent="-342900">
              <a:buSzPct val="100000"/>
              <a:buFont typeface="Wingdings" panose="05000000000000000000" pitchFamily="2" charset="2"/>
              <a:buChar char="§"/>
            </a:pPr>
            <a:r>
              <a:rPr lang="en-US" dirty="0"/>
              <a:t>SSH into one of the nodes and show kubelet (</a:t>
            </a:r>
            <a:r>
              <a:rPr lang="en-US" dirty="0" err="1"/>
              <a:t>ps</a:t>
            </a:r>
            <a:r>
              <a:rPr lang="en-US" dirty="0"/>
              <a:t> </a:t>
            </a:r>
            <a:r>
              <a:rPr lang="en-US" dirty="0" err="1"/>
              <a:t>aufx</a:t>
            </a:r>
            <a:r>
              <a:rPr lang="en-US" dirty="0"/>
              <a:t>)</a:t>
            </a:r>
          </a:p>
        </p:txBody>
      </p:sp>
      <p:sp>
        <p:nvSpPr>
          <p:cNvPr id="3" name="Title 2"/>
          <p:cNvSpPr>
            <a:spLocks noGrp="1"/>
          </p:cNvSpPr>
          <p:nvPr>
            <p:ph type="title"/>
          </p:nvPr>
        </p:nvSpPr>
        <p:spPr/>
        <p:txBody>
          <a:bodyPr/>
          <a:lstStyle/>
          <a:p>
            <a:r>
              <a:rPr lang="en-US" dirty="0"/>
              <a:t>Demo Info</a:t>
            </a:r>
          </a:p>
        </p:txBody>
      </p:sp>
    </p:spTree>
    <p:extLst>
      <p:ext uri="{BB962C8B-B14F-4D97-AF65-F5344CB8AC3E}">
        <p14:creationId xmlns:p14="http://schemas.microsoft.com/office/powerpoint/2010/main" val="281995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p:cNvCxnSpPr>
          <p:nvPr/>
        </p:nvCxnSpPr>
        <p:spPr>
          <a:xfrm>
            <a:off x="9993860" y="1319842"/>
            <a:ext cx="0" cy="18692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cluster state (i.e. schedule something)</a:t>
            </a:r>
          </a:p>
          <a:p>
            <a:pPr lvl="1"/>
            <a:r>
              <a:rPr lang="en-US" dirty="0"/>
              <a:t>Receives RESTful requests and initiates processing</a:t>
            </a:r>
          </a:p>
          <a:p>
            <a:r>
              <a:rPr lang="en-US" dirty="0"/>
              <a:t>Controller-Manager</a:t>
            </a:r>
          </a:p>
          <a:p>
            <a:pPr lvl="1"/>
            <a:r>
              <a:rPr lang="en-US" dirty="0"/>
              <a:t>watches </a:t>
            </a:r>
            <a:r>
              <a:rPr lang="en-US" dirty="0" err="1"/>
              <a:t>etcd</a:t>
            </a:r>
            <a:r>
              <a:rPr lang="en-US" dirty="0"/>
              <a:t> for replication tasks and uses the API to enforce the desired state</a:t>
            </a:r>
          </a:p>
          <a:p>
            <a:r>
              <a:rPr lang="en-US" dirty="0"/>
              <a:t>Scheduler</a:t>
            </a:r>
          </a:p>
          <a:p>
            <a:pPr lvl="1"/>
            <a:r>
              <a:rPr lang="en-US" dirty="0"/>
              <a:t>Assigns resources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40"/>
            <a:ext cx="8159939" cy="4727460"/>
          </a:xfrm>
        </p:spPr>
        <p:txBody>
          <a:bodyPr/>
          <a:lstStyle/>
          <a:p>
            <a:r>
              <a:rPr lang="en-US" dirty="0" err="1"/>
              <a:t>kubelet</a:t>
            </a:r>
            <a:endParaRPr lang="en-US" dirty="0"/>
          </a:p>
          <a:p>
            <a:pPr lvl="1"/>
            <a:r>
              <a:rPr lang="en-US" dirty="0"/>
              <a:t>Runs on every node in a  cluster</a:t>
            </a:r>
          </a:p>
          <a:p>
            <a:pPr lvl="1"/>
            <a:r>
              <a:rPr lang="en-US" dirty="0"/>
              <a:t>Manages containers assigned to its node (= Worker)</a:t>
            </a:r>
          </a:p>
          <a:p>
            <a:pPr lvl="1"/>
            <a:r>
              <a:rPr lang="en-US" dirty="0"/>
              <a:t>Fulfills requests as specified in </a:t>
            </a:r>
            <a:r>
              <a:rPr lang="en-US" dirty="0" err="1"/>
              <a:t>etcd</a:t>
            </a:r>
            <a:r>
              <a:rPr lang="en-US" dirty="0"/>
              <a:t> (start, remove, …)</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Manages </a:t>
            </a:r>
            <a:r>
              <a:rPr lang="en-US" dirty="0" err="1"/>
              <a:t>iptables</a:t>
            </a:r>
            <a:r>
              <a:rPr lang="en-US" dirty="0"/>
              <a:t> on each node for services</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kubelet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Wraps requests to API server in human readable format</a:t>
            </a:r>
          </a:p>
          <a:p>
            <a:pPr lvl="1"/>
            <a:r>
              <a:rPr lang="en-US" dirty="0"/>
              <a:t>Cluster administration tasks</a:t>
            </a:r>
          </a:p>
          <a:p>
            <a:pPr lvl="1"/>
            <a:r>
              <a:rPr lang="en-US" dirty="0"/>
              <a:t>User tasks like scheduling of resources</a:t>
            </a:r>
          </a:p>
          <a:p>
            <a:pPr lvl="1"/>
            <a:r>
              <a:rPr lang="en-US" dirty="0"/>
              <a:t>Run `kubectl` or `kubectl &lt;command&gt; --help` to get detailed information</a:t>
            </a:r>
            <a:br>
              <a:rPr lang="en-US" dirty="0"/>
            </a:br>
            <a:endParaRPr lang="en-US" dirty="0"/>
          </a:p>
          <a:p>
            <a:pPr>
              <a:spcBef>
                <a:spcPts val="1800"/>
              </a:spcBef>
            </a:pPr>
            <a:r>
              <a:rPr lang="en-US" dirty="0"/>
              <a:t>curl</a:t>
            </a:r>
          </a:p>
          <a:p>
            <a:pPr lvl="1"/>
            <a:r>
              <a:rPr lang="en-US" dirty="0"/>
              <a:t>http client that can send get &amp; post requests</a:t>
            </a:r>
          </a:p>
          <a:p>
            <a:pPr lvl="1"/>
            <a:r>
              <a:rPr lang="en-US" dirty="0"/>
              <a:t>API server can be addressed with binaries like curl but also client packages for programming languages like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How the orchestrator works</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9" name="Straight Arrow Connector 48"/>
          <p:cNvCxnSpPr>
            <a:stCxn id="23" idx="3"/>
            <a:endCxn id="32" idx="1"/>
          </p:cNvCxnSpPr>
          <p:nvPr/>
        </p:nvCxnSpPr>
        <p:spPr>
          <a:xfrm flipV="1">
            <a:off x="6678106" y="3390056"/>
            <a:ext cx="1145446" cy="133815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435998" y="1084901"/>
            <a:ext cx="1279079" cy="521968"/>
          </a:xfrm>
          <a:prstGeom prst="wedgeRectCallout">
            <a:avLst>
              <a:gd name="adj1" fmla="val 79847"/>
              <a:gd name="adj2" fmla="val 1746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How the orchestrator works</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778</Words>
  <Application>Microsoft Office PowerPoint</Application>
  <PresentationFormat>Custom</PresentationFormat>
  <Paragraphs>145</Paragraphs>
  <Slides>13</Slides>
  <Notes>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Architecture overview</vt:lpstr>
      <vt:lpstr>Core Components - master</vt:lpstr>
      <vt:lpstr>Core Components - worker</vt:lpstr>
      <vt:lpstr>Core Components - clients</vt:lpstr>
      <vt:lpstr>How the orchestrator works</vt:lpstr>
      <vt:lpstr>How the orchestrator works</vt:lpstr>
      <vt:lpstr>YAML</vt:lpstr>
      <vt:lpstr>Infrastructure for this training</vt:lpstr>
      <vt:lpstr>What YOU will do during this training…</vt:lpstr>
      <vt:lpstr>Demo Info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Heymann, Juergen</cp:lastModifiedBy>
  <cp:revision>377</cp:revision>
  <dcterms:created xsi:type="dcterms:W3CDTF">2015-10-14T11:21:43Z</dcterms:created>
  <dcterms:modified xsi:type="dcterms:W3CDTF">2018-04-26T13:02:07Z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