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433" r:id="rId2"/>
    <p:sldId id="447" r:id="rId3"/>
    <p:sldId id="448" r:id="rId4"/>
    <p:sldId id="449" r:id="rId5"/>
    <p:sldId id="450" r:id="rId6"/>
    <p:sldId id="451" r:id="rId7"/>
    <p:sldId id="452" r:id="rId8"/>
    <p:sldId id="453" r:id="rId9"/>
    <p:sldId id="265"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903" autoAdjust="0"/>
  </p:normalViewPr>
  <p:slideViewPr>
    <p:cSldViewPr snapToGrid="0" showGuides="1">
      <p:cViewPr varScale="1">
        <p:scale>
          <a:sx n="105" d="100"/>
          <a:sy n="105" d="100"/>
        </p:scale>
        <p:origin x="1212"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chevronAccent+Icon"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EC220F0F-3F68-4F91-BA27-61155048D978}" type="pres">
      <dgm:prSet presAssocID="{BC4D5D8D-46B5-4050-A8A2-9358720318CB}" presName="Name0" presStyleCnt="0">
        <dgm:presLayoutVars>
          <dgm:dir/>
          <dgm:resizeHandles val="exact"/>
        </dgm:presLayoutVars>
      </dgm:prSet>
      <dgm:spPr/>
    </dgm:pt>
    <dgm:pt modelId="{C3D11DBA-0569-4639-9DC1-670B1227587E}" type="pres">
      <dgm:prSet presAssocID="{5F7701CA-FAE9-401E-8919-DA68891591F1}" presName="composite" presStyleCnt="0"/>
      <dgm:spPr/>
    </dgm:pt>
    <dgm:pt modelId="{64A0FA5C-7039-4FF4-8C99-48E9820D938C}" type="pres">
      <dgm:prSet presAssocID="{5F7701CA-FAE9-401E-8919-DA68891591F1}" presName="bgChev" presStyleLbl="node1" presStyleIdx="0" presStyleCnt="3"/>
      <dgm:spPr/>
    </dgm:pt>
    <dgm:pt modelId="{1D11700A-BBAA-42A9-917B-63350AB4255C}" type="pres">
      <dgm:prSet presAssocID="{5F7701CA-FAE9-401E-8919-DA68891591F1}" presName="txNode" presStyleLbl="fgAcc1" presStyleIdx="0" presStyleCnt="3">
        <dgm:presLayoutVars>
          <dgm:bulletEnabled val="1"/>
        </dgm:presLayoutVars>
      </dgm:prSet>
      <dgm:spPr/>
    </dgm:pt>
    <dgm:pt modelId="{B6942620-027C-4D06-8944-E1A5AEED9AA4}" type="pres">
      <dgm:prSet presAssocID="{1E496758-F884-4589-8FBC-E44F78EEE5A6}" presName="compositeSpace" presStyleCnt="0"/>
      <dgm:spPr/>
    </dgm:pt>
    <dgm:pt modelId="{555F4A6A-4580-4AC2-BDB7-98DDDCFBC2D0}" type="pres">
      <dgm:prSet presAssocID="{3511B0DC-F6D6-48BD-9E3E-8060DA330747}" presName="composite" presStyleCnt="0"/>
      <dgm:spPr/>
    </dgm:pt>
    <dgm:pt modelId="{1067899F-33B4-491C-B69D-476224B9506A}" type="pres">
      <dgm:prSet presAssocID="{3511B0DC-F6D6-48BD-9E3E-8060DA330747}" presName="bgChev" presStyleLbl="node1" presStyleIdx="1" presStyleCnt="3"/>
      <dgm:spPr/>
    </dgm:pt>
    <dgm:pt modelId="{2334EE4A-B7B4-4E1E-8449-49872BBBF2B1}" type="pres">
      <dgm:prSet presAssocID="{3511B0DC-F6D6-48BD-9E3E-8060DA330747}" presName="txNode" presStyleLbl="fgAcc1" presStyleIdx="1" presStyleCnt="3">
        <dgm:presLayoutVars>
          <dgm:bulletEnabled val="1"/>
        </dgm:presLayoutVars>
      </dgm:prSet>
      <dgm:spPr/>
    </dgm:pt>
    <dgm:pt modelId="{044ED2E9-BCEE-4979-BA15-D586BFDD3383}" type="pres">
      <dgm:prSet presAssocID="{4DA7C20A-7791-417E-8B3D-4A6E6D60BD33}" presName="compositeSpace" presStyleCnt="0"/>
      <dgm:spPr/>
    </dgm:pt>
    <dgm:pt modelId="{22D5889F-3E05-42E6-A440-F71D5A35A9E8}" type="pres">
      <dgm:prSet presAssocID="{FB9AAE57-5715-4E83-B795-233F80C28DD5}" presName="composite" presStyleCnt="0"/>
      <dgm:spPr/>
    </dgm:pt>
    <dgm:pt modelId="{44309A0F-9A2A-4650-84CF-CAAB96393DA0}" type="pres">
      <dgm:prSet presAssocID="{FB9AAE57-5715-4E83-B795-233F80C28DD5}" presName="bgChev" presStyleLbl="node1" presStyleIdx="2" presStyleCnt="3"/>
      <dgm:spPr/>
    </dgm:pt>
    <dgm:pt modelId="{14F1B3E8-DBE2-4A1E-A7D3-9504D758FDF0}" type="pres">
      <dgm:prSet presAssocID="{FB9AAE57-5715-4E83-B795-233F80C28DD5}" presName="txNode" presStyleLbl="fgAcc1" presStyleIdx="2" presStyleCnt="3">
        <dgm:presLayoutVars>
          <dgm:bulletEnabled val="1"/>
        </dgm:presLayoutVars>
      </dgm:prSet>
      <dgm:spPr/>
    </dgm:pt>
  </dgm:ptLst>
  <dgm:cxnLst>
    <dgm:cxn modelId="{5BCA772D-8541-4DB2-815A-BC0EB44BA024}" type="presOf" srcId="{BC4D5D8D-46B5-4050-A8A2-9358720318CB}" destId="{EC220F0F-3F68-4F91-BA27-61155048D978}" srcOrd="0" destOrd="0" presId="urn:microsoft.com/office/officeart/2005/8/layout/chevronAccent+Icon"/>
    <dgm:cxn modelId="{F3017B91-E2ED-4F5F-B55A-DD06EAF122C7}" type="presOf" srcId="{FB9AAE57-5715-4E83-B795-233F80C28DD5}" destId="{14F1B3E8-DBE2-4A1E-A7D3-9504D758FDF0}" srcOrd="0" destOrd="0" presId="urn:microsoft.com/office/officeart/2005/8/layout/chevronAccent+Icon"/>
    <dgm:cxn modelId="{788EE39B-32B1-4162-8BBC-1C338A4C1A09}" srcId="{BC4D5D8D-46B5-4050-A8A2-9358720318CB}" destId="{5F7701CA-FAE9-401E-8919-DA68891591F1}" srcOrd="0" destOrd="0" parTransId="{57EC1A04-2D89-479D-B4CD-41E513268C4C}" sibTransId="{1E496758-F884-4589-8FBC-E44F78EEE5A6}"/>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D3F8B6DC-EEC6-486F-86BE-95B48E381F69}" type="presOf" srcId="{5F7701CA-FAE9-401E-8919-DA68891591F1}" destId="{1D11700A-BBAA-42A9-917B-63350AB4255C}" srcOrd="0" destOrd="0" presId="urn:microsoft.com/office/officeart/2005/8/layout/chevronAccent+Icon"/>
    <dgm:cxn modelId="{1C2A04E7-4632-4668-84C2-F442F319FC08}" type="presOf" srcId="{3511B0DC-F6D6-48BD-9E3E-8060DA330747}" destId="{2334EE4A-B7B4-4E1E-8449-49872BBBF2B1}" srcOrd="0" destOrd="0" presId="urn:microsoft.com/office/officeart/2005/8/layout/chevronAccent+Icon"/>
    <dgm:cxn modelId="{04A4F9D3-360C-4432-80AE-A8E0FE542F41}" type="presParOf" srcId="{EC220F0F-3F68-4F91-BA27-61155048D978}" destId="{C3D11DBA-0569-4639-9DC1-670B1227587E}" srcOrd="0" destOrd="0" presId="urn:microsoft.com/office/officeart/2005/8/layout/chevronAccent+Icon"/>
    <dgm:cxn modelId="{15BBE625-E919-4308-96E2-CB685A7300A5}" type="presParOf" srcId="{C3D11DBA-0569-4639-9DC1-670B1227587E}" destId="{64A0FA5C-7039-4FF4-8C99-48E9820D938C}" srcOrd="0" destOrd="0" presId="urn:microsoft.com/office/officeart/2005/8/layout/chevronAccent+Icon"/>
    <dgm:cxn modelId="{07C7C6C3-9B17-47BF-B816-273A3C7CD7DF}" type="presParOf" srcId="{C3D11DBA-0569-4639-9DC1-670B1227587E}" destId="{1D11700A-BBAA-42A9-917B-63350AB4255C}" srcOrd="1" destOrd="0" presId="urn:microsoft.com/office/officeart/2005/8/layout/chevronAccent+Icon"/>
    <dgm:cxn modelId="{6B171094-4663-46A6-AF01-DAB56E3B103D}" type="presParOf" srcId="{EC220F0F-3F68-4F91-BA27-61155048D978}" destId="{B6942620-027C-4D06-8944-E1A5AEED9AA4}" srcOrd="1" destOrd="0" presId="urn:microsoft.com/office/officeart/2005/8/layout/chevronAccent+Icon"/>
    <dgm:cxn modelId="{AC761A58-C3C7-48CD-A53D-2E75C39D5299}" type="presParOf" srcId="{EC220F0F-3F68-4F91-BA27-61155048D978}" destId="{555F4A6A-4580-4AC2-BDB7-98DDDCFBC2D0}" srcOrd="2" destOrd="0" presId="urn:microsoft.com/office/officeart/2005/8/layout/chevronAccent+Icon"/>
    <dgm:cxn modelId="{B08EDD57-7815-4509-A29C-576F70AFBF2C}" type="presParOf" srcId="{555F4A6A-4580-4AC2-BDB7-98DDDCFBC2D0}" destId="{1067899F-33B4-491C-B69D-476224B9506A}" srcOrd="0" destOrd="0" presId="urn:microsoft.com/office/officeart/2005/8/layout/chevronAccent+Icon"/>
    <dgm:cxn modelId="{64674B21-D43C-4A38-8924-08AA4A927DC3}" type="presParOf" srcId="{555F4A6A-4580-4AC2-BDB7-98DDDCFBC2D0}" destId="{2334EE4A-B7B4-4E1E-8449-49872BBBF2B1}" srcOrd="1" destOrd="0" presId="urn:microsoft.com/office/officeart/2005/8/layout/chevronAccent+Icon"/>
    <dgm:cxn modelId="{65BC2773-7FF8-4A57-A611-94AFF4F2C888}" type="presParOf" srcId="{EC220F0F-3F68-4F91-BA27-61155048D978}" destId="{044ED2E9-BCEE-4979-BA15-D586BFDD3383}" srcOrd="3" destOrd="0" presId="urn:microsoft.com/office/officeart/2005/8/layout/chevronAccent+Icon"/>
    <dgm:cxn modelId="{558F2373-43E2-4F6A-855E-983CC45BB556}" type="presParOf" srcId="{EC220F0F-3F68-4F91-BA27-61155048D978}" destId="{22D5889F-3E05-42E6-A440-F71D5A35A9E8}" srcOrd="4" destOrd="0" presId="urn:microsoft.com/office/officeart/2005/8/layout/chevronAccent+Icon"/>
    <dgm:cxn modelId="{B529721A-C207-410E-BCC1-BD3CC034F340}" type="presParOf" srcId="{22D5889F-3E05-42E6-A440-F71D5A35A9E8}" destId="{44309A0F-9A2A-4650-84CF-CAAB96393DA0}" srcOrd="0" destOrd="0" presId="urn:microsoft.com/office/officeart/2005/8/layout/chevronAccent+Icon"/>
    <dgm:cxn modelId="{3F26C6A6-AD68-4B25-AE80-F6BB1AE68E10}" type="presParOf" srcId="{22D5889F-3E05-42E6-A440-F71D5A35A9E8}" destId="{14F1B3E8-DBE2-4A1E-A7D3-9504D758FDF0}"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0FA5C-7039-4FF4-8C99-48E9820D938C}">
      <dsp:nvSpPr>
        <dsp:cNvPr id="0" name=""/>
        <dsp:cNvSpPr/>
      </dsp:nvSpPr>
      <dsp:spPr>
        <a:xfrm>
          <a:off x="1338"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11700A-BBAA-42A9-917B-63350AB4255C}">
      <dsp:nvSpPr>
        <dsp:cNvPr id="0" name=""/>
        <dsp:cNvSpPr/>
      </dsp:nvSpPr>
      <dsp:spPr>
        <a:xfrm>
          <a:off x="898204"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Observe</a:t>
          </a:r>
        </a:p>
      </dsp:txBody>
      <dsp:txXfrm>
        <a:off x="923167" y="238033"/>
        <a:ext cx="2790149" cy="802357"/>
      </dsp:txXfrm>
    </dsp:sp>
    <dsp:sp modelId="{1067899F-33B4-491C-B69D-476224B9506A}">
      <dsp:nvSpPr>
        <dsp:cNvPr id="0" name=""/>
        <dsp:cNvSpPr/>
      </dsp:nvSpPr>
      <dsp:spPr>
        <a:xfrm>
          <a:off x="3842914"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34EE4A-B7B4-4E1E-8449-49872BBBF2B1}">
      <dsp:nvSpPr>
        <dsp:cNvPr id="0" name=""/>
        <dsp:cNvSpPr/>
      </dsp:nvSpPr>
      <dsp:spPr>
        <a:xfrm>
          <a:off x="4739780"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Analyze</a:t>
          </a:r>
        </a:p>
      </dsp:txBody>
      <dsp:txXfrm>
        <a:off x="4764743" y="238033"/>
        <a:ext cx="2790149" cy="802357"/>
      </dsp:txXfrm>
    </dsp:sp>
    <dsp:sp modelId="{44309A0F-9A2A-4650-84CF-CAAB96393DA0}">
      <dsp:nvSpPr>
        <dsp:cNvPr id="0" name=""/>
        <dsp:cNvSpPr/>
      </dsp:nvSpPr>
      <dsp:spPr>
        <a:xfrm>
          <a:off x="7684490"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1B3E8-DBE2-4A1E-A7D3-9504D758FDF0}">
      <dsp:nvSpPr>
        <dsp:cNvPr id="0" name=""/>
        <dsp:cNvSpPr/>
      </dsp:nvSpPr>
      <dsp:spPr>
        <a:xfrm>
          <a:off x="8581356"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Act</a:t>
          </a:r>
        </a:p>
      </dsp:txBody>
      <dsp:txXfrm>
        <a:off x="8606319" y="238033"/>
        <a:ext cx="2790149" cy="80235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A service can only serve one backend. Complex applications may need more than one backend. With Ingress resources, several backends can be exposed via a single </a:t>
            </a:r>
            <a:r>
              <a:rPr lang="en-US" dirty="0" err="1"/>
              <a:t>entrypoint</a:t>
            </a:r>
            <a:endParaRPr lang="en-US" dirty="0"/>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404779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ingress controller needs to be present in the respective cluster. It is configured to watch for new ingress objects being posted to the k8s </a:t>
            </a:r>
            <a:r>
              <a:rPr lang="en-US" dirty="0" err="1"/>
              <a:t>api</a:t>
            </a:r>
            <a:r>
              <a:rPr lang="en-US" dirty="0"/>
              <a:t> server. </a:t>
            </a:r>
          </a:p>
          <a:p>
            <a:r>
              <a:rPr lang="en-US" dirty="0"/>
              <a:t>Once an ingress resource is created, the controller will try to enforce the desired state. That can include the setup of URL &amp; corresponding routing info etc.</a:t>
            </a:r>
          </a:p>
          <a:p>
            <a:r>
              <a:rPr lang="en-US" dirty="0"/>
              <a:t>Most common ingress controller is the “</a:t>
            </a:r>
            <a:r>
              <a:rPr lang="en-US" dirty="0" err="1"/>
              <a:t>nginx</a:t>
            </a:r>
            <a:r>
              <a:rPr lang="en-US" dirty="0"/>
              <a:t> ingress controller”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405405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919012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Gardener, you get an ingress controller for free </a:t>
            </a:r>
            <a:r>
              <a:rPr lang="en-US" dirty="0">
                <a:sym typeface="Wingdings" panose="05000000000000000000" pitchFamily="2" charset="2"/>
              </a:rPr>
              <a:t> it is also registered with a domain, so you will get your own sub-domain to register your URLs.</a:t>
            </a:r>
          </a:p>
          <a:p>
            <a:r>
              <a:rPr lang="en-US" dirty="0">
                <a:sym typeface="Wingdings" panose="05000000000000000000" pitchFamily="2" charset="2"/>
              </a:rPr>
              <a:t>The schema is described in the Gardener how-to docs. You might need to adapt the </a:t>
            </a:r>
            <a:r>
              <a:rPr lang="en-US" dirty="0" err="1">
                <a:sym typeface="Wingdings" panose="05000000000000000000" pitchFamily="2" charset="2"/>
              </a:rPr>
              <a:t>ingress.yaml</a:t>
            </a:r>
            <a:r>
              <a:rPr lang="en-US" dirty="0">
                <a:sym typeface="Wingdings" panose="05000000000000000000" pitchFamily="2" charset="2"/>
              </a:rPr>
              <a:t> to your training project.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003310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About controller &amp; the operator pattern:</a:t>
            </a:r>
          </a:p>
          <a:p>
            <a:r>
              <a:rPr lang="en-US" dirty="0"/>
              <a:t>In the beginning of our course we said: “Kubernetes is extensible”. You cannot only bring your workloads into container and onto Kubernetes, you can also enhance the way Kubernetes is working. We start with the simplest way of doing so – writing a “controller” or “operator”. It basically consists of 3 logical parts:</a:t>
            </a:r>
          </a:p>
          <a:p>
            <a:pPr marL="342900" indent="-342900">
              <a:buAutoNum type="arabicParenR"/>
            </a:pPr>
            <a:r>
              <a:rPr lang="en-US" dirty="0"/>
              <a:t>Observe - write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a:p>
            <a:endParaRPr lang="en-US" dirty="0"/>
          </a:p>
          <a:p>
            <a:r>
              <a:rPr lang="en-US" dirty="0"/>
              <a:t>Lets combine the controller/operator with another powerful mechanism in the K8s realm: “Custom Resource Definition/Object” API (CRD / CRO)</a:t>
            </a:r>
          </a:p>
          <a:p>
            <a:r>
              <a:rPr lang="en-US" dirty="0"/>
              <a:t>CRDs allow you to specify your own objects and integrate them with the K8s API (like a deployment or PVC). Once you defined a CRD, you can start to create objects of that type. But only if you have an operator watching for these objects, something will happen.</a:t>
            </a:r>
          </a:p>
          <a:p>
            <a:endParaRPr lang="en-US" dirty="0"/>
          </a:p>
          <a:p>
            <a:r>
              <a:rPr lang="en-US" dirty="0"/>
              <a:t>Example:</a:t>
            </a:r>
          </a:p>
          <a:p>
            <a:r>
              <a:rPr lang="en-US" dirty="0"/>
              <a:t>You want to run a distributed database on K8s. The actual instances are wrapped into a deployment. However for actions like backup or scaling, you would need to logon to each pod and prepare it manually. A possible solution would be to put scripts into the container images and trigger them. But it still is a manual action to trigger. </a:t>
            </a:r>
          </a:p>
          <a:p>
            <a:r>
              <a:rPr lang="en-US" dirty="0"/>
              <a:t>Instead writing a controller, that watch for certain annotations in the resources metadata is a very valid option. The controller could not only process the action associated with these annotations but also update them.</a:t>
            </a:r>
          </a:p>
          <a:p>
            <a:endParaRPr lang="en-US" dirty="0"/>
          </a:p>
          <a:p>
            <a:r>
              <a:rPr lang="en-US" dirty="0"/>
              <a:t>A slightly different approach would be to go with an API extension via CRD. Define a representation of your database as a custom resource definition and write an operator that observes/analyzes/acts on objects of this type.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73502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services-networking/ingres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github.com/kubernetes/ingress-ngin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wdf.sap.corp/pages/kubernetes/gardener/doc/2017/01/16/howto-service-access.html"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Ingress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Ingress</a:t>
            </a:r>
          </a:p>
        </p:txBody>
      </p:sp>
      <p:sp>
        <p:nvSpPr>
          <p:cNvPr id="5" name="Cloud 4">
            <a:extLst>
              <a:ext uri="{FF2B5EF4-FFF2-40B4-BE49-F238E27FC236}">
                <a16:creationId xmlns:a16="http://schemas.microsoft.com/office/drawing/2014/main" id="{86C18CD3-FEC3-4AB2-A3D0-B15AF3E5D53C}"/>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8" name="Rectangle: Rounded Corners 7">
            <a:extLst>
              <a:ext uri="{FF2B5EF4-FFF2-40B4-BE49-F238E27FC236}">
                <a16:creationId xmlns:a16="http://schemas.microsoft.com/office/drawing/2014/main" id="{55CAF12A-8E4C-4904-8AB7-2519FD0C8DA2}"/>
              </a:ext>
            </a:extLst>
          </p:cNvPr>
          <p:cNvSpPr/>
          <p:nvPr/>
        </p:nvSpPr>
        <p:spPr bwMode="gray">
          <a:xfrm>
            <a:off x="672083" y="4087368"/>
            <a:ext cx="4247388" cy="23134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83520B93-D941-4FBA-9B69-226561E4D3F7}"/>
              </a:ext>
            </a:extLst>
          </p:cNvPr>
          <p:cNvSpPr/>
          <p:nvPr/>
        </p:nvSpPr>
        <p:spPr bwMode="gray">
          <a:xfrm>
            <a:off x="2235951"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B</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2235951"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B</a:t>
            </a:r>
          </a:p>
        </p:txBody>
      </p:sp>
      <p:sp>
        <p:nvSpPr>
          <p:cNvPr id="13" name="Arrow: Up-Down 12">
            <a:extLst>
              <a:ext uri="{FF2B5EF4-FFF2-40B4-BE49-F238E27FC236}">
                <a16:creationId xmlns:a16="http://schemas.microsoft.com/office/drawing/2014/main" id="{1B4CD31C-3759-4D4A-B600-8532CDEA4EDD}"/>
              </a:ext>
            </a:extLst>
          </p:cNvPr>
          <p:cNvSpPr/>
          <p:nvPr/>
        </p:nvSpPr>
        <p:spPr bwMode="gray">
          <a:xfrm>
            <a:off x="2683590"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 name="TextBox 2">
            <a:extLst>
              <a:ext uri="{FF2B5EF4-FFF2-40B4-BE49-F238E27FC236}">
                <a16:creationId xmlns:a16="http://schemas.microsoft.com/office/drawing/2014/main" id="{058C2B25-5148-4097-B08F-BC319F42DBA9}"/>
              </a:ext>
            </a:extLst>
          </p:cNvPr>
          <p:cNvSpPr txBox="1"/>
          <p:nvPr/>
        </p:nvSpPr>
        <p:spPr>
          <a:xfrm>
            <a:off x="5440680" y="1505137"/>
            <a:ext cx="6089904"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can only expose one backend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More backends involved, imply more services needed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Exposing several applications to the internet, requires multiple services </a:t>
            </a:r>
            <a:r>
              <a:rPr lang="en-US" sz="1800" kern="0" dirty="0">
                <a:ea typeface="Arial Unicode MS" pitchFamily="34" charset="-128"/>
                <a:cs typeface="Arial Unicode MS" pitchFamily="34" charset="-128"/>
                <a:sym typeface="Wingdings" panose="05000000000000000000" pitchFamily="2" charset="2"/>
              </a:rPr>
              <a:t> multiple IP endpoints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sym typeface="Wingdings" panose="05000000000000000000" pitchFamily="2" charset="2"/>
              </a:rPr>
              <a:t>Ingress resources can help:</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Bundle services into one endpoint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Make application available via a URL</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support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26B650A8-747C-4231-8E56-A7A8429D5D46}"/>
              </a:ext>
            </a:extLst>
          </p:cNvPr>
          <p:cNvSpPr/>
          <p:nvPr/>
        </p:nvSpPr>
        <p:spPr bwMode="gray">
          <a:xfrm>
            <a:off x="3519830"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C</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3519830"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C</a:t>
            </a:r>
          </a:p>
        </p:txBody>
      </p:sp>
      <p:sp>
        <p:nvSpPr>
          <p:cNvPr id="25" name="Arrow: Up-Down 24">
            <a:extLst>
              <a:ext uri="{FF2B5EF4-FFF2-40B4-BE49-F238E27FC236}">
                <a16:creationId xmlns:a16="http://schemas.microsoft.com/office/drawing/2014/main" id="{8E606807-0692-40DE-AEC1-77E26B80E55A}"/>
              </a:ext>
            </a:extLst>
          </p:cNvPr>
          <p:cNvSpPr/>
          <p:nvPr/>
        </p:nvSpPr>
        <p:spPr bwMode="gray">
          <a:xfrm>
            <a:off x="3967469"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947419"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47419"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A</a:t>
            </a:r>
          </a:p>
        </p:txBody>
      </p:sp>
      <p:sp>
        <p:nvSpPr>
          <p:cNvPr id="28" name="Arrow: Up-Down 27">
            <a:extLst>
              <a:ext uri="{FF2B5EF4-FFF2-40B4-BE49-F238E27FC236}">
                <a16:creationId xmlns:a16="http://schemas.microsoft.com/office/drawing/2014/main" id="{F280E156-F426-4D0F-94AD-73EBDFBAC714}"/>
              </a:ext>
            </a:extLst>
          </p:cNvPr>
          <p:cNvSpPr/>
          <p:nvPr/>
        </p:nvSpPr>
        <p:spPr bwMode="gray">
          <a:xfrm>
            <a:off x="1395058"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1" name="Rectangle 30">
            <a:extLst>
              <a:ext uri="{FF2B5EF4-FFF2-40B4-BE49-F238E27FC236}">
                <a16:creationId xmlns:a16="http://schemas.microsoft.com/office/drawing/2014/main" id="{C36A22C6-9124-4F34-BDE1-DF0D696880E1}"/>
              </a:ext>
            </a:extLst>
          </p:cNvPr>
          <p:cNvSpPr/>
          <p:nvPr/>
        </p:nvSpPr>
        <p:spPr bwMode="gray">
          <a:xfrm>
            <a:off x="2238726" y="267891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3" name="Connector: Elbow 32">
            <a:extLst>
              <a:ext uri="{FF2B5EF4-FFF2-40B4-BE49-F238E27FC236}">
                <a16:creationId xmlns:a16="http://schemas.microsoft.com/office/drawing/2014/main" id="{365830F7-498D-484C-B6F1-AFA185FB2B54}"/>
              </a:ext>
            </a:extLst>
          </p:cNvPr>
          <p:cNvCxnSpPr>
            <a:stCxn id="31" idx="3"/>
            <a:endCxn id="23" idx="0"/>
          </p:cNvCxnSpPr>
          <p:nvPr/>
        </p:nvCxnSpPr>
        <p:spPr>
          <a:xfrm>
            <a:off x="3356224" y="307689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18A7C28-4621-4D14-9F4E-51857BD309B0}"/>
              </a:ext>
            </a:extLst>
          </p:cNvPr>
          <p:cNvCxnSpPr>
            <a:cxnSpLocks/>
            <a:stCxn id="31" idx="1"/>
            <a:endCxn id="26" idx="0"/>
          </p:cNvCxnSpPr>
          <p:nvPr/>
        </p:nvCxnSpPr>
        <p:spPr>
          <a:xfrm rot="10800000" flipV="1">
            <a:off x="1506168" y="307688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6081031-8F05-4C29-AA28-1DAB71720A5D}"/>
              </a:ext>
            </a:extLst>
          </p:cNvPr>
          <p:cNvCxnSpPr>
            <a:cxnSpLocks/>
            <a:stCxn id="31" idx="2"/>
            <a:endCxn id="9" idx="0"/>
          </p:cNvCxnSpPr>
          <p:nvPr/>
        </p:nvCxnSpPr>
        <p:spPr>
          <a:xfrm rot="5400000">
            <a:off x="2542018" y="372755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8BEC87-9BCA-4B7B-A34F-2151B0C14F9C}"/>
              </a:ext>
            </a:extLst>
          </p:cNvPr>
          <p:cNvCxnSpPr>
            <a:cxnSpLocks/>
            <a:stCxn id="5" idx="1"/>
            <a:endCxn id="31" idx="0"/>
          </p:cNvCxnSpPr>
          <p:nvPr/>
        </p:nvCxnSpPr>
        <p:spPr>
          <a:xfrm rot="16200000" flipH="1">
            <a:off x="2545296" y="2426732"/>
            <a:ext cx="502661" cy="1698"/>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540002C8-3BCA-48FE-BCF2-AA805E0CD7F8}"/>
              </a:ext>
            </a:extLst>
          </p:cNvPr>
          <p:cNvCxnSpPr>
            <a:cxnSpLocks/>
            <a:stCxn id="5" idx="1"/>
            <a:endCxn id="26" idx="0"/>
          </p:cNvCxnSpPr>
          <p:nvPr/>
        </p:nvCxnSpPr>
        <p:spPr>
          <a:xfrm rot="5400000">
            <a:off x="1247594" y="2434826"/>
            <a:ext cx="1806758" cy="1289609"/>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873F378-DBB7-4D27-B1C8-39F47EA994EB}"/>
              </a:ext>
            </a:extLst>
          </p:cNvPr>
          <p:cNvCxnSpPr>
            <a:cxnSpLocks/>
            <a:stCxn id="5" idx="1"/>
            <a:endCxn id="9" idx="0"/>
          </p:cNvCxnSpPr>
          <p:nvPr/>
        </p:nvCxnSpPr>
        <p:spPr>
          <a:xfrm rot="5400000">
            <a:off x="1891860" y="3079092"/>
            <a:ext cx="1806758" cy="1077"/>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3A449524-D60C-4E2E-83D4-264E839A61DE}"/>
              </a:ext>
            </a:extLst>
          </p:cNvPr>
          <p:cNvCxnSpPr>
            <a:cxnSpLocks/>
            <a:stCxn id="5" idx="1"/>
            <a:endCxn id="23" idx="0"/>
          </p:cNvCxnSpPr>
          <p:nvPr/>
        </p:nvCxnSpPr>
        <p:spPr>
          <a:xfrm rot="16200000" flipH="1">
            <a:off x="2533799" y="2438229"/>
            <a:ext cx="1806758" cy="1282802"/>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39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5"/>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3CDB-056B-44F6-87B6-17080C5C4AED}"/>
              </a:ext>
            </a:extLst>
          </p:cNvPr>
          <p:cNvSpPr>
            <a:spLocks noGrp="1"/>
          </p:cNvSpPr>
          <p:nvPr>
            <p:ph type="title"/>
          </p:nvPr>
        </p:nvSpPr>
        <p:spPr/>
        <p:txBody>
          <a:bodyPr/>
          <a:lstStyle/>
          <a:p>
            <a:r>
              <a:rPr lang="en-US" dirty="0"/>
              <a:t>How does it work?</a:t>
            </a:r>
          </a:p>
        </p:txBody>
      </p:sp>
      <p:sp>
        <p:nvSpPr>
          <p:cNvPr id="9" name="Rectangle 8">
            <a:extLst>
              <a:ext uri="{FF2B5EF4-FFF2-40B4-BE49-F238E27FC236}">
                <a16:creationId xmlns:a16="http://schemas.microsoft.com/office/drawing/2014/main" id="{D4F4D76F-517E-4504-AB8A-27650C1F04B8}"/>
              </a:ext>
            </a:extLst>
          </p:cNvPr>
          <p:cNvSpPr/>
          <p:nvPr/>
        </p:nvSpPr>
        <p:spPr bwMode="gray">
          <a:xfrm>
            <a:off x="1635222" y="167307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Connector: Elbow 9">
            <a:extLst>
              <a:ext uri="{FF2B5EF4-FFF2-40B4-BE49-F238E27FC236}">
                <a16:creationId xmlns:a16="http://schemas.microsoft.com/office/drawing/2014/main" id="{EF001538-9F89-4EB7-89CF-8FB90A20A490}"/>
              </a:ext>
            </a:extLst>
          </p:cNvPr>
          <p:cNvCxnSpPr>
            <a:stCxn id="9" idx="3"/>
          </p:cNvCxnSpPr>
          <p:nvPr/>
        </p:nvCxnSpPr>
        <p:spPr>
          <a:xfrm>
            <a:off x="2752720" y="207105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B9289E0-ADB7-432B-8F4F-1A91E0ED03AE}"/>
              </a:ext>
            </a:extLst>
          </p:cNvPr>
          <p:cNvCxnSpPr>
            <a:cxnSpLocks/>
            <a:stCxn id="9" idx="1"/>
          </p:cNvCxnSpPr>
          <p:nvPr/>
        </p:nvCxnSpPr>
        <p:spPr>
          <a:xfrm rot="10800000" flipV="1">
            <a:off x="902664" y="207104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17C87A5-B2C4-46A4-A07F-6E6C01B8ADF7}"/>
              </a:ext>
            </a:extLst>
          </p:cNvPr>
          <p:cNvCxnSpPr>
            <a:cxnSpLocks/>
            <a:stCxn id="9" idx="2"/>
          </p:cNvCxnSpPr>
          <p:nvPr/>
        </p:nvCxnSpPr>
        <p:spPr>
          <a:xfrm rot="5400000">
            <a:off x="1938514" y="272171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78C5E3-CB9F-4B15-8881-F51630537662}"/>
              </a:ext>
            </a:extLst>
          </p:cNvPr>
          <p:cNvSpPr txBox="1"/>
          <p:nvPr/>
        </p:nvSpPr>
        <p:spPr>
          <a:xfrm>
            <a:off x="4592572" y="1673072"/>
            <a:ext cx="6572251"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resource describes the desired state</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Cluster specific “ingress controller” will enforce desired state</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endpoints</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an external </a:t>
            </a:r>
            <a:r>
              <a:rPr lang="en-US" sz="1800" kern="0" dirty="0" err="1">
                <a:ea typeface="Arial Unicode MS" pitchFamily="34" charset="-128"/>
                <a:cs typeface="Arial Unicode MS" pitchFamily="34" charset="-128"/>
              </a:rPr>
              <a:t>loadbalancer</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URL mapping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termination</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3"/>
              </a:rPr>
              <a:t>https://kubernetes.io/docs/concepts/services-networking/ingress/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4"/>
              </a:rPr>
              <a:t>https://github.com/kubernetes/ingress-nginx</a:t>
            </a:r>
            <a:r>
              <a:rPr lang="en-US" sz="1800" kern="0" dirty="0">
                <a:ea typeface="Arial Unicode MS" pitchFamily="34" charset="-128"/>
                <a:cs typeface="Arial Unicode MS" pitchFamily="34" charset="-128"/>
              </a:rPr>
              <a:t> </a:t>
            </a:r>
          </a:p>
        </p:txBody>
      </p:sp>
      <p:sp>
        <p:nvSpPr>
          <p:cNvPr id="18" name="Rectangle 17">
            <a:extLst>
              <a:ext uri="{FF2B5EF4-FFF2-40B4-BE49-F238E27FC236}">
                <a16:creationId xmlns:a16="http://schemas.microsoft.com/office/drawing/2014/main" id="{BF6EA818-4619-4E93-8C44-0D8FD84C412B}"/>
              </a:ext>
            </a:extLst>
          </p:cNvPr>
          <p:cNvSpPr/>
          <p:nvPr/>
        </p:nvSpPr>
        <p:spPr bwMode="gray">
          <a:xfrm>
            <a:off x="1224341" y="3666745"/>
            <a:ext cx="1933712" cy="13624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Ingress-controller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2128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4415772" y="1672583"/>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184753A0-6330-4247-B79C-0B0E7F774DCE}"/>
              </a:ext>
            </a:extLst>
          </p:cNvPr>
          <p:cNvPicPr>
            <a:picLocks noChangeAspect="1"/>
          </p:cNvPicPr>
          <p:nvPr/>
        </p:nvPicPr>
        <p:blipFill>
          <a:blip r:embed="rId3"/>
          <a:stretch>
            <a:fillRect/>
          </a:stretch>
        </p:blipFill>
        <p:spPr>
          <a:xfrm>
            <a:off x="504001" y="1207322"/>
            <a:ext cx="3152381" cy="5028571"/>
          </a:xfrm>
          <a:prstGeom prst="rect">
            <a:avLst/>
          </a:prstGeom>
        </p:spPr>
      </p:pic>
      <p:sp>
        <p:nvSpPr>
          <p:cNvPr id="6" name="Speech Bubble: Rectangle 5">
            <a:extLst>
              <a:ext uri="{FF2B5EF4-FFF2-40B4-BE49-F238E27FC236}">
                <a16:creationId xmlns:a16="http://schemas.microsoft.com/office/drawing/2014/main" id="{2A2CFC32-B275-495E-8ED6-11D7A98B67A4}"/>
              </a:ext>
            </a:extLst>
          </p:cNvPr>
          <p:cNvSpPr/>
          <p:nvPr/>
        </p:nvSpPr>
        <p:spPr bwMode="gray">
          <a:xfrm>
            <a:off x="4632180" y="2810546"/>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Access foo.bar.com/</a:t>
            </a:r>
            <a:r>
              <a:rPr lang="en-US" sz="1800" b="1" kern="0" dirty="0">
                <a:ea typeface="Arial Unicode MS" pitchFamily="34" charset="-128"/>
                <a:cs typeface="Arial Unicode MS" pitchFamily="34" charset="-128"/>
              </a:rPr>
              <a:t>foo </a:t>
            </a:r>
            <a:r>
              <a:rPr lang="en-US" sz="1800" kern="0" dirty="0">
                <a:ea typeface="Arial Unicode MS" pitchFamily="34" charset="-128"/>
                <a:cs typeface="Arial Unicode MS" pitchFamily="34" charset="-128"/>
              </a:rPr>
              <a:t>to be forwarded to service </a:t>
            </a:r>
            <a:r>
              <a:rPr lang="en-US" sz="1800" b="1" kern="0" dirty="0">
                <a:ea typeface="Arial Unicode MS" pitchFamily="34" charset="-128"/>
                <a:cs typeface="Arial Unicode MS" pitchFamily="34" charset="-128"/>
              </a:rPr>
              <a:t>s1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D3252AD2-8613-4747-BF6B-F602CCDD2B12}"/>
              </a:ext>
            </a:extLst>
          </p:cNvPr>
          <p:cNvSpPr/>
          <p:nvPr/>
        </p:nvSpPr>
        <p:spPr bwMode="gray">
          <a:xfrm>
            <a:off x="4702284" y="3948509"/>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Access foo.bar.com/</a:t>
            </a:r>
            <a:r>
              <a:rPr lang="en-US" sz="1800" b="1" kern="0" dirty="0">
                <a:ea typeface="Arial Unicode MS" pitchFamily="34" charset="-128"/>
                <a:cs typeface="Arial Unicode MS" pitchFamily="34" charset="-128"/>
              </a:rPr>
              <a:t>bar</a:t>
            </a:r>
            <a:r>
              <a:rPr lang="en-US" sz="1800" kern="0" dirty="0">
                <a:ea typeface="Arial Unicode MS" pitchFamily="34" charset="-128"/>
                <a:cs typeface="Arial Unicode MS" pitchFamily="34" charset="-128"/>
              </a:rPr>
              <a:t> to be forwarded to service </a:t>
            </a:r>
            <a:r>
              <a:rPr lang="en-US" sz="1800" b="1" kern="0" dirty="0">
                <a:ea typeface="Arial Unicode MS" pitchFamily="34" charset="-128"/>
                <a:cs typeface="Arial Unicode MS" pitchFamily="34" charset="-128"/>
              </a:rPr>
              <a:t>s2</a:t>
            </a:r>
            <a:r>
              <a:rPr lang="en-US" sz="1800" kern="0" dirty="0">
                <a:ea typeface="Arial Unicode MS" pitchFamily="34" charset="-128"/>
                <a:cs typeface="Arial Unicode MS" pitchFamily="34" charset="-128"/>
              </a:rPr>
              <a:t> 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FCF2D2A-DAC6-4BC8-86F5-EA7212382862}"/>
              </a:ext>
            </a:extLst>
          </p:cNvPr>
          <p:cNvSpPr/>
          <p:nvPr/>
        </p:nvSpPr>
        <p:spPr bwMode="gray">
          <a:xfrm>
            <a:off x="4702284" y="5189045"/>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The URL will support https with the certificates from </a:t>
            </a:r>
            <a:r>
              <a:rPr lang="en-US" sz="1800" kern="0" dirty="0" err="1">
                <a:ea typeface="Arial Unicode MS" pitchFamily="34" charset="-128"/>
                <a:cs typeface="Arial Unicode MS" pitchFamily="34" charset="-128"/>
              </a:rPr>
              <a:t>tls</a:t>
            </a: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3224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AFD4-2B19-463E-80AC-0CFF9441C6DD}"/>
              </a:ext>
            </a:extLst>
          </p:cNvPr>
          <p:cNvSpPr>
            <a:spLocks noGrp="1"/>
          </p:cNvSpPr>
          <p:nvPr>
            <p:ph type="title"/>
          </p:nvPr>
        </p:nvSpPr>
        <p:spPr/>
        <p:txBody>
          <a:bodyPr/>
          <a:lstStyle/>
          <a:p>
            <a:r>
              <a:rPr lang="en-US" dirty="0"/>
              <a:t>Ingress on Gardener</a:t>
            </a:r>
          </a:p>
        </p:txBody>
      </p:sp>
      <p:sp>
        <p:nvSpPr>
          <p:cNvPr id="3" name="Rectangle 2">
            <a:extLst>
              <a:ext uri="{FF2B5EF4-FFF2-40B4-BE49-F238E27FC236}">
                <a16:creationId xmlns:a16="http://schemas.microsoft.com/office/drawing/2014/main" id="{E3EA302C-7C5C-4EA1-B07D-C5E3F2E702DC}"/>
              </a:ext>
            </a:extLst>
          </p:cNvPr>
          <p:cNvSpPr/>
          <p:nvPr/>
        </p:nvSpPr>
        <p:spPr>
          <a:xfrm>
            <a:off x="504001" y="5912596"/>
            <a:ext cx="10565828" cy="369332"/>
          </a:xfrm>
          <a:prstGeom prst="rect">
            <a:avLst/>
          </a:prstGeom>
        </p:spPr>
        <p:txBody>
          <a:bodyPr wrap="square">
            <a:spAutoFit/>
          </a:bodyPr>
          <a:lstStyle/>
          <a:p>
            <a:r>
              <a:rPr lang="en-US" sz="1800" dirty="0">
                <a:hlinkClick r:id="rId3"/>
              </a:rPr>
              <a:t>https://github.wdf.sap.corp/pages/kubernetes/gardener/doc/2017/01/16/howto-service-access.html</a:t>
            </a:r>
            <a:r>
              <a:rPr lang="en-US" sz="1800" dirty="0"/>
              <a:t> </a:t>
            </a:r>
          </a:p>
        </p:txBody>
      </p:sp>
      <p:pic>
        <p:nvPicPr>
          <p:cNvPr id="5" name="Picture 4">
            <a:extLst>
              <a:ext uri="{FF2B5EF4-FFF2-40B4-BE49-F238E27FC236}">
                <a16:creationId xmlns:a16="http://schemas.microsoft.com/office/drawing/2014/main" id="{41898D19-20AB-4D49-9531-92309164D9C9}"/>
              </a:ext>
            </a:extLst>
          </p:cNvPr>
          <p:cNvPicPr>
            <a:picLocks noChangeAspect="1"/>
          </p:cNvPicPr>
          <p:nvPr/>
        </p:nvPicPr>
        <p:blipFill>
          <a:blip r:embed="rId4"/>
          <a:stretch>
            <a:fillRect/>
          </a:stretch>
        </p:blipFill>
        <p:spPr>
          <a:xfrm>
            <a:off x="504001" y="992308"/>
            <a:ext cx="8710274" cy="4801311"/>
          </a:xfrm>
          <a:prstGeom prst="rect">
            <a:avLst/>
          </a:prstGeom>
        </p:spPr>
      </p:pic>
    </p:spTree>
    <p:extLst>
      <p:ext uri="{BB962C8B-B14F-4D97-AF65-F5344CB8AC3E}">
        <p14:creationId xmlns:p14="http://schemas.microsoft.com/office/powerpoint/2010/main" val="201809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897664-A95A-4460-8731-2456441E0305}"/>
              </a:ext>
            </a:extLst>
          </p:cNvPr>
          <p:cNvSpPr>
            <a:spLocks noGrp="1"/>
          </p:cNvSpPr>
          <p:nvPr>
            <p:ph type="body" sz="quarter" idx="10"/>
          </p:nvPr>
        </p:nvSpPr>
        <p:spPr>
          <a:xfrm>
            <a:off x="503999" y="1042416"/>
            <a:ext cx="11186477" cy="5001768"/>
          </a:xfrm>
        </p:spPr>
        <p:txBody>
          <a:bodyPr/>
          <a:lstStyle/>
          <a:p>
            <a:pPr marL="342900" indent="-342900">
              <a:buFont typeface="Wingdings" panose="05000000000000000000" pitchFamily="2" charset="2"/>
              <a:buChar char="§"/>
            </a:pPr>
            <a:r>
              <a:rPr lang="en-US" sz="1800" dirty="0"/>
              <a:t>Prerequisites: </a:t>
            </a:r>
          </a:p>
          <a:p>
            <a:pPr marL="522864" lvl="1" indent="-342900"/>
            <a:r>
              <a:rPr lang="en-US" sz="1600" dirty="0" err="1"/>
              <a:t>nginx</a:t>
            </a:r>
            <a:r>
              <a:rPr lang="en-US" sz="1600" dirty="0"/>
              <a:t> service with </a:t>
            </a:r>
            <a:r>
              <a:rPr lang="en-US" sz="1600" dirty="0" err="1"/>
              <a:t>nodePort</a:t>
            </a:r>
            <a:r>
              <a:rPr lang="en-US" sz="1600" dirty="0"/>
              <a:t> or </a:t>
            </a:r>
            <a:r>
              <a:rPr lang="en-US" sz="1600" dirty="0" err="1"/>
              <a:t>loadBalancer</a:t>
            </a:r>
            <a:endParaRPr lang="en-US" sz="1600" dirty="0"/>
          </a:p>
          <a:p>
            <a:pPr marL="522864" lvl="1" indent="-342900"/>
            <a:r>
              <a:rPr lang="en-US" sz="1600" dirty="0"/>
              <a:t>Nginx deployment</a:t>
            </a:r>
          </a:p>
          <a:p>
            <a:pPr marL="522864" lvl="1" indent="-342900"/>
            <a:r>
              <a:rPr lang="en-US" sz="1600" dirty="0"/>
              <a:t>generate certificate with CN=&lt;FQDN hostname&gt; based on Gardener ingress URL pattern</a:t>
            </a:r>
          </a:p>
          <a:p>
            <a:pPr marL="701675" lvl="2" indent="-342900"/>
            <a:r>
              <a:rPr lang="en-US" sz="1600" dirty="0" err="1"/>
              <a:t>openssl</a:t>
            </a:r>
            <a:r>
              <a:rPr lang="en-US" sz="1600" dirty="0"/>
              <a:t> </a:t>
            </a:r>
            <a:r>
              <a:rPr lang="en-US" sz="1600" dirty="0" err="1"/>
              <a:t>req</a:t>
            </a:r>
            <a:r>
              <a:rPr lang="en-US" sz="1600" dirty="0"/>
              <a:t> -x509 -nodes -days 365 -</a:t>
            </a:r>
            <a:r>
              <a:rPr lang="en-US" sz="1600" dirty="0" err="1"/>
              <a:t>newkey</a:t>
            </a:r>
            <a:r>
              <a:rPr lang="en-US" sz="1600" dirty="0"/>
              <a:t> rsa:2048 -</a:t>
            </a:r>
            <a:r>
              <a:rPr lang="en-US" sz="1600" dirty="0" err="1"/>
              <a:t>keyout</a:t>
            </a:r>
            <a:r>
              <a:rPr lang="en-US" sz="1600" dirty="0"/>
              <a:t> /</a:t>
            </a:r>
            <a:r>
              <a:rPr lang="en-US" sz="1600" dirty="0" err="1"/>
              <a:t>tmp</a:t>
            </a:r>
            <a:r>
              <a:rPr lang="en-US" sz="1600" dirty="0"/>
              <a:t>/</a:t>
            </a:r>
            <a:r>
              <a:rPr lang="en-US" sz="1600" dirty="0" err="1"/>
              <a:t>nginx.key</a:t>
            </a:r>
            <a:r>
              <a:rPr lang="en-US" sz="1600" dirty="0"/>
              <a:t> -out /</a:t>
            </a:r>
            <a:r>
              <a:rPr lang="en-US" sz="1600" dirty="0" err="1"/>
              <a:t>tmp</a:t>
            </a:r>
            <a:r>
              <a:rPr lang="en-US" sz="1600" dirty="0"/>
              <a:t>/nginx.crt -subj "/CN=nginx.ingress.dev01.k8s-train.k8s.sapcloud.io/O=</a:t>
            </a:r>
            <a:r>
              <a:rPr lang="en-US" sz="1600" dirty="0" err="1"/>
              <a:t>nginx</a:t>
            </a:r>
            <a:r>
              <a:rPr lang="en-US" sz="1600" dirty="0"/>
              <a:t>“</a:t>
            </a:r>
          </a:p>
          <a:p>
            <a:pPr marL="522864" lvl="1" indent="-342900"/>
            <a:r>
              <a:rPr lang="en-US" sz="1600" dirty="0"/>
              <a:t>TLS secret: </a:t>
            </a:r>
            <a:r>
              <a:rPr lang="en-US" sz="1600" dirty="0" err="1"/>
              <a:t>kubectl</a:t>
            </a:r>
            <a:r>
              <a:rPr lang="en-US" sz="1600" dirty="0"/>
              <a:t>  create secret </a:t>
            </a:r>
            <a:r>
              <a:rPr lang="en-US" sz="1600" dirty="0" err="1"/>
              <a:t>tls</a:t>
            </a:r>
            <a:r>
              <a:rPr lang="en-US" sz="1600" dirty="0"/>
              <a:t> </a:t>
            </a:r>
            <a:r>
              <a:rPr lang="en-US" sz="1600" dirty="0" err="1"/>
              <a:t>nginx</a:t>
            </a:r>
            <a:r>
              <a:rPr lang="en-US" sz="1600" dirty="0"/>
              <a:t>-ingress-</a:t>
            </a:r>
            <a:r>
              <a:rPr lang="en-US" sz="1600" dirty="0" err="1"/>
              <a:t>tls</a:t>
            </a:r>
            <a:r>
              <a:rPr lang="en-US" sz="1600" dirty="0"/>
              <a:t> --cert=/</a:t>
            </a:r>
            <a:r>
              <a:rPr lang="en-US" sz="1600" dirty="0" err="1"/>
              <a:t>tmp</a:t>
            </a:r>
            <a:r>
              <a:rPr lang="en-US" sz="1600" dirty="0"/>
              <a:t>/nginx.crt --key=/</a:t>
            </a:r>
            <a:r>
              <a:rPr lang="en-US" sz="1600" dirty="0" err="1"/>
              <a:t>tmp</a:t>
            </a:r>
            <a:r>
              <a:rPr lang="en-US" sz="1600" dirty="0"/>
              <a:t>/</a:t>
            </a:r>
            <a:r>
              <a:rPr lang="en-US" sz="1600" dirty="0" err="1"/>
              <a:t>nginx.key</a:t>
            </a:r>
            <a:endParaRPr lang="en-US" sz="1600" dirty="0"/>
          </a:p>
          <a:p>
            <a:pPr marL="522864" lvl="1" indent="-342900"/>
            <a:r>
              <a:rPr lang="en-US" sz="1600" dirty="0"/>
              <a:t>Adapted </a:t>
            </a:r>
            <a:r>
              <a:rPr lang="en-US" sz="1600" dirty="0" err="1"/>
              <a:t>ingress.yaml</a:t>
            </a:r>
            <a:r>
              <a:rPr lang="en-US" sz="1600" dirty="0"/>
              <a:t> to current gardener cluster &amp; project + service</a:t>
            </a:r>
          </a:p>
          <a:p>
            <a:pPr marL="342900" indent="-342900">
              <a:buFont typeface="Wingdings" panose="05000000000000000000" pitchFamily="2" charset="2"/>
              <a:buChar char="§"/>
            </a:pPr>
            <a:r>
              <a:rPr lang="en-US" sz="1800" dirty="0"/>
              <a:t>Deploy </a:t>
            </a:r>
            <a:r>
              <a:rPr lang="en-US" sz="1800" dirty="0" err="1"/>
              <a:t>ingress.yaml</a:t>
            </a:r>
            <a:endParaRPr lang="en-US" sz="1800" dirty="0"/>
          </a:p>
          <a:p>
            <a:pPr marL="342900" indent="-342900">
              <a:buFont typeface="Wingdings" panose="05000000000000000000" pitchFamily="2" charset="2"/>
              <a:buChar char="§"/>
            </a:pPr>
            <a:r>
              <a:rPr lang="en-US" sz="1800" dirty="0"/>
              <a:t>Show ingress resource in k8s</a:t>
            </a:r>
          </a:p>
          <a:p>
            <a:pPr marL="342900" indent="-342900">
              <a:buFont typeface="Wingdings" panose="05000000000000000000" pitchFamily="2" charset="2"/>
              <a:buChar char="§"/>
            </a:pPr>
            <a:r>
              <a:rPr lang="en-US" sz="1800" dirty="0"/>
              <a:t>Show ingress controller in </a:t>
            </a:r>
            <a:r>
              <a:rPr lang="en-US" sz="1800" dirty="0" err="1"/>
              <a:t>kube-sytem</a:t>
            </a:r>
            <a:r>
              <a:rPr lang="en-US" sz="1800" dirty="0"/>
              <a:t> namespace</a:t>
            </a:r>
          </a:p>
          <a:p>
            <a:pPr marL="342900" indent="-342900">
              <a:buFont typeface="Wingdings" panose="05000000000000000000" pitchFamily="2" charset="2"/>
              <a:buChar char="§"/>
            </a:pPr>
            <a:r>
              <a:rPr lang="en-US" sz="1800" dirty="0"/>
              <a:t>Call URL and show TLS, https, …</a:t>
            </a:r>
          </a:p>
        </p:txBody>
      </p:sp>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 Script</a:t>
            </a:r>
          </a:p>
        </p:txBody>
      </p:sp>
    </p:spTree>
    <p:extLst>
      <p:ext uri="{BB962C8B-B14F-4D97-AF65-F5344CB8AC3E}">
        <p14:creationId xmlns:p14="http://schemas.microsoft.com/office/powerpoint/2010/main" val="418328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was this something about a “controller”?</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4018982168"/>
              </p:ext>
            </p:extLst>
          </p:nvPr>
        </p:nvGraphicFramePr>
        <p:xfrm>
          <a:off x="267706" y="1179576"/>
          <a:ext cx="11422771" cy="1065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lowchart: Alternate Process 6">
            <a:extLst>
              <a:ext uri="{FF2B5EF4-FFF2-40B4-BE49-F238E27FC236}">
                <a16:creationId xmlns:a16="http://schemas.microsoft.com/office/drawing/2014/main" id="{555CF690-EFA8-43B1-B072-7D0EA34EB271}"/>
              </a:ext>
            </a:extLst>
          </p:cNvPr>
          <p:cNvSpPr/>
          <p:nvPr/>
        </p:nvSpPr>
        <p:spPr bwMode="gray">
          <a:xfrm>
            <a:off x="5244831" y="3374212"/>
            <a:ext cx="2216880" cy="1248155"/>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Operator</a:t>
            </a:r>
          </a:p>
        </p:txBody>
      </p:sp>
      <p:sp>
        <p:nvSpPr>
          <p:cNvPr id="8" name="Scroll: Vertical 7">
            <a:extLst>
              <a:ext uri="{FF2B5EF4-FFF2-40B4-BE49-F238E27FC236}">
                <a16:creationId xmlns:a16="http://schemas.microsoft.com/office/drawing/2014/main" id="{150895A8-6424-40BB-94B2-76ADA3C2C250}"/>
              </a:ext>
            </a:extLst>
          </p:cNvPr>
          <p:cNvSpPr/>
          <p:nvPr/>
        </p:nvSpPr>
        <p:spPr bwMode="gray">
          <a:xfrm>
            <a:off x="1996155" y="2626691"/>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CRD</a:t>
            </a:r>
          </a:p>
        </p:txBody>
      </p:sp>
      <p:sp>
        <p:nvSpPr>
          <p:cNvPr id="9" name="Flowchart: Alternate Process 8">
            <a:extLst>
              <a:ext uri="{FF2B5EF4-FFF2-40B4-BE49-F238E27FC236}">
                <a16:creationId xmlns:a16="http://schemas.microsoft.com/office/drawing/2014/main" id="{BEF33497-C8DA-4C6A-95AC-86631F28F97C}"/>
              </a:ext>
            </a:extLst>
          </p:cNvPr>
          <p:cNvSpPr/>
          <p:nvPr/>
        </p:nvSpPr>
        <p:spPr bwMode="gray">
          <a:xfrm>
            <a:off x="8978877" y="4213217"/>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0" name="Scroll: Vertical 9">
            <a:extLst>
              <a:ext uri="{FF2B5EF4-FFF2-40B4-BE49-F238E27FC236}">
                <a16:creationId xmlns:a16="http://schemas.microsoft.com/office/drawing/2014/main" id="{3F63FEC2-BB88-483F-83BB-F72560D01569}"/>
              </a:ext>
            </a:extLst>
          </p:cNvPr>
          <p:cNvSpPr/>
          <p:nvPr/>
        </p:nvSpPr>
        <p:spPr bwMode="gray">
          <a:xfrm>
            <a:off x="1996155" y="4324008"/>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CRO</a:t>
            </a:r>
          </a:p>
        </p:txBody>
      </p:sp>
      <p:sp>
        <p:nvSpPr>
          <p:cNvPr id="11" name="Flowchart: Alternate Process 10">
            <a:extLst>
              <a:ext uri="{FF2B5EF4-FFF2-40B4-BE49-F238E27FC236}">
                <a16:creationId xmlns:a16="http://schemas.microsoft.com/office/drawing/2014/main" id="{D9AB9761-B883-4C75-80CE-78B6EA344896}"/>
              </a:ext>
            </a:extLst>
          </p:cNvPr>
          <p:cNvSpPr/>
          <p:nvPr/>
        </p:nvSpPr>
        <p:spPr bwMode="gray">
          <a:xfrm>
            <a:off x="8978877" y="2626691"/>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cxnSp>
        <p:nvCxnSpPr>
          <p:cNvPr id="17" name="Straight Arrow Connector 16">
            <a:extLst>
              <a:ext uri="{FF2B5EF4-FFF2-40B4-BE49-F238E27FC236}">
                <a16:creationId xmlns:a16="http://schemas.microsoft.com/office/drawing/2014/main" id="{C4881647-A915-4AF8-BF46-39EA1FFEC4BE}"/>
              </a:ext>
            </a:extLst>
          </p:cNvPr>
          <p:cNvCxnSpPr>
            <a:cxnSpLocks/>
            <a:stCxn id="8" idx="2"/>
            <a:endCxn id="10" idx="0"/>
          </p:cNvCxnSpPr>
          <p:nvPr/>
        </p:nvCxnSpPr>
        <p:spPr>
          <a:xfrm>
            <a:off x="2750535" y="3998290"/>
            <a:ext cx="0" cy="3257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796564-D3CB-48A7-8DA1-312179EB1493}"/>
              </a:ext>
            </a:extLst>
          </p:cNvPr>
          <p:cNvCxnSpPr>
            <a:cxnSpLocks/>
            <a:stCxn id="7" idx="1"/>
            <a:endCxn id="8" idx="3"/>
          </p:cNvCxnSpPr>
          <p:nvPr/>
        </p:nvCxnSpPr>
        <p:spPr>
          <a:xfrm flipH="1" flipV="1">
            <a:off x="3333465" y="3312491"/>
            <a:ext cx="1911366" cy="685799"/>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5C0C7B-918A-4516-8A24-5D9F230EF895}"/>
              </a:ext>
            </a:extLst>
          </p:cNvPr>
          <p:cNvCxnSpPr>
            <a:cxnSpLocks/>
            <a:stCxn id="7" idx="1"/>
            <a:endCxn id="10" idx="3"/>
          </p:cNvCxnSpPr>
          <p:nvPr/>
        </p:nvCxnSpPr>
        <p:spPr>
          <a:xfrm flipH="1">
            <a:off x="3333465" y="3998290"/>
            <a:ext cx="1911366" cy="10115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B18D363-4106-4F15-B4DA-0BE8BA1CA451}"/>
              </a:ext>
            </a:extLst>
          </p:cNvPr>
          <p:cNvCxnSpPr>
            <a:cxnSpLocks/>
            <a:stCxn id="7" idx="3"/>
            <a:endCxn id="9" idx="1"/>
          </p:cNvCxnSpPr>
          <p:nvPr/>
        </p:nvCxnSpPr>
        <p:spPr>
          <a:xfrm>
            <a:off x="7461711" y="3998290"/>
            <a:ext cx="1517166" cy="85217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81C3205-BAFC-4DF3-9EB5-62487BE70D2F}"/>
              </a:ext>
            </a:extLst>
          </p:cNvPr>
          <p:cNvCxnSpPr>
            <a:cxnSpLocks/>
            <a:stCxn id="7" idx="3"/>
            <a:endCxn id="11" idx="1"/>
          </p:cNvCxnSpPr>
          <p:nvPr/>
        </p:nvCxnSpPr>
        <p:spPr>
          <a:xfrm flipV="1">
            <a:off x="7461711" y="3263935"/>
            <a:ext cx="1517166" cy="73435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0D6E99-7AC9-4C40-8617-775F9E36E743}"/>
              </a:ext>
            </a:extLst>
          </p:cNvPr>
          <p:cNvPicPr>
            <a:picLocks noChangeAspect="1"/>
          </p:cNvPicPr>
          <p:nvPr/>
        </p:nvPicPr>
        <p:blipFill>
          <a:blip r:embed="rId2"/>
          <a:stretch>
            <a:fillRect/>
          </a:stretch>
        </p:blipFill>
        <p:spPr>
          <a:xfrm>
            <a:off x="8047942" y="2233809"/>
            <a:ext cx="3352381" cy="2504762"/>
          </a:xfrm>
          <a:prstGeom prst="rect">
            <a:avLst/>
          </a:prstGeom>
        </p:spPr>
      </p:pic>
      <p:pic>
        <p:nvPicPr>
          <p:cNvPr id="2" name="Picture 1">
            <a:extLst>
              <a:ext uri="{FF2B5EF4-FFF2-40B4-BE49-F238E27FC236}">
                <a16:creationId xmlns:a16="http://schemas.microsoft.com/office/drawing/2014/main" id="{FECEE425-8037-405B-9166-E619DC0F3E1B}"/>
              </a:ext>
            </a:extLst>
          </p:cNvPr>
          <p:cNvPicPr>
            <a:picLocks noChangeAspect="1"/>
          </p:cNvPicPr>
          <p:nvPr/>
        </p:nvPicPr>
        <p:blipFill>
          <a:blip r:embed="rId3"/>
          <a:stretch>
            <a:fillRect/>
          </a:stretch>
        </p:blipFill>
        <p:spPr>
          <a:xfrm>
            <a:off x="504001" y="1056781"/>
            <a:ext cx="2796385" cy="5387153"/>
          </a:xfrm>
          <a:prstGeom prst="rect">
            <a:avLst/>
          </a:prstGeom>
        </p:spPr>
      </p:pic>
      <p:sp>
        <p:nvSpPr>
          <p:cNvPr id="3" name="Title 2">
            <a:extLst>
              <a:ext uri="{FF2B5EF4-FFF2-40B4-BE49-F238E27FC236}">
                <a16:creationId xmlns:a16="http://schemas.microsoft.com/office/drawing/2014/main" id="{A4432EFF-05F9-4C4E-AE9E-F6A3F8C70928}"/>
              </a:ext>
            </a:extLst>
          </p:cNvPr>
          <p:cNvSpPr>
            <a:spLocks noGrp="1"/>
          </p:cNvSpPr>
          <p:nvPr>
            <p:ph type="title"/>
          </p:nvPr>
        </p:nvSpPr>
        <p:spPr/>
        <p:txBody>
          <a:bodyPr/>
          <a:lstStyle/>
          <a:p>
            <a:r>
              <a:rPr lang="en-US" dirty="0"/>
              <a:t>CRD/CRO Example</a:t>
            </a:r>
          </a:p>
        </p:txBody>
      </p:sp>
      <p:sp>
        <p:nvSpPr>
          <p:cNvPr id="6" name="Speech Bubble: Rectangle 5">
            <a:extLst>
              <a:ext uri="{FF2B5EF4-FFF2-40B4-BE49-F238E27FC236}">
                <a16:creationId xmlns:a16="http://schemas.microsoft.com/office/drawing/2014/main" id="{3168BAB8-9930-4B26-8068-27A9400AD305}"/>
              </a:ext>
            </a:extLst>
          </p:cNvPr>
          <p:cNvSpPr/>
          <p:nvPr/>
        </p:nvSpPr>
        <p:spPr bwMode="gray">
          <a:xfrm>
            <a:off x="4046371" y="1462271"/>
            <a:ext cx="3067662" cy="521977"/>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API specification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B5D4B24E-CE04-46FC-8814-BE49D39643E6}"/>
              </a:ext>
            </a:extLst>
          </p:cNvPr>
          <p:cNvSpPr/>
          <p:nvPr/>
        </p:nvSpPr>
        <p:spPr bwMode="gray">
          <a:xfrm>
            <a:off x="3558691" y="2920579"/>
            <a:ext cx="3067662" cy="829778"/>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Validation schema to outline resource structure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96FB130-0865-43A3-975C-FA99EB64E93E}"/>
              </a:ext>
            </a:extLst>
          </p:cNvPr>
          <p:cNvSpPr/>
          <p:nvPr/>
        </p:nvSpPr>
        <p:spPr bwMode="gray">
          <a:xfrm>
            <a:off x="4654296" y="4988132"/>
            <a:ext cx="3393646" cy="829778"/>
          </a:xfrm>
          <a:prstGeom prst="wedgeRectCallout">
            <a:avLst>
              <a:gd name="adj1" fmla="val 58487"/>
              <a:gd name="adj2" fmla="val -1086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 structured according to validation schema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7A9578CA-9F00-4E58-8C70-B42D38A280E5}"/>
              </a:ext>
            </a:extLst>
          </p:cNvPr>
          <p:cNvSpPr/>
          <p:nvPr/>
        </p:nvSpPr>
        <p:spPr bwMode="gray">
          <a:xfrm>
            <a:off x="7705344" y="1056781"/>
            <a:ext cx="3393646" cy="591749"/>
          </a:xfrm>
          <a:prstGeom prst="wedgeRectCallout">
            <a:avLst>
              <a:gd name="adj1" fmla="val 32351"/>
              <a:gd name="adj2" fmla="val 1359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Newly created API endpoint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154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971</Words>
  <Application>Microsoft Office PowerPoint</Application>
  <PresentationFormat>Custom</PresentationFormat>
  <Paragraphs>95</Paragraphs>
  <Slides>9</Slides>
  <Notes>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Unicode MS</vt:lpstr>
      <vt:lpstr>Courier New</vt:lpstr>
      <vt:lpstr>Symbol</vt:lpstr>
      <vt:lpstr>Wingdings</vt:lpstr>
      <vt:lpstr>Wingdings</vt:lpstr>
      <vt:lpstr>SAP_2017_16x9_black</vt:lpstr>
      <vt:lpstr>PowerPoint Presentation</vt:lpstr>
      <vt:lpstr>Ingress</vt:lpstr>
      <vt:lpstr>How does it work?</vt:lpstr>
      <vt:lpstr>Ingress resource</vt:lpstr>
      <vt:lpstr>Ingress on Gardener</vt:lpstr>
      <vt:lpstr>Demo Script</vt:lpstr>
      <vt:lpstr>What was this something about a “controller”?</vt:lpstr>
      <vt:lpstr>CRD/CRO Example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544</cp:revision>
  <dcterms:created xsi:type="dcterms:W3CDTF">2015-10-14T11:21:43Z</dcterms:created>
  <dcterms:modified xsi:type="dcterms:W3CDTF">2018-04-25T11:47:15Z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