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4"/>
  </p:notesMasterIdLst>
  <p:handoutMasterIdLst>
    <p:handoutMasterId r:id="rId25"/>
  </p:handoutMasterIdLst>
  <p:sldIdLst>
    <p:sldId id="433" r:id="rId2"/>
    <p:sldId id="442" r:id="rId3"/>
    <p:sldId id="443" r:id="rId4"/>
    <p:sldId id="444" r:id="rId5"/>
    <p:sldId id="455" r:id="rId6"/>
    <p:sldId id="451" r:id="rId7"/>
    <p:sldId id="452" r:id="rId8"/>
    <p:sldId id="453" r:id="rId9"/>
    <p:sldId id="454" r:id="rId10"/>
    <p:sldId id="459" r:id="rId11"/>
    <p:sldId id="446" r:id="rId12"/>
    <p:sldId id="458" r:id="rId13"/>
    <p:sldId id="445" r:id="rId14"/>
    <p:sldId id="450" r:id="rId15"/>
    <p:sldId id="462" r:id="rId16"/>
    <p:sldId id="457" r:id="rId17"/>
    <p:sldId id="456" r:id="rId18"/>
    <p:sldId id="449" r:id="rId19"/>
    <p:sldId id="460" r:id="rId20"/>
    <p:sldId id="461" r:id="rId21"/>
    <p:sldId id="465"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857575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mario">
            <a:hlinkClick r:id="" action="ppaction://media"/>
            <a:extLst>
              <a:ext uri="{FF2B5EF4-FFF2-40B4-BE49-F238E27FC236}">
                <a16:creationId xmlns:a16="http://schemas.microsoft.com/office/drawing/2014/main" id="{5EDB2663-CD61-4DD6-BC63-9F4A86D811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31203" y="383866"/>
            <a:ext cx="609600" cy="609600"/>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 name="mario-end">
            <a:hlinkClick r:id="" action="ppaction://media"/>
            <a:extLst>
              <a:ext uri="{FF2B5EF4-FFF2-40B4-BE49-F238E27FC236}">
                <a16:creationId xmlns:a16="http://schemas.microsoft.com/office/drawing/2014/main" id="{81106E6E-145A-4D99-B520-20556078FE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30622" y="5736631"/>
            <a:ext cx="609600" cy="609600"/>
          </a:xfrm>
          <a:prstGeom prst="rect">
            <a:avLst/>
          </a:prstGeom>
        </p:spPr>
      </p:pic>
    </p:spTree>
    <p:extLst>
      <p:ext uri="{BB962C8B-B14F-4D97-AF65-F5344CB8AC3E}">
        <p14:creationId xmlns:p14="http://schemas.microsoft.com/office/powerpoint/2010/main" val="4085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738664"/>
          </a:xfrm>
        </p:spPr>
        <p:txBody>
          <a:bodyPr/>
          <a:lstStyle/>
          <a:p>
            <a:r>
              <a:rPr lang="de-DE" dirty="0" err="1"/>
              <a:t>No</a:t>
            </a:r>
            <a:r>
              <a:rPr lang="de-DE" dirty="0"/>
              <a:t> „</a:t>
            </a:r>
            <a:r>
              <a:rPr lang="de-DE" dirty="0" err="1"/>
              <a:t>one</a:t>
            </a:r>
            <a:r>
              <a:rPr lang="de-DE" dirty="0"/>
              <a:t> </a:t>
            </a:r>
            <a:r>
              <a:rPr lang="de-DE" dirty="0" err="1"/>
              <a:t>size</a:t>
            </a:r>
            <a:r>
              <a:rPr lang="de-DE" dirty="0"/>
              <a:t> </a:t>
            </a:r>
            <a:r>
              <a:rPr lang="de-DE" dirty="0" err="1"/>
              <a:t>fits</a:t>
            </a:r>
            <a:r>
              <a:rPr lang="de-DE" dirty="0"/>
              <a:t> all“ - Cloud </a:t>
            </a:r>
            <a:r>
              <a:rPr lang="de-DE" dirty="0" err="1"/>
              <a:t>Foundry</a:t>
            </a:r>
            <a:r>
              <a:rPr lang="de-DE" dirty="0"/>
              <a:t> </a:t>
            </a:r>
            <a:r>
              <a:rPr lang="de-DE" dirty="0" err="1"/>
              <a:t>and</a:t>
            </a:r>
            <a:r>
              <a:rPr lang="de-DE" dirty="0"/>
              <a:t> </a:t>
            </a:r>
            <a:r>
              <a:rPr lang="de-DE" dirty="0" err="1"/>
              <a:t>Kubernetes</a:t>
            </a:r>
            <a:br>
              <a:rPr lang="de-DE" dirty="0"/>
            </a:br>
            <a:endParaRPr lang="en-US" dirty="0"/>
          </a:p>
        </p:txBody>
      </p:sp>
      <p:grpSp>
        <p:nvGrpSpPr>
          <p:cNvPr id="4" name="Group 3"/>
          <p:cNvGrpSpPr/>
          <p:nvPr/>
        </p:nvGrpSpPr>
        <p:grpSpPr>
          <a:xfrm>
            <a:off x="369403" y="1674928"/>
            <a:ext cx="5000980" cy="4150401"/>
            <a:chOff x="428106" y="2378312"/>
            <a:chExt cx="5000980" cy="4150401"/>
          </a:xfrm>
        </p:grpSpPr>
        <p:cxnSp>
          <p:nvCxnSpPr>
            <p:cNvPr id="5" name="Straight Connector 4"/>
            <p:cNvCxnSpPr/>
            <p:nvPr/>
          </p:nvCxnSpPr>
          <p:spPr>
            <a:xfrm>
              <a:off x="1542670" y="2708734"/>
              <a:ext cx="0" cy="27257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363" y="5434506"/>
              <a:ext cx="356178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2670" y="5489127"/>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Porting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as-is</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0" name="TextBox 9"/>
            <p:cNvSpPr txBox="1"/>
            <p:nvPr/>
          </p:nvSpPr>
          <p:spPr>
            <a:xfrm>
              <a:off x="3496293" y="5467151"/>
              <a:ext cx="1932793"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New </a:t>
              </a:r>
              <a:r>
                <a:rPr lang="de-DE" sz="1400" kern="0" dirty="0" err="1">
                  <a:ea typeface="Arial Unicode MS" pitchFamily="34" charset="-128"/>
                  <a:cs typeface="Arial Unicode MS" pitchFamily="34" charset="-128"/>
                </a:rPr>
                <a:t>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major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redesign</a:t>
              </a:r>
              <a:endParaRPr lang="en-US" sz="1400" kern="0" dirty="0" err="1">
                <a:ea typeface="Arial Unicode MS" pitchFamily="34" charset="-128"/>
                <a:cs typeface="Arial Unicode MS" pitchFamily="34" charset="-128"/>
              </a:endParaRPr>
            </a:p>
          </p:txBody>
        </p:sp>
        <p:sp>
          <p:nvSpPr>
            <p:cNvPr id="11" name="TextBox 10"/>
            <p:cNvSpPr txBox="1"/>
            <p:nvPr/>
          </p:nvSpPr>
          <p:spPr>
            <a:xfrm rot="16200000">
              <a:off x="-166757" y="3743147"/>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Platform </a:t>
              </a:r>
              <a:r>
                <a:rPr lang="de-DE" sz="1400" b="1" kern="0" dirty="0" err="1">
                  <a:ea typeface="Arial Unicode MS" pitchFamily="34" charset="-128"/>
                  <a:cs typeface="Arial Unicode MS" pitchFamily="34" charset="-128"/>
                </a:rPr>
                <a:t>support</a:t>
              </a:r>
              <a:r>
                <a:rPr lang="de-DE" sz="1400" b="1"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dev</a:t>
              </a:r>
              <a:r>
                <a:rPr lang="de-DE" sz="1400" kern="0" dirty="0">
                  <a:ea typeface="Arial Unicode MS" pitchFamily="34" charset="-128"/>
                  <a:cs typeface="Arial Unicode MS" pitchFamily="34" charset="-128"/>
                </a:rPr>
                <a:t> + </a:t>
              </a:r>
              <a:r>
                <a:rPr lang="de-DE" sz="1400" kern="0" dirty="0" err="1">
                  <a:ea typeface="Arial Unicode MS" pitchFamily="34" charset="-128"/>
                  <a:cs typeface="Arial Unicode MS" pitchFamily="34" charset="-128"/>
                </a:rPr>
                <a:t>ops</a:t>
              </a:r>
              <a:endParaRPr lang="en-US" sz="1400" kern="0" dirty="0" err="1">
                <a:ea typeface="Arial Unicode MS" pitchFamily="34" charset="-128"/>
                <a:cs typeface="Arial Unicode MS" pitchFamily="34" charset="-128"/>
              </a:endParaRPr>
            </a:p>
          </p:txBody>
        </p:sp>
        <p:sp>
          <p:nvSpPr>
            <p:cNvPr id="12" name="TextBox 11"/>
            <p:cNvSpPr txBox="1"/>
            <p:nvPr/>
          </p:nvSpPr>
          <p:spPr>
            <a:xfrm>
              <a:off x="2344882" y="5923148"/>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err="1">
                  <a:ea typeface="Arial Unicode MS" pitchFamily="34" charset="-128"/>
                  <a:cs typeface="Arial Unicode MS" pitchFamily="34" charset="-128"/>
                </a:rPr>
                <a:t>Redesign</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flexibility</a:t>
              </a:r>
              <a:endParaRPr lang="en-US" sz="1400" b="1" kern="0" dirty="0" err="1">
                <a:ea typeface="Arial Unicode MS" pitchFamily="34" charset="-128"/>
                <a:cs typeface="Arial Unicode MS" pitchFamily="34" charset="-128"/>
              </a:endParaRPr>
            </a:p>
          </p:txBody>
        </p:sp>
        <p:sp>
          <p:nvSpPr>
            <p:cNvPr id="13" name="TextBox 12"/>
            <p:cNvSpPr txBox="1"/>
            <p:nvPr/>
          </p:nvSpPr>
          <p:spPr>
            <a:xfrm rot="16200000">
              <a:off x="417632" y="4593679"/>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Low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(bring </a:t>
              </a:r>
              <a:r>
                <a:rPr lang="de-DE" sz="1400" kern="0" dirty="0" err="1">
                  <a:ea typeface="Arial Unicode MS" pitchFamily="34" charset="-128"/>
                  <a:cs typeface="Arial Unicode MS" pitchFamily="34" charset="-128"/>
                </a:rPr>
                <a:t>your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own</a:t>
              </a:r>
              <a:r>
                <a:rPr lang="de-DE" sz="1400" kern="0" dirty="0">
                  <a:ea typeface="Arial Unicode MS" pitchFamily="34" charset="-128"/>
                  <a:cs typeface="Arial Unicode MS" pitchFamily="34" charset="-128"/>
                </a:rPr>
                <a:t> …)</a:t>
              </a:r>
              <a:endParaRPr lang="en-US" sz="1400" kern="0" dirty="0" err="1">
                <a:ea typeface="Arial Unicode MS" pitchFamily="34" charset="-128"/>
                <a:cs typeface="Arial Unicode MS" pitchFamily="34" charset="-128"/>
              </a:endParaRPr>
            </a:p>
          </p:txBody>
        </p:sp>
        <p:sp>
          <p:nvSpPr>
            <p:cNvPr id="14" name="TextBox 13"/>
            <p:cNvSpPr txBox="1"/>
            <p:nvPr/>
          </p:nvSpPr>
          <p:spPr>
            <a:xfrm rot="16200000">
              <a:off x="417633" y="2973175"/>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High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leverage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platform</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8" name="Oval 17"/>
            <p:cNvSpPr/>
            <p:nvPr/>
          </p:nvSpPr>
          <p:spPr bwMode="gray">
            <a:xfrm>
              <a:off x="480907" y="6238266"/>
              <a:ext cx="275974" cy="290447"/>
            </a:xfrm>
            <a:prstGeom prst="ellipse">
              <a:avLst/>
            </a:prstGeom>
            <a:solidFill>
              <a:schemeClr val="bg1"/>
            </a:solidFill>
            <a:ln w="127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sp>
          <p:nvSpPr>
            <p:cNvPr id="20" name="TextBox 19"/>
            <p:cNvSpPr txBox="1"/>
            <p:nvPr/>
          </p:nvSpPr>
          <p:spPr>
            <a:xfrm>
              <a:off x="840267" y="6300851"/>
              <a:ext cx="3305084"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Size = </a:t>
              </a:r>
              <a:r>
                <a:rPr lang="de-DE" sz="1200" i="1" kern="0" dirty="0" err="1">
                  <a:ea typeface="Arial Unicode MS" pitchFamily="34" charset="-128"/>
                  <a:cs typeface="Arial Unicode MS" pitchFamily="34" charset="-128"/>
                </a:rPr>
                <a:t>Resource</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consumption</a:t>
              </a:r>
              <a:r>
                <a:rPr lang="de-DE" sz="1200" i="1" kern="0" dirty="0">
                  <a:ea typeface="Arial Unicode MS" pitchFamily="34" charset="-128"/>
                  <a:cs typeface="Arial Unicode MS" pitchFamily="34" charset="-128"/>
                </a:rPr>
                <a:t> per </a:t>
              </a:r>
              <a:r>
                <a:rPr lang="de-DE" sz="1200" i="1" kern="0" dirty="0" err="1">
                  <a:ea typeface="Arial Unicode MS" pitchFamily="34" charset="-128"/>
                  <a:cs typeface="Arial Unicode MS" pitchFamily="34" charset="-128"/>
                </a:rPr>
                <a:t>microservice</a:t>
              </a:r>
              <a:endParaRPr lang="en-US" sz="1200" i="1" kern="0" dirty="0" err="1">
                <a:ea typeface="Arial Unicode MS" pitchFamily="34" charset="-128"/>
                <a:cs typeface="Arial Unicode MS" pitchFamily="34" charset="-128"/>
              </a:endParaRPr>
            </a:p>
          </p:txBody>
        </p:sp>
      </p:grpSp>
      <p:grpSp>
        <p:nvGrpSpPr>
          <p:cNvPr id="6" name="Group 5"/>
          <p:cNvGrpSpPr/>
          <p:nvPr/>
        </p:nvGrpSpPr>
        <p:grpSpPr>
          <a:xfrm>
            <a:off x="3166918" y="1735341"/>
            <a:ext cx="1714853" cy="801932"/>
            <a:chOff x="3225620" y="2438726"/>
            <a:chExt cx="1714853" cy="801932"/>
          </a:xfrm>
        </p:grpSpPr>
        <p:sp>
          <p:nvSpPr>
            <p:cNvPr id="30" name="Oval 29"/>
            <p:cNvSpPr/>
            <p:nvPr/>
          </p:nvSpPr>
          <p:spPr bwMode="gray">
            <a:xfrm>
              <a:off x="4427038" y="2556218"/>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9" name="Oval 28"/>
            <p:cNvSpPr/>
            <p:nvPr/>
          </p:nvSpPr>
          <p:spPr bwMode="gray">
            <a:xfrm>
              <a:off x="4357388" y="2620950"/>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17" name="Oval 16"/>
            <p:cNvSpPr/>
            <p:nvPr/>
          </p:nvSpPr>
          <p:spPr bwMode="gray">
            <a:xfrm>
              <a:off x="4260300" y="2708734"/>
              <a:ext cx="513435" cy="531924"/>
            </a:xfrm>
            <a:prstGeom prst="ellipse">
              <a:avLst/>
            </a:prstGeom>
            <a:solidFill>
              <a:schemeClr val="accent1">
                <a:lumMod val="60000"/>
                <a:lumOff val="4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2" name="TextBox 21"/>
            <p:cNvSpPr txBox="1"/>
            <p:nvPr/>
          </p:nvSpPr>
          <p:spPr>
            <a:xfrm>
              <a:off x="3225620" y="2438726"/>
              <a:ext cx="1134079"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Business </a:t>
              </a:r>
              <a:r>
                <a:rPr lang="de-DE" sz="1400" kern="0" dirty="0" err="1">
                  <a:ea typeface="Arial Unicode MS" pitchFamily="34" charset="-128"/>
                  <a:cs typeface="Arial Unicode MS" pitchFamily="34" charset="-128"/>
                </a:rPr>
                <a:t>Applications</a:t>
              </a:r>
              <a:endParaRPr lang="en-US" sz="1400" kern="0" dirty="0" err="1">
                <a:ea typeface="Arial Unicode MS" pitchFamily="34" charset="-128"/>
                <a:cs typeface="Arial Unicode MS" pitchFamily="34" charset="-128"/>
              </a:endParaRPr>
            </a:p>
          </p:txBody>
        </p:sp>
      </p:grpSp>
      <p:grpSp>
        <p:nvGrpSpPr>
          <p:cNvPr id="16" name="Group 15"/>
          <p:cNvGrpSpPr/>
          <p:nvPr/>
        </p:nvGrpSpPr>
        <p:grpSpPr>
          <a:xfrm>
            <a:off x="1713722" y="3295429"/>
            <a:ext cx="1438800" cy="1363324"/>
            <a:chOff x="1772425" y="3998814"/>
            <a:chExt cx="1438800" cy="1363324"/>
          </a:xfrm>
        </p:grpSpPr>
        <p:sp>
          <p:nvSpPr>
            <p:cNvPr id="15" name="Oval 14"/>
            <p:cNvSpPr/>
            <p:nvPr/>
          </p:nvSpPr>
          <p:spPr bwMode="gray">
            <a:xfrm>
              <a:off x="1772425" y="3998814"/>
              <a:ext cx="1438800" cy="1363324"/>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5" name="TextBox 24"/>
            <p:cNvSpPr txBox="1"/>
            <p:nvPr/>
          </p:nvSpPr>
          <p:spPr>
            <a:xfrm>
              <a:off x="2014314" y="4421249"/>
              <a:ext cx="1056595"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Business </a:t>
              </a:r>
              <a:r>
                <a:rPr lang="de-DE" sz="1400" kern="0" dirty="0" err="1">
                  <a:solidFill>
                    <a:srgbClr val="000000"/>
                  </a:solidFill>
                  <a:ea typeface="Arial Unicode MS" pitchFamily="34" charset="-128"/>
                  <a:cs typeface="Arial Unicode MS" pitchFamily="34" charset="-128"/>
                </a:rPr>
                <a:t>Applications</a:t>
              </a:r>
              <a:endParaRPr lang="en-US" sz="1400" kern="0" dirty="0" err="1">
                <a:solidFill>
                  <a:srgbClr val="000000"/>
                </a:solidFill>
                <a:ea typeface="Arial Unicode MS" pitchFamily="34" charset="-128"/>
                <a:cs typeface="Arial Unicode MS" pitchFamily="34" charset="-128"/>
              </a:endParaRPr>
            </a:p>
          </p:txBody>
        </p:sp>
      </p:grpSp>
      <p:grpSp>
        <p:nvGrpSpPr>
          <p:cNvPr id="8" name="Group 7"/>
          <p:cNvGrpSpPr/>
          <p:nvPr/>
        </p:nvGrpSpPr>
        <p:grpSpPr>
          <a:xfrm>
            <a:off x="4007403" y="3603207"/>
            <a:ext cx="977322" cy="924389"/>
            <a:chOff x="4066106" y="4306591"/>
            <a:chExt cx="977322" cy="924389"/>
          </a:xfrm>
        </p:grpSpPr>
        <p:sp>
          <p:nvSpPr>
            <p:cNvPr id="26" name="Oval 25"/>
            <p:cNvSpPr/>
            <p:nvPr/>
          </p:nvSpPr>
          <p:spPr bwMode="gray">
            <a:xfrm>
              <a:off x="4066106" y="4306591"/>
              <a:ext cx="901821" cy="924389"/>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7" name="TextBox 26"/>
            <p:cNvSpPr txBox="1"/>
            <p:nvPr/>
          </p:nvSpPr>
          <p:spPr>
            <a:xfrm>
              <a:off x="4210226" y="4537443"/>
              <a:ext cx="8332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en-US" sz="1400" kern="0" dirty="0" err="1">
                <a:solidFill>
                  <a:srgbClr val="000000"/>
                </a:solidFill>
                <a:ea typeface="Arial Unicode MS" pitchFamily="34" charset="-128"/>
                <a:cs typeface="Arial Unicode MS" pitchFamily="34" charset="-128"/>
              </a:endParaRPr>
            </a:p>
          </p:txBody>
        </p:sp>
      </p:grpSp>
      <p:sp>
        <p:nvSpPr>
          <p:cNvPr id="28" name="Rectangle 27"/>
          <p:cNvSpPr/>
          <p:nvPr/>
        </p:nvSpPr>
        <p:spPr>
          <a:xfrm>
            <a:off x="5520151" y="1597709"/>
            <a:ext cx="6302757" cy="4242187"/>
          </a:xfrm>
          <a:prstGeom prst="rect">
            <a:avLst/>
          </a:prstGeom>
        </p:spPr>
        <p:txBody>
          <a:bodyPr wrap="square">
            <a:spAutoFit/>
          </a:bodyPr>
          <a:lstStyle/>
          <a:p>
            <a:pPr marL="0" lvl="1" defTabSz="1088231">
              <a:lnSpc>
                <a:spcPct val="107000"/>
              </a:lnSpc>
              <a:spcBef>
                <a:spcPts val="600"/>
              </a:spcBef>
              <a:buClr>
                <a:srgbClr val="F0AB00"/>
              </a:buClr>
              <a:buNone/>
            </a:pPr>
            <a:r>
              <a:rPr lang="en-US" sz="1400" b="1" dirty="0">
                <a:solidFill>
                  <a:srgbClr val="000000"/>
                </a:solidFill>
              </a:rPr>
              <a:t>Business Applications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High level of support and platform services available, limited resource consumption per microservice and low level of legacy code are assumed (e.g. Currency Conversion, Consent Management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1">
                    <a:lumMod val="75000"/>
                  </a:schemeClr>
                </a:solidFill>
              </a:rPr>
              <a:t>Cloud Foundry recommended</a:t>
            </a:r>
          </a:p>
          <a:p>
            <a:pPr marL="179964" lvl="1" indent="-179964" defTabSz="1088558">
              <a:lnSpc>
                <a:spcPct val="107000"/>
              </a:lnSpc>
              <a:spcBef>
                <a:spcPts val="600"/>
              </a:spcBef>
              <a:buClr>
                <a:srgbClr val="0FAAFF"/>
              </a:buClr>
              <a:buFont typeface="Wingdings" pitchFamily="2" charset="2"/>
              <a:buChar char="§"/>
            </a:pPr>
            <a:r>
              <a:rPr lang="en-US" sz="1400" dirty="0">
                <a:latin typeface="Arial" panose="020B0604020202020204" pitchFamily="34" charset="0"/>
                <a:cs typeface="Arial" panose="020B0604020202020204" pitchFamily="34" charset="0"/>
              </a:rPr>
              <a:t>Consequences: adopt microservice architecture and 12 factor app</a:t>
            </a:r>
          </a:p>
          <a:p>
            <a:pPr defTabSz="1088231">
              <a:lnSpc>
                <a:spcPct val="107000"/>
              </a:lnSpc>
              <a:spcBef>
                <a:spcPts val="600"/>
              </a:spcBef>
              <a:buClr>
                <a:srgbClr val="F0AB00"/>
              </a:buClr>
            </a:pPr>
            <a:br>
              <a:rPr lang="en-US" sz="1400" b="1" dirty="0">
                <a:solidFill>
                  <a:srgbClr val="000000"/>
                </a:solidFill>
              </a:rPr>
            </a:br>
            <a:r>
              <a:rPr lang="en-US" sz="1400" b="1" dirty="0">
                <a:solidFill>
                  <a:srgbClr val="000000"/>
                </a:solidFill>
              </a:rPr>
              <a:t>New and existing Backing Service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Low level of platform service support assumed acceptable, direct infrastructure access needed (e.g. HANA, Data Hub, Machine Learning)</a:t>
            </a:r>
            <a:br>
              <a:rPr lang="en-US" sz="1400" dirty="0"/>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endParaRPr lang="en-US" sz="1400" dirty="0">
              <a:solidFill>
                <a:schemeClr val="accent3"/>
              </a:solidFill>
            </a:endParaRPr>
          </a:p>
          <a:p>
            <a:pPr marL="0" lvl="1" defTabSz="1088231">
              <a:lnSpc>
                <a:spcPct val="107000"/>
              </a:lnSpc>
              <a:spcBef>
                <a:spcPts val="600"/>
              </a:spcBef>
              <a:buClr>
                <a:srgbClr val="F0AB00"/>
              </a:buClr>
              <a:buNone/>
            </a:pPr>
            <a:br>
              <a:rPr lang="en-US" sz="1400" b="1" dirty="0">
                <a:solidFill>
                  <a:srgbClr val="000000"/>
                </a:solidFill>
              </a:rPr>
            </a:br>
            <a:r>
              <a:rPr lang="en-US" sz="1400" b="1" dirty="0"/>
              <a:t>Existing Business Application</a:t>
            </a:r>
          </a:p>
          <a:p>
            <a:pPr marL="285750" lvl="1" indent="-285750" defTabSz="1088231">
              <a:lnSpc>
                <a:spcPct val="107000"/>
              </a:lnSpc>
              <a:spcBef>
                <a:spcPts val="600"/>
              </a:spcBef>
              <a:buClr>
                <a:schemeClr val="accent1"/>
              </a:buClr>
              <a:buFont typeface="Wingdings" panose="05000000000000000000" pitchFamily="2" charset="2"/>
              <a:buChar char="§"/>
            </a:pPr>
            <a:r>
              <a:rPr lang="en-US" sz="1400" dirty="0"/>
              <a:t>High level of existing code assumed, high requirements for resource consumption per (micro)service, </a:t>
            </a:r>
            <a:r>
              <a:rPr lang="en-US" sz="1400" dirty="0" err="1"/>
              <a:t>stateful</a:t>
            </a:r>
            <a:r>
              <a:rPr lang="en-US" sz="1400" dirty="0"/>
              <a:t> apps or service mesh capabilities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p>
        </p:txBody>
      </p:sp>
    </p:spTree>
    <p:extLst>
      <p:ext uri="{BB962C8B-B14F-4D97-AF65-F5344CB8AC3E}">
        <p14:creationId xmlns:p14="http://schemas.microsoft.com/office/powerpoint/2010/main" val="460715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2105</Words>
  <Application>Microsoft Office PowerPoint</Application>
  <PresentationFormat>Custom</PresentationFormat>
  <Paragraphs>333</Paragraphs>
  <Slides>22</Slides>
  <Notes>19</Notes>
  <HiddenSlides>3</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Desired target state</vt:lpstr>
      <vt:lpstr>Node Management</vt:lpstr>
      <vt:lpstr>A note on scheduling pods…</vt:lpstr>
      <vt:lpstr>Example: NodeSelector</vt:lpstr>
      <vt:lpstr>Sometimes working with kubernetes is like …</vt:lpstr>
      <vt:lpstr> K8s Dashboard</vt:lpstr>
      <vt:lpstr>Wherefrom can I get a cluster?</vt:lpstr>
      <vt:lpstr>“Traditional” Kubernetes Cluster Set-up</vt:lpstr>
      <vt:lpstr>The Gardener: Control Plane Engineering with minimal TCO!</vt:lpstr>
      <vt:lpstr>No „one size fits all“ - Cloud Foundry and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617</cp:revision>
  <dcterms:created xsi:type="dcterms:W3CDTF">2015-10-14T11:21:43Z</dcterms:created>
  <dcterms:modified xsi:type="dcterms:W3CDTF">2018-07-24T12:15:33Z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