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5"/>
  </p:notesMasterIdLst>
  <p:handoutMasterIdLst>
    <p:handoutMasterId r:id="rId16"/>
  </p:handoutMasterIdLst>
  <p:sldIdLst>
    <p:sldId id="433" r:id="rId2"/>
    <p:sldId id="441" r:id="rId3"/>
    <p:sldId id="447" r:id="rId4"/>
    <p:sldId id="437" r:id="rId5"/>
    <p:sldId id="445" r:id="rId6"/>
    <p:sldId id="438" r:id="rId7"/>
    <p:sldId id="446" r:id="rId8"/>
    <p:sldId id="443" r:id="rId9"/>
    <p:sldId id="440" r:id="rId10"/>
    <p:sldId id="436" r:id="rId11"/>
    <p:sldId id="448" r:id="rId12"/>
    <p:sldId id="444" r:id="rId13"/>
    <p:sldId id="265" r:id="rId14"/>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4538" autoAdjust="0"/>
  </p:normalViewPr>
  <p:slideViewPr>
    <p:cSldViewPr snapToGrid="0" showGuides="1">
      <p:cViewPr varScale="1">
        <p:scale>
          <a:sx n="97" d="100"/>
          <a:sy n="97" d="100"/>
        </p:scale>
        <p:origin x="1494" y="9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710699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094605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Show all namespaces in cluster</a:t>
            </a:r>
          </a:p>
          <a:p>
            <a:pPr marL="522900" lvl="1" indent="-342900">
              <a:buFontTx/>
              <a:buChar char="-"/>
            </a:pPr>
            <a:r>
              <a:rPr lang="en-US" dirty="0"/>
              <a:t>If not yet mentioned, explain that everyone has their own namespace. Please be a good citizen and don’t sabotage the others.</a:t>
            </a:r>
          </a:p>
          <a:p>
            <a:pPr marL="342900" indent="-342900">
              <a:buFontTx/>
              <a:buChar char="-"/>
            </a:pPr>
            <a:r>
              <a:rPr lang="en-US" dirty="0"/>
              <a:t>Query a pod from a dedicated namespace ( e.g. </a:t>
            </a:r>
            <a:r>
              <a:rPr lang="en-US" dirty="0" err="1"/>
              <a:t>kube</a:t>
            </a:r>
            <a:r>
              <a:rPr lang="en-US" dirty="0"/>
              <a:t>-system), explain “-n &lt;namespace</a:t>
            </a:r>
            <a:r>
              <a:rPr lang="en-US"/>
              <a:t>&gt;” flag</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987303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24807457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Recap: Pods can be considered as logical hosts and host 1..n containers.</a:t>
            </a:r>
          </a:p>
          <a:p>
            <a:endParaRPr lang="en-US" dirty="0"/>
          </a:p>
          <a:p>
            <a:r>
              <a:rPr lang="en-US" dirty="0"/>
              <a:t>Since every pod has its own IP address, it is possible to expose the same port on every pod (e.g. port 80 for a web server). Only within one pod you cannot expose the same port twice (so you cannot run 2 web server container in one pod and expose both on port 80).</a:t>
            </a:r>
          </a:p>
          <a:p>
            <a:endParaRPr lang="en-US" dirty="0"/>
          </a:p>
          <a:p>
            <a:r>
              <a:rPr lang="en-US" dirty="0"/>
              <a:t>Pods provide ephemeral (=non-persisted) storage. However pods are not meant to live forever. When they die, all the data inside is gone too. Use other resources to create persistent storage for your applications.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463049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We said that a pod may consist of more than one container. But when should you use such a feature? The so called ‘sidecar’ pattern gives a few ideas:</a:t>
            </a:r>
          </a:p>
          <a:p>
            <a:pPr marL="285750" indent="-285750">
              <a:buFontTx/>
              <a:buChar char="-"/>
            </a:pPr>
            <a:r>
              <a:rPr lang="en-US" dirty="0"/>
              <a:t>In general there is always one ‘main’ container, often also referred to as the application container. This primary container hosts the core logic of your application. In our example this is a </a:t>
            </a:r>
            <a:r>
              <a:rPr lang="en-US" dirty="0" err="1"/>
              <a:t>ngnix</a:t>
            </a:r>
            <a:r>
              <a:rPr lang="en-US" dirty="0"/>
              <a:t> webserver</a:t>
            </a:r>
          </a:p>
          <a:p>
            <a:pPr marL="285750" indent="-285750">
              <a:buFontTx/>
              <a:buChar char="-"/>
            </a:pPr>
            <a:r>
              <a:rPr lang="en-US" dirty="0"/>
              <a:t>The 2</a:t>
            </a:r>
            <a:r>
              <a:rPr lang="en-US" baseline="30000" dirty="0"/>
              <a:t>nd</a:t>
            </a:r>
            <a:r>
              <a:rPr lang="en-US" dirty="0"/>
              <a:t> (sidecar) container provides augmentation to improve the application container. To do so, both container need to share certain resources like disk space or network.</a:t>
            </a:r>
          </a:p>
          <a:p>
            <a:pPr marL="0" indent="0">
              <a:buFontTx/>
              <a:buNone/>
            </a:pPr>
            <a:endParaRPr lang="en-US" dirty="0"/>
          </a:p>
          <a:p>
            <a:pPr marL="0" indent="0">
              <a:buFontTx/>
              <a:buNone/>
            </a:pPr>
            <a:r>
              <a:rPr lang="en-US" dirty="0"/>
              <a:t>Think of the following setup: You have a webserver serving on port 80 (plain http). To add https you would need to touch your application. Alternatively you could add a proxy container that augments your webserver with https. Simply let your primary container serve port 80 only to localhost and capture that traffic in your proxy container, which then provides https.</a:t>
            </a:r>
          </a:p>
          <a:p>
            <a:pPr marL="0" indent="0">
              <a:buFontTx/>
              <a:buNone/>
            </a:pPr>
            <a:endParaRPr lang="en-US" dirty="0"/>
          </a:p>
          <a:p>
            <a:pPr marL="0" indent="0">
              <a:buFontTx/>
              <a:buNone/>
            </a:pPr>
            <a:r>
              <a:rPr lang="en-US" dirty="0"/>
              <a:t>Another example would be a configuration update mechanism realized with a helper container. A </a:t>
            </a:r>
            <a:r>
              <a:rPr lang="en-US" dirty="0" err="1"/>
              <a:t>nginx</a:t>
            </a:r>
            <a:r>
              <a:rPr lang="en-US" dirty="0"/>
              <a:t> webserver reads its configuration from a file. If this file is updated, a restart would be required. Think of a helper container, which takes notice of the configuration change and restarts the </a:t>
            </a:r>
            <a:r>
              <a:rPr lang="en-US" dirty="0" err="1"/>
              <a:t>nginx</a:t>
            </a:r>
            <a:r>
              <a:rPr lang="en-US" dirty="0"/>
              <a:t> in order to make it re-load the configuration. This is possible, since both container share the same volume (disks) and also the process namespace (if </a:t>
            </a:r>
            <a:r>
              <a:rPr lang="en-US"/>
              <a:t>configured properly).</a:t>
            </a:r>
            <a:endParaRPr lang="en-US" dirty="0"/>
          </a:p>
          <a:p>
            <a:pPr marL="28575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2955753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87584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r>
              <a:rPr lang="en-US" baseline="0" dirty="0"/>
              <a:t> for a resource with different structure: </a:t>
            </a:r>
            <a:r>
              <a:rPr lang="en-US" baseline="0" dirty="0" err="1"/>
              <a:t>configMap</a:t>
            </a:r>
            <a:endParaRPr lang="en-US" baseline="0" dirty="0"/>
          </a:p>
          <a:p>
            <a:r>
              <a:rPr lang="en-US" dirty="0" err="1"/>
              <a:t>configMaps</a:t>
            </a:r>
            <a:r>
              <a:rPr lang="en-US" dirty="0"/>
              <a:t> have no spec, but a data sections.</a:t>
            </a:r>
          </a:p>
          <a:p>
            <a:endParaRPr lang="en-US" dirty="0"/>
          </a:p>
          <a:p>
            <a:r>
              <a:rPr lang="en-US" dirty="0"/>
              <a:t>When looking at the </a:t>
            </a:r>
            <a:r>
              <a:rPr lang="en-US" dirty="0" err="1"/>
              <a:t>api</a:t>
            </a:r>
            <a:r>
              <a:rPr lang="en-US" dirty="0"/>
              <a:t> reference, you can see this basic structure too. Simply navigate to a resource, like pod, and see with fields and object there are. Usually fields have either a list or string/integer as values. Objects link to their object definition.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1052791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968705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http &amp; exec</a:t>
            </a:r>
            <a:r>
              <a:rPr lang="en-US" baseline="0" dirty="0"/>
              <a:t> liveness pods (see </a:t>
            </a:r>
            <a:r>
              <a:rPr lang="en-US" baseline="0" dirty="0" err="1"/>
              <a:t>pod_exec_liveness</a:t>
            </a:r>
            <a:r>
              <a:rPr lang="en-US" baseline="0" dirty="0"/>
              <a:t> &amp; </a:t>
            </a:r>
            <a:r>
              <a:rPr lang="en-US" baseline="0" dirty="0" err="1"/>
              <a:t>pod_http_liveness</a:t>
            </a:r>
            <a:r>
              <a:rPr lang="en-US" baseline="0" dirty="0"/>
              <a:t> </a:t>
            </a:r>
            <a:r>
              <a:rPr lang="en-US" baseline="0" dirty="0" err="1"/>
              <a:t>yaml</a:t>
            </a:r>
            <a:r>
              <a:rPr lang="en-US" baseline="0" dirty="0"/>
              <a:t> files in the solutions folder)</a:t>
            </a:r>
            <a:endParaRPr lang="en-US" dirty="0"/>
          </a:p>
          <a:p>
            <a:r>
              <a:rPr lang="en-US" dirty="0"/>
              <a:t>Consequence of failed probe:</a:t>
            </a:r>
          </a:p>
          <a:p>
            <a:pPr marL="285750" indent="-285750">
              <a:buFontTx/>
              <a:buChar char="-"/>
            </a:pPr>
            <a:r>
              <a:rPr lang="en-US" dirty="0"/>
              <a:t>liveness: kill the pod &amp; restart</a:t>
            </a:r>
          </a:p>
          <a:p>
            <a:pPr marL="285750" indent="-285750">
              <a:buFontTx/>
              <a:buChar char="-"/>
            </a:pPr>
            <a:r>
              <a:rPr lang="en-US" dirty="0"/>
              <a:t>Readiness: mark pod</a:t>
            </a:r>
            <a:r>
              <a:rPr lang="en-US" baseline="0" dirty="0"/>
              <a:t> as not ready and don’t route service traffic to it</a:t>
            </a:r>
            <a:endParaRPr lang="en-US" dirty="0"/>
          </a:p>
          <a:p>
            <a:r>
              <a:rPr lang="en-US" dirty="0"/>
              <a:t>Other options</a:t>
            </a:r>
            <a:r>
              <a:rPr lang="en-US" baseline="0" dirty="0"/>
              <a:t> for probes: </a:t>
            </a:r>
          </a:p>
          <a:p>
            <a:pPr marL="285750" indent="-285750">
              <a:buFontTx/>
              <a:buChar char="-"/>
            </a:pPr>
            <a:r>
              <a:rPr lang="en-US" baseline="0" dirty="0"/>
              <a:t>TCP: can a connection be opened successfully?</a:t>
            </a:r>
          </a:p>
          <a:p>
            <a:pPr marL="285750" indent="-285750">
              <a:buFontTx/>
              <a:buChar char="-"/>
            </a:pPr>
            <a:r>
              <a:rPr lang="en-US" baseline="0" dirty="0"/>
              <a:t>EXEC: run a command and evaluate return/exit code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950672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Create a pod: ~/</a:t>
            </a:r>
            <a:r>
              <a:rPr lang="en-US" dirty="0" err="1"/>
              <a:t>kubernetes</a:t>
            </a:r>
            <a:r>
              <a:rPr lang="en-US" dirty="0"/>
              <a:t>/demo/02_pod_exec_liveness.yaml</a:t>
            </a:r>
          </a:p>
          <a:p>
            <a:pPr marL="522900" lvl="1" indent="-342900">
              <a:buFontTx/>
              <a:buChar char="-"/>
            </a:pPr>
            <a:r>
              <a:rPr lang="en-US" dirty="0"/>
              <a:t>Discuss the probe and how it should fail</a:t>
            </a:r>
          </a:p>
          <a:p>
            <a:pPr marL="522900" lvl="1" indent="-342900">
              <a:buFontTx/>
              <a:buChar char="-"/>
            </a:pPr>
            <a:r>
              <a:rPr lang="en-US" dirty="0"/>
              <a:t>Show how it fails &amp; get restarted</a:t>
            </a:r>
          </a:p>
          <a:p>
            <a:pPr marL="522900" lvl="1" indent="-342900">
              <a:buFontTx/>
              <a:buChar char="-"/>
            </a:pPr>
            <a:r>
              <a:rPr lang="en-US" dirty="0"/>
              <a:t>Point out the failure threshold</a:t>
            </a:r>
          </a:p>
          <a:p>
            <a:pPr marL="342900" indent="-342900">
              <a:buFontTx/>
              <a:buChar char="-"/>
            </a:pPr>
            <a:r>
              <a:rPr lang="en-US" dirty="0"/>
              <a:t>Create a 2</a:t>
            </a:r>
            <a:r>
              <a:rPr lang="en-US" baseline="30000" dirty="0"/>
              <a:t>nd</a:t>
            </a:r>
            <a:r>
              <a:rPr lang="en-US" dirty="0"/>
              <a:t> pod, this time with a web server: ~/</a:t>
            </a:r>
            <a:r>
              <a:rPr lang="en-US" dirty="0" err="1"/>
              <a:t>kubernetes</a:t>
            </a:r>
            <a:r>
              <a:rPr lang="en-US" dirty="0"/>
              <a:t>/demo/02_pod_http_liveness.yaml</a:t>
            </a:r>
          </a:p>
          <a:p>
            <a:pPr marL="522900" lvl="1" indent="-342900">
              <a:buFontTx/>
              <a:buChar char="-"/>
            </a:pPr>
            <a:r>
              <a:rPr lang="en-US" dirty="0"/>
              <a:t>Explain the http probe and how it should fill up the logs</a:t>
            </a:r>
          </a:p>
          <a:p>
            <a:pPr marL="522900" marR="0" lvl="1" indent="-34290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Show logs of the container (will be the access log) and discuss the effect of the liveness probe</a:t>
            </a:r>
          </a:p>
          <a:p>
            <a:pPr marL="342900" indent="-342900">
              <a:buFontTx/>
              <a:buChar char="-"/>
            </a:pPr>
            <a:r>
              <a:rPr lang="en-US" dirty="0"/>
              <a:t>Access </a:t>
            </a:r>
            <a:r>
              <a:rPr lang="en-US" dirty="0" err="1"/>
              <a:t>nginx</a:t>
            </a:r>
            <a:r>
              <a:rPr lang="en-US" dirty="0"/>
              <a:t>:</a:t>
            </a:r>
          </a:p>
          <a:p>
            <a:pPr marL="522864" lvl="1" indent="-342900">
              <a:buFontTx/>
              <a:buChar char="-"/>
            </a:pPr>
            <a:r>
              <a:rPr lang="en-US" dirty="0"/>
              <a:t>Run  </a:t>
            </a:r>
            <a:r>
              <a:rPr lang="en-US" dirty="0" err="1"/>
              <a:t>kubectl</a:t>
            </a:r>
            <a:r>
              <a:rPr lang="en-US" dirty="0"/>
              <a:t> port-forward pod/</a:t>
            </a:r>
            <a:r>
              <a:rPr lang="en-US" dirty="0" err="1"/>
              <a:t>nginx</a:t>
            </a:r>
            <a:r>
              <a:rPr lang="en-US" dirty="0"/>
              <a:t>-liveness-pod 8080:80</a:t>
            </a:r>
          </a:p>
          <a:p>
            <a:pPr marL="522864" lvl="1" indent="-342900">
              <a:buFontTx/>
              <a:buChar char="-"/>
            </a:pPr>
            <a:r>
              <a:rPr lang="en-US" dirty="0"/>
              <a:t>Open a browser and connect to 127.0.0.1:8080</a:t>
            </a:r>
          </a:p>
          <a:p>
            <a:pPr marL="522864" lvl="1" indent="-342900">
              <a:buFontTx/>
              <a:buChar char="-"/>
            </a:pPr>
            <a:r>
              <a:rPr lang="en-US" dirty="0"/>
              <a:t>Port-forward is a nice command to test access to something that you don’t want to expose (yet). However it is not recommended for any production like setup as the traffic is routed via the cluster’s API server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327213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1827817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hyperlink" Target="https://kubernetes.io/docs/api-reference/v1.8/#pod-v1-core"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Namespaces and Pods</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pPr lvl="1"/>
            <a:r>
              <a:rPr lang="en-US" dirty="0"/>
              <a:t>Logical realm for applications to run within</a:t>
            </a:r>
          </a:p>
          <a:p>
            <a:pPr lvl="1"/>
            <a:r>
              <a:rPr lang="en-US" dirty="0"/>
              <a:t>Isolate resources and restrict visibility to objects in the same namespace</a:t>
            </a:r>
          </a:p>
          <a:p>
            <a:pPr lvl="1"/>
            <a:r>
              <a:rPr lang="en-US" dirty="0"/>
              <a:t>Basic user management is handled on namespace level</a:t>
            </a:r>
          </a:p>
          <a:p>
            <a:pPr lvl="1"/>
            <a:r>
              <a:rPr lang="en-US" dirty="0"/>
              <a:t>Resource quotas / limits managed per namespace</a:t>
            </a:r>
          </a:p>
          <a:p>
            <a:pPr lvl="1"/>
            <a:r>
              <a:rPr lang="en-US" dirty="0"/>
              <a:t>Uniqueness of names required per namespace</a:t>
            </a:r>
          </a:p>
          <a:p>
            <a:pPr lvl="1"/>
            <a:r>
              <a:rPr lang="en-US" dirty="0"/>
              <a:t>Access to services in a different namespace via FQDN &lt;service-name&gt;.&lt;namespace&gt;</a:t>
            </a:r>
          </a:p>
          <a:p>
            <a:pPr lvl="1"/>
            <a:r>
              <a:rPr lang="en-US" dirty="0"/>
              <a:t>Use –n (--namespace) &lt;namespace&gt; switch with </a:t>
            </a:r>
            <a:r>
              <a:rPr lang="en-US" dirty="0" err="1"/>
              <a:t>kubectl</a:t>
            </a:r>
            <a:r>
              <a:rPr lang="en-US" dirty="0"/>
              <a:t> to access resources</a:t>
            </a:r>
          </a:p>
          <a:p>
            <a:pPr lvl="1"/>
            <a:endParaRPr lang="en-US" dirty="0"/>
          </a:p>
        </p:txBody>
      </p:sp>
      <p:sp>
        <p:nvSpPr>
          <p:cNvPr id="2" name="Title 1"/>
          <p:cNvSpPr>
            <a:spLocks noGrp="1"/>
          </p:cNvSpPr>
          <p:nvPr>
            <p:ph type="title"/>
          </p:nvPr>
        </p:nvSpPr>
        <p:spPr/>
        <p:txBody>
          <a:bodyPr/>
          <a:lstStyle/>
          <a:p>
            <a:r>
              <a:rPr lang="en-US" dirty="0"/>
              <a:t>Namespaces</a:t>
            </a:r>
          </a:p>
        </p:txBody>
      </p:sp>
    </p:spTree>
    <p:extLst>
      <p:ext uri="{BB962C8B-B14F-4D97-AF65-F5344CB8AC3E}">
        <p14:creationId xmlns:p14="http://schemas.microsoft.com/office/powerpoint/2010/main" val="3249990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1961122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#02</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Pods – logical hosts</a:t>
            </a:r>
          </a:p>
        </p:txBody>
      </p:sp>
      <p:sp>
        <p:nvSpPr>
          <p:cNvPr id="28" name="Rectangle 27"/>
          <p:cNvSpPr/>
          <p:nvPr/>
        </p:nvSpPr>
        <p:spPr bwMode="gray">
          <a:xfrm>
            <a:off x="444438" y="5707380"/>
            <a:ext cx="1124603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2" name="Rectangle 41"/>
          <p:cNvSpPr/>
          <p:nvPr/>
        </p:nvSpPr>
        <p:spPr bwMode="gray">
          <a:xfrm>
            <a:off x="78433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-A</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Rectangle 1"/>
          <p:cNvSpPr/>
          <p:nvPr/>
        </p:nvSpPr>
        <p:spPr bwMode="gray">
          <a:xfrm>
            <a:off x="61260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3" name="Cylinder 2"/>
          <p:cNvSpPr/>
          <p:nvPr/>
        </p:nvSpPr>
        <p:spPr bwMode="gray">
          <a:xfrm>
            <a:off x="2801588" y="381600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632869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615696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20" name="Rectangle 19"/>
          <p:cNvSpPr/>
          <p:nvPr/>
        </p:nvSpPr>
        <p:spPr bwMode="gray">
          <a:xfrm>
            <a:off x="6718018" y="252557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p:cNvSpPr/>
          <p:nvPr/>
        </p:nvSpPr>
        <p:spPr bwMode="gray">
          <a:xfrm>
            <a:off x="8345949" y="400633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9344169" y="252557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2486733" y="2540136"/>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 name="Connector: Elbow 4"/>
          <p:cNvCxnSpPr>
            <a:stCxn id="23" idx="3"/>
            <a:endCxn id="3" idx="4"/>
          </p:cNvCxnSpPr>
          <p:nvPr/>
        </p:nvCxnSpPr>
        <p:spPr>
          <a:xfrm flipH="1">
            <a:off x="3799808" y="3118265"/>
            <a:ext cx="314856" cy="1199862"/>
          </a:xfrm>
          <a:prstGeom prst="bentConnector3">
            <a:avLst>
              <a:gd name="adj1" fmla="val -18635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p:cNvCxnSpPr>
            <a:stCxn id="20" idx="2"/>
            <a:endCxn id="21" idx="2"/>
          </p:cNvCxnSpPr>
          <p:nvPr/>
        </p:nvCxnSpPr>
        <p:spPr>
          <a:xfrm rot="16200000" flipH="1">
            <a:off x="7525655" y="368816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p:cNvCxnSpPr>
            <a:stCxn id="22" idx="2"/>
            <a:endCxn id="21" idx="4"/>
          </p:cNvCxnSpPr>
          <p:nvPr/>
        </p:nvCxnSpPr>
        <p:spPr>
          <a:xfrm rot="5400000">
            <a:off x="9337841" y="368815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stCxn id="22" idx="1"/>
            <a:endCxn id="20" idx="3"/>
          </p:cNvCxnSpPr>
          <p:nvPr/>
        </p:nvCxnSpPr>
        <p:spPr>
          <a:xfrm rot="10800000" flipV="1">
            <a:off x="8345949" y="310370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337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8DC7-A4C9-412C-A423-2880AD0B6E76}"/>
              </a:ext>
            </a:extLst>
          </p:cNvPr>
          <p:cNvSpPr>
            <a:spLocks noGrp="1"/>
          </p:cNvSpPr>
          <p:nvPr>
            <p:ph type="title"/>
          </p:nvPr>
        </p:nvSpPr>
        <p:spPr/>
        <p:txBody>
          <a:bodyPr/>
          <a:lstStyle/>
          <a:p>
            <a:r>
              <a:rPr lang="en-US" dirty="0"/>
              <a:t>Sidecar pattern – or when to use multiple container in a pod</a:t>
            </a:r>
          </a:p>
        </p:txBody>
      </p:sp>
      <p:grpSp>
        <p:nvGrpSpPr>
          <p:cNvPr id="11" name="Group 10">
            <a:extLst>
              <a:ext uri="{FF2B5EF4-FFF2-40B4-BE49-F238E27FC236}">
                <a16:creationId xmlns:a16="http://schemas.microsoft.com/office/drawing/2014/main" id="{FB2CD143-0D2F-4657-9000-8B31A4D6BDB6}"/>
              </a:ext>
            </a:extLst>
          </p:cNvPr>
          <p:cNvGrpSpPr/>
          <p:nvPr/>
        </p:nvGrpSpPr>
        <p:grpSpPr>
          <a:xfrm>
            <a:off x="3495009" y="2656763"/>
            <a:ext cx="5204460" cy="3263342"/>
            <a:chOff x="3394095" y="2548608"/>
            <a:chExt cx="5204460" cy="3263342"/>
          </a:xfrm>
        </p:grpSpPr>
        <p:sp>
          <p:nvSpPr>
            <p:cNvPr id="3" name="Rectangle 2">
              <a:extLst>
                <a:ext uri="{FF2B5EF4-FFF2-40B4-BE49-F238E27FC236}">
                  <a16:creationId xmlns:a16="http://schemas.microsoft.com/office/drawing/2014/main" id="{78AAD8F1-386E-40CE-979F-C79845ECC6E3}"/>
                </a:ext>
              </a:extLst>
            </p:cNvPr>
            <p:cNvSpPr/>
            <p:nvPr/>
          </p:nvSpPr>
          <p:spPr bwMode="gray">
            <a:xfrm>
              <a:off x="3565833" y="267052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4306B961-6B68-43FE-86D9-2321AB2204D3}"/>
                </a:ext>
              </a:extLst>
            </p:cNvPr>
            <p:cNvSpPr/>
            <p:nvPr/>
          </p:nvSpPr>
          <p:spPr bwMode="gray">
            <a:xfrm>
              <a:off x="3394095" y="254860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5" name="Rectangle 4">
              <a:extLst>
                <a:ext uri="{FF2B5EF4-FFF2-40B4-BE49-F238E27FC236}">
                  <a16:creationId xmlns:a16="http://schemas.microsoft.com/office/drawing/2014/main" id="{D359A288-FA58-4435-A556-6E47F71703E0}"/>
                </a:ext>
              </a:extLst>
            </p:cNvPr>
            <p:cNvSpPr/>
            <p:nvPr/>
          </p:nvSpPr>
          <p:spPr bwMode="gray">
            <a:xfrm>
              <a:off x="3955153" y="326299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Cylinder 5">
              <a:extLst>
                <a:ext uri="{FF2B5EF4-FFF2-40B4-BE49-F238E27FC236}">
                  <a16:creationId xmlns:a16="http://schemas.microsoft.com/office/drawing/2014/main" id="{2F8DF86F-FD0C-44AF-BE66-43A5E289EC3C}"/>
                </a:ext>
              </a:extLst>
            </p:cNvPr>
            <p:cNvSpPr/>
            <p:nvPr/>
          </p:nvSpPr>
          <p:spPr bwMode="gray">
            <a:xfrm>
              <a:off x="5583084" y="474375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03072AD4-D880-47B9-994A-3B2C64739E7B}"/>
                </a:ext>
              </a:extLst>
            </p:cNvPr>
            <p:cNvSpPr/>
            <p:nvPr/>
          </p:nvSpPr>
          <p:spPr bwMode="gray">
            <a:xfrm>
              <a:off x="6581304" y="326299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8" name="Connector: Elbow 7">
              <a:extLst>
                <a:ext uri="{FF2B5EF4-FFF2-40B4-BE49-F238E27FC236}">
                  <a16:creationId xmlns:a16="http://schemas.microsoft.com/office/drawing/2014/main" id="{A9F69B7D-24E3-4263-985E-C5D03E2AFBED}"/>
                </a:ext>
              </a:extLst>
            </p:cNvPr>
            <p:cNvCxnSpPr>
              <a:stCxn id="5" idx="2"/>
              <a:endCxn id="6" idx="2"/>
            </p:cNvCxnSpPr>
            <p:nvPr/>
          </p:nvCxnSpPr>
          <p:spPr>
            <a:xfrm rot="16200000" flipH="1">
              <a:off x="4762790" y="442558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4D95C8FA-3BFA-4BA1-A483-C434537E54B9}"/>
                </a:ext>
              </a:extLst>
            </p:cNvPr>
            <p:cNvCxnSpPr>
              <a:stCxn id="7" idx="2"/>
              <a:endCxn id="6" idx="4"/>
            </p:cNvCxnSpPr>
            <p:nvPr/>
          </p:nvCxnSpPr>
          <p:spPr>
            <a:xfrm rot="5400000">
              <a:off x="6574976" y="442557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0FF28FED-1367-412F-8C10-8037765AB121}"/>
                </a:ext>
              </a:extLst>
            </p:cNvPr>
            <p:cNvCxnSpPr>
              <a:stCxn id="7" idx="1"/>
              <a:endCxn id="5" idx="3"/>
            </p:cNvCxnSpPr>
            <p:nvPr/>
          </p:nvCxnSpPr>
          <p:spPr>
            <a:xfrm rot="10800000" flipV="1">
              <a:off x="5583084" y="384112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2" name="Speech Bubble: Rectangle 11">
            <a:extLst>
              <a:ext uri="{FF2B5EF4-FFF2-40B4-BE49-F238E27FC236}">
                <a16:creationId xmlns:a16="http://schemas.microsoft.com/office/drawing/2014/main" id="{CEC408BF-E469-4FEB-B3B1-E9272ECCBFBD}"/>
              </a:ext>
            </a:extLst>
          </p:cNvPr>
          <p:cNvSpPr/>
          <p:nvPr/>
        </p:nvSpPr>
        <p:spPr bwMode="gray">
          <a:xfrm>
            <a:off x="8310149" y="1616445"/>
            <a:ext cx="3008446" cy="915844"/>
          </a:xfrm>
          <a:prstGeom prst="wedgeRectCallout">
            <a:avLst>
              <a:gd name="adj1" fmla="val -56757"/>
              <a:gd name="adj2" fmla="val 11970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Helper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Speech Bubble: Rectangle 12">
            <a:extLst>
              <a:ext uri="{FF2B5EF4-FFF2-40B4-BE49-F238E27FC236}">
                <a16:creationId xmlns:a16="http://schemas.microsoft.com/office/drawing/2014/main" id="{A6BFAEFB-B711-43D3-9AF6-2BA756B0F93E}"/>
              </a:ext>
            </a:extLst>
          </p:cNvPr>
          <p:cNvSpPr/>
          <p:nvPr/>
        </p:nvSpPr>
        <p:spPr bwMode="gray">
          <a:xfrm>
            <a:off x="504001" y="1616445"/>
            <a:ext cx="3008446" cy="915844"/>
          </a:xfrm>
          <a:prstGeom prst="wedgeRectCallout">
            <a:avLst>
              <a:gd name="adj1" fmla="val 58938"/>
              <a:gd name="adj2" fmla="val 16693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Application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1295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9737280" cy="4727460"/>
          </a:xfrm>
        </p:spPr>
        <p:txBody>
          <a:bodyPr/>
          <a:lstStyle/>
          <a:p>
            <a:pPr lvl="1"/>
            <a:r>
              <a:rPr lang="en-US" dirty="0"/>
              <a:t>A </a:t>
            </a:r>
            <a:r>
              <a:rPr lang="en-US" i="1" dirty="0"/>
              <a:t>pod</a:t>
            </a:r>
            <a:r>
              <a:rPr lang="en-US" dirty="0"/>
              <a:t> (as in a pod of whales or pea pod) is a group of one or more containers (such as Docker containers), with shared storage/network, and a specification for how to run the containers</a:t>
            </a:r>
          </a:p>
          <a:p>
            <a:pPr lvl="1"/>
            <a:r>
              <a:rPr lang="en-US" dirty="0"/>
              <a:t>Containers of a pod share localhost network interface</a:t>
            </a:r>
          </a:p>
          <a:p>
            <a:pPr lvl="1"/>
            <a:r>
              <a:rPr lang="en-US" dirty="0"/>
              <a:t>A pod can provision ephemeral storage or attach persistent storage</a:t>
            </a:r>
          </a:p>
          <a:p>
            <a:pPr lvl="1"/>
            <a:r>
              <a:rPr lang="en-US" dirty="0"/>
              <a:t>Pods are started by </a:t>
            </a:r>
            <a:r>
              <a:rPr lang="en-US" dirty="0" err="1"/>
              <a:t>kubelet</a:t>
            </a:r>
            <a:r>
              <a:rPr lang="en-US" dirty="0"/>
              <a:t> but can die any time without necessarily being re-scheduled</a:t>
            </a:r>
          </a:p>
          <a:p>
            <a:pPr lvl="1"/>
            <a:r>
              <a:rPr lang="en-US" dirty="0"/>
              <a:t>Pods can be probed by </a:t>
            </a:r>
            <a:r>
              <a:rPr lang="en-US" dirty="0" err="1"/>
              <a:t>kubelet</a:t>
            </a:r>
            <a:r>
              <a:rPr lang="en-US" dirty="0"/>
              <a:t> (liveness &amp; readiness probe)</a:t>
            </a:r>
          </a:p>
          <a:p>
            <a:pPr lvl="1"/>
            <a:r>
              <a:rPr lang="en-US" dirty="0"/>
              <a:t>Most important pod phases / status:</a:t>
            </a:r>
          </a:p>
          <a:p>
            <a:pPr lvl="2"/>
            <a:r>
              <a:rPr lang="en-US" dirty="0"/>
              <a:t>Pending</a:t>
            </a:r>
          </a:p>
          <a:p>
            <a:pPr lvl="2"/>
            <a:r>
              <a:rPr lang="en-US" dirty="0"/>
              <a:t>Running</a:t>
            </a:r>
          </a:p>
          <a:p>
            <a:pPr lvl="2"/>
            <a:r>
              <a:rPr lang="en-US" dirty="0"/>
              <a:t>Succeeded</a:t>
            </a:r>
          </a:p>
          <a:p>
            <a:pPr lvl="2"/>
            <a:r>
              <a:rPr lang="en-US" dirty="0"/>
              <a:t>Failed</a:t>
            </a:r>
          </a:p>
          <a:p>
            <a:pPr lvl="2"/>
            <a:r>
              <a:rPr lang="en-US" dirty="0"/>
              <a:t>Unknown</a:t>
            </a:r>
          </a:p>
          <a:p>
            <a:pPr lvl="1"/>
            <a:endParaRPr lang="en-US" dirty="0"/>
          </a:p>
        </p:txBody>
      </p:sp>
      <p:sp>
        <p:nvSpPr>
          <p:cNvPr id="2" name="Title 1"/>
          <p:cNvSpPr>
            <a:spLocks noGrp="1"/>
          </p:cNvSpPr>
          <p:nvPr>
            <p:ph type="title"/>
          </p:nvPr>
        </p:nvSpPr>
        <p:spPr/>
        <p:txBody>
          <a:bodyPr/>
          <a:lstStyle/>
          <a:p>
            <a:r>
              <a:rPr lang="en-US" dirty="0"/>
              <a:t>Pods</a:t>
            </a:r>
          </a:p>
        </p:txBody>
      </p:sp>
    </p:spTree>
    <p:extLst>
      <p:ext uri="{BB962C8B-B14F-4D97-AF65-F5344CB8AC3E}">
        <p14:creationId xmlns:p14="http://schemas.microsoft.com/office/powerpoint/2010/main" val="2064472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structure of most K8s resources</a:t>
            </a:r>
          </a:p>
        </p:txBody>
      </p:sp>
      <p:grpSp>
        <p:nvGrpSpPr>
          <p:cNvPr id="17" name="Group 16"/>
          <p:cNvGrpSpPr/>
          <p:nvPr/>
        </p:nvGrpSpPr>
        <p:grpSpPr>
          <a:xfrm>
            <a:off x="803295" y="1813069"/>
            <a:ext cx="5833704" cy="3249281"/>
            <a:chOff x="3639087" y="2577737"/>
            <a:chExt cx="4599222" cy="2296676"/>
          </a:xfrm>
        </p:grpSpPr>
        <p:sp>
          <p:nvSpPr>
            <p:cNvPr id="6" name="Rectangle 5"/>
            <p:cNvSpPr/>
            <p:nvPr/>
          </p:nvSpPr>
          <p:spPr bwMode="gray">
            <a:xfrm>
              <a:off x="3639087" y="2577737"/>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noProof="0" dirty="0" err="1">
                  <a:ea typeface="Arial Unicode MS" pitchFamily="34" charset="-128"/>
                  <a:cs typeface="Arial Unicode MS" pitchFamily="34" charset="-128"/>
                </a:rPr>
                <a:t>apiVersion</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39087" y="3060466"/>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kind</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p:nvSpPr>
          <p:spPr bwMode="gray">
            <a:xfrm>
              <a:off x="3639087" y="3543195"/>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p:nvSpPr>
          <p:spPr bwMode="gray">
            <a:xfrm>
              <a:off x="3639087" y="4025924"/>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3639087" y="4508653"/>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ectangle 10"/>
            <p:cNvSpPr/>
            <p:nvPr/>
          </p:nvSpPr>
          <p:spPr bwMode="gray">
            <a:xfrm>
              <a:off x="5576745" y="3554081"/>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gray">
            <a:xfrm>
              <a:off x="5576745" y="4036810"/>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p:cNvSpPr/>
            <p:nvPr/>
          </p:nvSpPr>
          <p:spPr bwMode="gray">
            <a:xfrm>
              <a:off x="5576745" y="4517748"/>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13"/>
            <p:cNvSpPr/>
            <p:nvPr/>
          </p:nvSpPr>
          <p:spPr bwMode="gray">
            <a:xfrm>
              <a:off x="5576745" y="2588623"/>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14"/>
            <p:cNvSpPr/>
            <p:nvPr/>
          </p:nvSpPr>
          <p:spPr bwMode="gray">
            <a:xfrm>
              <a:off x="5576745" y="3071352"/>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8" name="Speech Bubble: Rectangle 17"/>
          <p:cNvSpPr/>
          <p:nvPr/>
        </p:nvSpPr>
        <p:spPr bwMode="gray">
          <a:xfrm>
            <a:off x="6636999" y="5497800"/>
            <a:ext cx="4101737" cy="624325"/>
          </a:xfrm>
          <a:prstGeom prst="wedgeRectCallout">
            <a:avLst>
              <a:gd name="adj1" fmla="val -67542"/>
              <a:gd name="adj2" fmla="val -17123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Information supplied by k8s, not maintained by users</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Speech Bubble: Rectangle 18"/>
          <p:cNvSpPr/>
          <p:nvPr/>
        </p:nvSpPr>
        <p:spPr bwMode="gray">
          <a:xfrm>
            <a:off x="7014755" y="873332"/>
            <a:ext cx="4101737" cy="624325"/>
          </a:xfrm>
          <a:prstGeom prst="wedgeRectCallout">
            <a:avLst>
              <a:gd name="adj1" fmla="val -78795"/>
              <a:gd name="adj2" fmla="val 13703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api</a:t>
            </a:r>
            <a:r>
              <a:rPr lang="en-US" sz="1800" kern="0" noProof="0" dirty="0">
                <a:ea typeface="Arial Unicode MS" pitchFamily="34" charset="-128"/>
                <a:cs typeface="Arial Unicode MS" pitchFamily="34" charset="-128"/>
              </a:rPr>
              <a:t> the resource belongs to, e.g.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Speech Bubble: Rectangle 19"/>
          <p:cNvSpPr/>
          <p:nvPr/>
        </p:nvSpPr>
        <p:spPr bwMode="gray">
          <a:xfrm>
            <a:off x="7588740" y="2061185"/>
            <a:ext cx="4101737"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resource type, e.g. “pod”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Speech Bubble: Rectangle 20"/>
          <p:cNvSpPr/>
          <p:nvPr/>
        </p:nvSpPr>
        <p:spPr bwMode="gray">
          <a:xfrm>
            <a:off x="7588740" y="3063233"/>
            <a:ext cx="4101737" cy="748951"/>
          </a:xfrm>
          <a:prstGeom prst="wedgeRectCallout">
            <a:avLst>
              <a:gd name="adj1" fmla="val -82404"/>
              <a:gd name="adj2" fmla="val 824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metadata like name, annotations or labels are maintained here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Speech Bubble: Rectangle 21"/>
          <p:cNvSpPr/>
          <p:nvPr/>
        </p:nvSpPr>
        <p:spPr bwMode="gray">
          <a:xfrm>
            <a:off x="7588740" y="4108290"/>
            <a:ext cx="4101737" cy="748951"/>
          </a:xfrm>
          <a:prstGeom prst="wedgeRectCallout">
            <a:avLst>
              <a:gd name="adj1" fmla="val -86438"/>
              <a:gd name="adj2" fmla="val -4176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specification of the resource based on its “kind”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44602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04001" y="1116542"/>
            <a:ext cx="3867974" cy="5120670"/>
          </a:xfrm>
          <a:prstGeom prst="rect">
            <a:avLst/>
          </a:prstGeom>
        </p:spPr>
      </p:pic>
      <p:sp>
        <p:nvSpPr>
          <p:cNvPr id="2" name="Title 1"/>
          <p:cNvSpPr>
            <a:spLocks noGrp="1"/>
          </p:cNvSpPr>
          <p:nvPr>
            <p:ph type="title"/>
          </p:nvPr>
        </p:nvSpPr>
        <p:spPr/>
        <p:txBody>
          <a:bodyPr/>
          <a:lstStyle/>
          <a:p>
            <a:r>
              <a:rPr lang="en-US" dirty="0"/>
              <a:t>Pod definition - </a:t>
            </a:r>
            <a:r>
              <a:rPr lang="en-US" b="0" dirty="0">
                <a:hlinkClick r:id="rId4"/>
              </a:rPr>
              <a:t>https://kubernetes.io/docs/api-reference/v1.8/#pod-v1-core</a:t>
            </a:r>
            <a:r>
              <a:rPr lang="en-US" b="0" dirty="0"/>
              <a:t>  </a:t>
            </a:r>
          </a:p>
        </p:txBody>
      </p:sp>
      <p:sp>
        <p:nvSpPr>
          <p:cNvPr id="15" name="Speech Bubble: Rectangle 14"/>
          <p:cNvSpPr/>
          <p:nvPr/>
        </p:nvSpPr>
        <p:spPr bwMode="gray">
          <a:xfrm>
            <a:off x="5490755" y="1116542"/>
            <a:ext cx="5442076" cy="572921"/>
          </a:xfrm>
          <a:prstGeom prst="wedgeRectCallout">
            <a:avLst>
              <a:gd name="adj1" fmla="val -91535"/>
              <a:gd name="adj2" fmla="val -1235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Resources of “</a:t>
            </a:r>
            <a:r>
              <a:rPr lang="en-US" sz="1800" kern="0" dirty="0" err="1">
                <a:ea typeface="Arial Unicode MS" pitchFamily="34" charset="-128"/>
                <a:cs typeface="Arial Unicode MS" pitchFamily="34" charset="-128"/>
              </a:rPr>
              <a:t>kind:pod</a:t>
            </a:r>
            <a:r>
              <a:rPr lang="en-US" sz="1800" kern="0" dirty="0">
                <a:ea typeface="Arial Unicode MS" pitchFamily="34" charset="-128"/>
                <a:cs typeface="Arial Unicode MS" pitchFamily="34" charset="-128"/>
              </a:rPr>
              <a:t>” belong to “</a:t>
            </a:r>
            <a:r>
              <a:rPr lang="en-US" sz="1800" kern="0" dirty="0" err="1">
                <a:ea typeface="Arial Unicode MS" pitchFamily="34" charset="-128"/>
                <a:cs typeface="Arial Unicode MS" pitchFamily="34" charset="-128"/>
              </a:rPr>
              <a:t>apiVersion</a:t>
            </a:r>
            <a:r>
              <a:rPr lang="en-US" sz="1800" kern="0" dirty="0">
                <a:ea typeface="Arial Unicode MS" pitchFamily="34" charset="-128"/>
                <a:cs typeface="Arial Unicode MS" pitchFamily="34" charset="-128"/>
              </a:rPr>
              <a:t>: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Speech Bubble: Rectangle 15"/>
          <p:cNvSpPr/>
          <p:nvPr/>
        </p:nvSpPr>
        <p:spPr bwMode="gray">
          <a:xfrm>
            <a:off x="5490755" y="1905960"/>
            <a:ext cx="5442076" cy="645064"/>
          </a:xfrm>
          <a:prstGeom prst="wedgeRectCallout">
            <a:avLst>
              <a:gd name="adj1" fmla="val -84512"/>
              <a:gd name="adj2" fmla="val -2199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Within “metadata” the pod’s name is specified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Speech Bubble: Rectangle 16"/>
          <p:cNvSpPr/>
          <p:nvPr/>
        </p:nvSpPr>
        <p:spPr bwMode="gray">
          <a:xfrm>
            <a:off x="5490755" y="2872296"/>
            <a:ext cx="5442076" cy="1337396"/>
          </a:xfrm>
          <a:prstGeom prst="wedgeRectCallout">
            <a:avLst>
              <a:gd name="adj1" fmla="val -84859"/>
              <a:gd name="adj2" fmla="val -340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pod’s “spec” provides all the necessary details, like the image to use, to actually start a 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p:cNvSpPr/>
          <p:nvPr/>
        </p:nvSpPr>
        <p:spPr bwMode="gray">
          <a:xfrm>
            <a:off x="5490755" y="4697372"/>
            <a:ext cx="5442076" cy="1337396"/>
          </a:xfrm>
          <a:prstGeom prst="wedgeRectCallout">
            <a:avLst>
              <a:gd name="adj1" fmla="val -86609"/>
              <a:gd name="adj2" fmla="val -2621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a:t>
            </a:r>
            <a:r>
              <a:rPr lang="en-US" sz="1800" kern="0" noProof="0" dirty="0" err="1">
                <a:ea typeface="Arial Unicode MS" pitchFamily="34" charset="-128"/>
                <a:cs typeface="Arial Unicode MS" pitchFamily="34" charset="-128"/>
              </a:rPr>
              <a:t>livenessProbe</a:t>
            </a:r>
            <a:r>
              <a:rPr lang="en-US" sz="1800" kern="0" noProof="0" dirty="0">
                <a:ea typeface="Arial Unicode MS" pitchFamily="34" charset="-128"/>
                <a:cs typeface="Arial Unicode MS" pitchFamily="34" charset="-128"/>
              </a:rPr>
              <a:t> defines a check, to determine, if the pod is in a healthy state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66641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Liveness &amp; Readiness Probes</a:t>
            </a:r>
          </a:p>
        </p:txBody>
      </p:sp>
      <p:sp>
        <p:nvSpPr>
          <p:cNvPr id="4" name="Rectangle 3"/>
          <p:cNvSpPr/>
          <p:nvPr/>
        </p:nvSpPr>
        <p:spPr bwMode="gray">
          <a:xfrm>
            <a:off x="4886151" y="4398607"/>
            <a:ext cx="242287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800" b="1" kern="0" noProof="0" dirty="0" err="1">
                <a:ea typeface="Arial Unicode MS" pitchFamily="34" charset="-128"/>
                <a:cs typeface="Arial Unicode MS" pitchFamily="34" charset="-128"/>
              </a:rPr>
              <a:t>nginx-pod</a:t>
            </a:r>
            <a:endParaRPr kumimoji="0" lang="de-DE" sz="2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Speech Bubble: Rectangle 4"/>
          <p:cNvSpPr/>
          <p:nvPr/>
        </p:nvSpPr>
        <p:spPr bwMode="gray">
          <a:xfrm>
            <a:off x="3867149" y="3333751"/>
            <a:ext cx="1746423" cy="912456"/>
          </a:xfrm>
          <a:prstGeom prst="wedgeRectCallout">
            <a:avLst>
              <a:gd name="adj1" fmla="val 4647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HTTP 200 ‘OK’</a:t>
            </a:r>
          </a:p>
        </p:txBody>
      </p:sp>
      <p:sp>
        <p:nvSpPr>
          <p:cNvPr id="7" name="Speech Bubble: Rectangle 6"/>
          <p:cNvSpPr/>
          <p:nvPr/>
        </p:nvSpPr>
        <p:spPr bwMode="gray">
          <a:xfrm>
            <a:off x="6616786" y="3333751"/>
            <a:ext cx="1746423" cy="912456"/>
          </a:xfrm>
          <a:prstGeom prst="wedgeRectCallout">
            <a:avLst>
              <a:gd name="adj1" fmla="val -4842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ndex.html</a:t>
            </a:r>
          </a:p>
        </p:txBody>
      </p:sp>
      <p:sp>
        <p:nvSpPr>
          <p:cNvPr id="8" name="Rectangle 7"/>
          <p:cNvSpPr/>
          <p:nvPr/>
        </p:nvSpPr>
        <p:spPr bwMode="gray">
          <a:xfrm>
            <a:off x="739647" y="1215772"/>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Respond with HTTP 200, if you are alive!</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sp>
        <p:nvSpPr>
          <p:cNvPr id="9" name="Rectangle 8"/>
          <p:cNvSpPr/>
          <p:nvPr/>
        </p:nvSpPr>
        <p:spPr bwMode="gray">
          <a:xfrm>
            <a:off x="8363209" y="1215771"/>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Send back the index.html, if you are ready!</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cxnSp>
        <p:nvCxnSpPr>
          <p:cNvPr id="14" name="Connector: Elbow 13"/>
          <p:cNvCxnSpPr>
            <a:stCxn id="8" idx="2"/>
            <a:endCxn id="4" idx="1"/>
          </p:cNvCxnSpPr>
          <p:nvPr/>
        </p:nvCxnSpPr>
        <p:spPr>
          <a:xfrm rot="16200000" flipH="1">
            <a:off x="2447241" y="2847465"/>
            <a:ext cx="2295067" cy="2582753"/>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stCxn id="9" idx="2"/>
            <a:endCxn id="4" idx="3"/>
          </p:cNvCxnSpPr>
          <p:nvPr/>
        </p:nvCxnSpPr>
        <p:spPr>
          <a:xfrm rot="5400000">
            <a:off x="7470458" y="2829874"/>
            <a:ext cx="2295068" cy="2617937"/>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080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2631106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Namespaces</a:t>
            </a:r>
          </a:p>
        </p:txBody>
      </p:sp>
      <p:sp>
        <p:nvSpPr>
          <p:cNvPr id="28" name="Rectangle 27"/>
          <p:cNvSpPr/>
          <p:nvPr/>
        </p:nvSpPr>
        <p:spPr bwMode="gray">
          <a:xfrm>
            <a:off x="504001"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504000" y="3589128"/>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my</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1732440"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5492941"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p:cNvSpPr/>
          <p:nvPr/>
        </p:nvSpPr>
        <p:spPr bwMode="gray">
          <a:xfrm>
            <a:off x="4368040"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9" name="Rectangle 38"/>
          <p:cNvSpPr/>
          <p:nvPr/>
        </p:nvSpPr>
        <p:spPr bwMode="gray">
          <a:xfrm>
            <a:off x="8232078"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0" name="Rectangle 39"/>
          <p:cNvSpPr/>
          <p:nvPr/>
        </p:nvSpPr>
        <p:spPr bwMode="gray">
          <a:xfrm>
            <a:off x="9356979"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40"/>
          <p:cNvSpPr/>
          <p:nvPr/>
        </p:nvSpPr>
        <p:spPr bwMode="gray">
          <a:xfrm>
            <a:off x="504000" y="1470876"/>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your</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1672878"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4" name="Rectangle 43"/>
          <p:cNvSpPr/>
          <p:nvPr/>
        </p:nvSpPr>
        <p:spPr bwMode="gray">
          <a:xfrm>
            <a:off x="5433379"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5" name="Rectangle 44"/>
          <p:cNvSpPr/>
          <p:nvPr/>
        </p:nvSpPr>
        <p:spPr bwMode="gray">
          <a:xfrm>
            <a:off x="9297417"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12488707"/>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1076</Words>
  <Application>Microsoft Office PowerPoint</Application>
  <PresentationFormat>Custom</PresentationFormat>
  <Paragraphs>143</Paragraphs>
  <Slides>13</Slides>
  <Notes>13</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Unicode MS</vt:lpstr>
      <vt:lpstr>Courier New</vt:lpstr>
      <vt:lpstr>Symbol</vt:lpstr>
      <vt:lpstr>Wingdings</vt:lpstr>
      <vt:lpstr>Wingdings</vt:lpstr>
      <vt:lpstr>SAP_2017_16x9_black</vt:lpstr>
      <vt:lpstr>PowerPoint Presentation</vt:lpstr>
      <vt:lpstr>Pods – logical hosts</vt:lpstr>
      <vt:lpstr>Sidecar pattern – or when to use multiple container in a pod</vt:lpstr>
      <vt:lpstr>Pods</vt:lpstr>
      <vt:lpstr>Basic structure of most K8s resources</vt:lpstr>
      <vt:lpstr>Pod definition - https://kubernetes.io/docs/api-reference/v1.8/#pod-v1-core  </vt:lpstr>
      <vt:lpstr>Liveness &amp; Readiness Probes</vt:lpstr>
      <vt:lpstr>Demo</vt:lpstr>
      <vt:lpstr>Namespaces</vt:lpstr>
      <vt:lpstr>Namespaces</vt:lpstr>
      <vt:lpstr>Demo</vt:lpstr>
      <vt:lpstr>What YOU will do in exercise #02</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434</cp:revision>
  <dcterms:created xsi:type="dcterms:W3CDTF">2015-10-14T11:21:43Z</dcterms:created>
  <dcterms:modified xsi:type="dcterms:W3CDTF">2018-07-30T12:12:54Z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