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8"/>
  </p:notesMasterIdLst>
  <p:handoutMasterIdLst>
    <p:handoutMasterId r:id="rId29"/>
  </p:handoutMasterIdLst>
  <p:sldIdLst>
    <p:sldId id="476" r:id="rId2"/>
    <p:sldId id="477" r:id="rId3"/>
    <p:sldId id="478" r:id="rId4"/>
    <p:sldId id="433" r:id="rId5"/>
    <p:sldId id="450" r:id="rId6"/>
    <p:sldId id="462" r:id="rId7"/>
    <p:sldId id="475" r:id="rId8"/>
    <p:sldId id="948" r:id="rId9"/>
    <p:sldId id="455" r:id="rId10"/>
    <p:sldId id="949" r:id="rId11"/>
    <p:sldId id="451" r:id="rId12"/>
    <p:sldId id="452" r:id="rId13"/>
    <p:sldId id="453" r:id="rId14"/>
    <p:sldId id="454" r:id="rId15"/>
    <p:sldId id="470" r:id="rId16"/>
    <p:sldId id="457" r:id="rId17"/>
    <p:sldId id="456" r:id="rId18"/>
    <p:sldId id="468" r:id="rId19"/>
    <p:sldId id="950" r:id="rId20"/>
    <p:sldId id="951" r:id="rId21"/>
    <p:sldId id="932" r:id="rId22"/>
    <p:sldId id="952" r:id="rId23"/>
    <p:sldId id="953" r:id="rId24"/>
    <p:sldId id="954" r:id="rId25"/>
    <p:sldId id="931" r:id="rId26"/>
    <p:sldId id="265" r:id="rId2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69116" autoAdjust="0"/>
  </p:normalViewPr>
  <p:slideViewPr>
    <p:cSldViewPr snapToGrid="0" showGuides="1">
      <p:cViewPr varScale="1">
        <p:scale>
          <a:sx n="112" d="100"/>
          <a:sy n="112" d="100"/>
        </p:scale>
        <p:origin x="2694"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wdf.sap.corp/pages/kubernetes/gardener/#featur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scheduling, there are a few more resource type we have to take a look at (briefly): </a:t>
            </a:r>
            <a:r>
              <a:rPr lang="en-US" dirty="0" err="1"/>
              <a:t>daemonSet</a:t>
            </a:r>
            <a:r>
              <a:rPr lang="en-US" dirty="0"/>
              <a:t>, jobs (&amp; </a:t>
            </a:r>
            <a:r>
              <a:rPr lang="en-US" dirty="0" err="1"/>
              <a:t>cronJobs</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5824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841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https://kubernetes.io/docs/reference/generated/kubernetes-api/v1.12/#podspec-v1-core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75272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420862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8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dirty="0"/>
              <a:t>Jam Group Kubernetes 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14560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2544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daemonset</a:t>
            </a:r>
            <a:r>
              <a:rPr lang="en-US" dirty="0"/>
              <a:t> works almost similar to a deployment. However the replica count is determined by the number of cluster nodes. The </a:t>
            </a:r>
            <a:r>
              <a:rPr lang="en-US" dirty="0" err="1"/>
              <a:t>daemonset</a:t>
            </a:r>
            <a:r>
              <a:rPr lang="en-US" dirty="0"/>
              <a:t> controller will ensure that a corresponding pod is running on each node.</a:t>
            </a:r>
          </a:p>
          <a:p>
            <a:r>
              <a:rPr lang="en-US" dirty="0"/>
              <a:t>Of course this behavior can be influenced by taints etc. – more details can be found here: https://kubernetes.io/docs/concepts/workloads/controllers/daemonset/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880637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400" u="sng" kern="1200" dirty="0">
                <a:solidFill>
                  <a:schemeClr val="tx1"/>
                </a:solidFill>
                <a:effectLst/>
                <a:latin typeface="+mn-lt"/>
                <a:ea typeface="+mn-ea"/>
                <a:cs typeface="+mn-cs"/>
                <a:hlinkClick r:id="rId3"/>
              </a:rPr>
              <a:t>https://github.wdf.sap.corp/pages/kubernetes/gardener/#features</a:t>
            </a:r>
            <a:endParaRPr lang="de-DE" sz="1400" u="sng" kern="1200" dirty="0">
              <a:solidFill>
                <a:schemeClr val="tx1"/>
              </a:solidFill>
              <a:effectLst/>
              <a:latin typeface="+mn-lt"/>
              <a:ea typeface="+mn-ea"/>
              <a:cs typeface="+mn-cs"/>
            </a:endParaRPr>
          </a:p>
          <a:p>
            <a:endParaRPr lang="en-US" dirty="0"/>
          </a:p>
          <a:p>
            <a:r>
              <a:rPr lang="en-US" dirty="0"/>
              <a:t>https://github.wdf.sap.corp/kubernetes/kube-docs/wiki/Gardener-Service-FAQ</a:t>
            </a:r>
          </a:p>
          <a:p>
            <a:endParaRPr lang="en-US" dirty="0"/>
          </a:p>
          <a:p>
            <a:endParaRPr lang="en-US" dirty="0"/>
          </a:p>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06053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9172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separate cluster</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40484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9457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10628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job is a single or a set of pods which runs until completed successfully (usually exit code 0). Failed pods can be restarted based on the restart policy. </a:t>
            </a:r>
          </a:p>
          <a:p>
            <a:r>
              <a:rPr lang="en-US" dirty="0">
                <a:sym typeface="Wingdings" panose="05000000000000000000" pitchFamily="2" charset="2"/>
              </a:rPr>
              <a:t> Jobs are a way to run pods in a reliable way.</a:t>
            </a:r>
            <a:endParaRPr lang="en-US" dirty="0"/>
          </a:p>
          <a:p>
            <a:r>
              <a:rPr lang="en-US" dirty="0"/>
              <a:t>With the job resource type you can run tasks with a defined end/ no control loop.</a:t>
            </a:r>
          </a:p>
          <a:p>
            <a:endParaRPr lang="en-US" dirty="0"/>
          </a:p>
          <a:p>
            <a:r>
              <a:rPr lang="en-US" dirty="0"/>
              <a:t>Instances of a job (pods) </a:t>
            </a:r>
            <a:r>
              <a:rPr lang="en-US"/>
              <a:t>can also run </a:t>
            </a:r>
            <a:r>
              <a:rPr lang="en-US" dirty="0"/>
              <a:t>parallel</a:t>
            </a:r>
          </a:p>
          <a:p>
            <a:endParaRPr lang="en-US" dirty="0"/>
          </a:p>
          <a:p>
            <a:r>
              <a:rPr lang="en-US" dirty="0"/>
              <a:t>More details can be found here: https://kubernetes.io/docs/concepts/workloads/controllers/jobs-run-to-completion/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03511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dirty="0"/>
              <a:t>Custom scheduler - this Demo is optional!</a:t>
            </a:r>
          </a:p>
          <a:p>
            <a:pPr marL="0" lvl="0" indent="0">
              <a:buFontTx/>
              <a:buNone/>
            </a:pPr>
            <a:endParaRPr lang="en-US" dirty="0"/>
          </a:p>
          <a:p>
            <a:pPr marL="0" lvl="0" indent="0">
              <a:buFontTx/>
              <a:buNone/>
            </a:pPr>
            <a:r>
              <a:rPr lang="en-US" dirty="0"/>
              <a:t>If regular scheduling doesn’t fit to your requirements, you can build a custom scheduler. </a:t>
            </a:r>
          </a:p>
          <a:p>
            <a:pPr marL="0" lvl="0" indent="0">
              <a:buFontTx/>
              <a:buNone/>
            </a:pPr>
            <a:r>
              <a:rPr lang="en-US" dirty="0"/>
              <a:t>All you need is to</a:t>
            </a:r>
          </a:p>
          <a:p>
            <a:pPr marL="285750" lvl="0" indent="-285750">
              <a:buFontTx/>
              <a:buChar char="-"/>
            </a:pPr>
            <a:r>
              <a:rPr lang="en-US" dirty="0"/>
              <a:t>a name the scheduler can be referenced by</a:t>
            </a:r>
          </a:p>
          <a:p>
            <a:pPr marL="285750" lvl="0" indent="-285750">
              <a:buFontTx/>
              <a:buChar char="-"/>
            </a:pPr>
            <a:r>
              <a:rPr lang="en-US" dirty="0"/>
              <a:t>A control loop watching the API for unscheduled pods referencing the scheduler by name</a:t>
            </a:r>
          </a:p>
          <a:p>
            <a:pPr marL="285750" lvl="0" indent="-285750">
              <a:buFontTx/>
              <a:buChar char="-"/>
            </a:pPr>
            <a:r>
              <a:rPr lang="en-US" dirty="0"/>
              <a:t>Access to the cluster API to run the loop and post the bindings</a:t>
            </a:r>
          </a:p>
          <a:p>
            <a:pPr marL="285750" lvl="0" indent="-285750">
              <a:buFontTx/>
              <a:buChar char="-"/>
            </a:pPr>
            <a:endParaRPr lang="en-US" dirty="0"/>
          </a:p>
          <a:p>
            <a:pPr marL="0" lvl="0" indent="0">
              <a:buFontTx/>
              <a:buNone/>
            </a:pPr>
            <a:r>
              <a:rPr lang="en-US" dirty="0"/>
              <a:t>Demo :</a:t>
            </a:r>
          </a:p>
          <a:p>
            <a:pPr marL="285750" lvl="0" indent="-285750">
              <a:buFontTx/>
              <a:buChar char="-"/>
            </a:pPr>
            <a:r>
              <a:rPr lang="en-US" dirty="0" err="1"/>
              <a:t>kubectl</a:t>
            </a:r>
            <a:r>
              <a:rPr lang="en-US" dirty="0"/>
              <a:t> proxy &amp;</a:t>
            </a:r>
          </a:p>
          <a:p>
            <a:pPr marL="285750" lvl="0" indent="-285750">
              <a:buFontTx/>
              <a:buChar char="-"/>
            </a:pPr>
            <a:r>
              <a:rPr lang="en-US" dirty="0"/>
              <a:t>Create the deployment 11d_custom_scheduler_deployment.yaml</a:t>
            </a:r>
          </a:p>
          <a:p>
            <a:pPr marL="285750" lvl="0" indent="-285750">
              <a:buFontTx/>
              <a:buChar char="-"/>
            </a:pPr>
            <a:r>
              <a:rPr lang="en-US" dirty="0"/>
              <a:t>Show the pod with the specified scheduler name &amp; run a “describe” on it. Highlight the missing default scheduling event </a:t>
            </a:r>
            <a:r>
              <a:rPr lang="en-US" dirty="0">
                <a:sym typeface="Wingdings" panose="05000000000000000000" pitchFamily="2" charset="2"/>
              </a:rPr>
              <a:t> the default scheduler doesn’t pick it up</a:t>
            </a:r>
            <a:endParaRPr lang="en-US" dirty="0"/>
          </a:p>
          <a:p>
            <a:pPr marL="285750" lvl="0" indent="-285750">
              <a:buFontTx/>
              <a:buChar char="-"/>
            </a:pPr>
            <a:r>
              <a:rPr lang="en-US" dirty="0"/>
              <a:t>Run “./11e_custom_scheduler.sh &lt;your-target-namespace&gt;” to start the scheduling loop</a:t>
            </a:r>
          </a:p>
          <a:p>
            <a:pPr marL="285750" lvl="0" indent="-285750">
              <a:buFontTx/>
              <a:buChar char="-"/>
            </a:pPr>
            <a:r>
              <a:rPr lang="en-US" dirty="0"/>
              <a:t>Show the scheduled pods</a:t>
            </a:r>
          </a:p>
          <a:p>
            <a:pPr marL="0" lvl="0" indent="0">
              <a:buFontTx/>
              <a:buNone/>
            </a:pPr>
            <a:endParaRPr lang="en-US" dirty="0"/>
          </a:p>
          <a:p>
            <a:pPr marL="0" lvl="0" indent="0">
              <a:buFontTx/>
              <a:buNone/>
            </a:pPr>
            <a:r>
              <a:rPr lang="en-US" dirty="0"/>
              <a:t>Instead of running the scheduler locally you could also run it within the cluster – simply pack it into a docker image and use it with a deployment.</a:t>
            </a:r>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127571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373199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imagePullPolicy</a:t>
            </a:r>
            <a:r>
              <a:rPr lang="en-US" dirty="0"/>
              <a:t> specifies for each container, in which cases the image should be downloaded to the node.</a:t>
            </a:r>
          </a:p>
          <a:p>
            <a:endParaRPr lang="en-US" dirty="0"/>
          </a:p>
          <a:p>
            <a:r>
              <a:rPr lang="en-US" dirty="0"/>
              <a:t>Always: </a:t>
            </a:r>
          </a:p>
          <a:p>
            <a:pPr marL="285750" indent="-285750">
              <a:buFontTx/>
              <a:buChar char="-"/>
            </a:pPr>
            <a:r>
              <a:rPr lang="en-US" dirty="0"/>
              <a:t>download each and every time a container is created. </a:t>
            </a:r>
          </a:p>
          <a:p>
            <a:pPr marL="285750" indent="-285750">
              <a:buFontTx/>
              <a:buChar char="-"/>
            </a:pPr>
            <a:r>
              <a:rPr lang="en-US" dirty="0"/>
              <a:t>increases security: there is no local image store that could be modified; in case of image updates with the same version tag there are no inconsistencies</a:t>
            </a:r>
          </a:p>
          <a:p>
            <a:pPr marL="285750" indent="-285750">
              <a:buFontTx/>
              <a:buChar char="-"/>
            </a:pPr>
            <a:r>
              <a:rPr lang="en-US" dirty="0"/>
              <a:t>may have impact on performance / startup time in case of large image size / poor network</a:t>
            </a:r>
          </a:p>
          <a:p>
            <a:pPr marL="0" indent="0">
              <a:buFontTx/>
              <a:buNone/>
            </a:pPr>
            <a:r>
              <a:rPr lang="en-US" dirty="0"/>
              <a:t>Never:</a:t>
            </a:r>
          </a:p>
          <a:p>
            <a:pPr marL="285750" indent="-285750">
              <a:buFontTx/>
              <a:buChar char="-"/>
            </a:pPr>
            <a:r>
              <a:rPr lang="en-US" dirty="0"/>
              <a:t>Requires a local image store on every node</a:t>
            </a:r>
          </a:p>
          <a:p>
            <a:pPr marL="285750" indent="-285750">
              <a:buFontTx/>
              <a:buChar char="-"/>
            </a:pPr>
            <a:r>
              <a:rPr lang="en-US" dirty="0"/>
              <a:t>Hard to maintain</a:t>
            </a:r>
          </a:p>
          <a:p>
            <a:pPr marL="285750" indent="-285750">
              <a:buFontTx/>
              <a:buChar char="-"/>
            </a:pPr>
            <a:r>
              <a:rPr lang="en-US" dirty="0"/>
              <a:t>No dependency to registry at runtime</a:t>
            </a:r>
          </a:p>
          <a:p>
            <a:pPr marL="0" indent="0">
              <a:buFontTx/>
              <a:buNone/>
            </a:pPr>
            <a:r>
              <a:rPr lang="en-US" dirty="0" err="1"/>
              <a:t>IfNotPresent</a:t>
            </a:r>
            <a:r>
              <a:rPr lang="en-US" dirty="0"/>
              <a:t>:</a:t>
            </a:r>
          </a:p>
          <a:p>
            <a:pPr marL="285750" indent="-285750">
              <a:buFontTx/>
              <a:buChar char="-"/>
            </a:pPr>
            <a:r>
              <a:rPr lang="en-US" dirty="0"/>
              <a:t>“Download once”</a:t>
            </a:r>
          </a:p>
          <a:p>
            <a:pPr marL="285750" indent="-285750">
              <a:buFontTx/>
              <a:buChar char="-"/>
            </a:pPr>
            <a:r>
              <a:rPr lang="en-US" dirty="0"/>
              <a:t>May cause issues with outdated images (if version tag is re-used)</a:t>
            </a:r>
          </a:p>
          <a:p>
            <a:pPr marL="285750" indent="-285750">
              <a:buFontTx/>
              <a:buChar char="-"/>
            </a:pPr>
            <a:r>
              <a:rPr lang="en-US"/>
              <a:t>Usually sufficient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100732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738597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hyperlink" Target="https://github.com/kubernetes/minikube"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hyperlink" Target="https://github.wdf.sap.corp/pages/kubernetes/gardener" TargetMode="External"/><Relationship Id="rId4" Type="http://schemas.openxmlformats.org/officeDocument/2006/relationships/image" Target="../media/image21.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hyperlink" Target="https://github.wdf.sap.corp/kubernetes/kube-docs/wiki/Gardener-Service-FAQ" TargetMode="External"/><Relationship Id="rId4" Type="http://schemas.openxmlformats.org/officeDocument/2006/relationships/hyperlink" Target="https://github.wdf.sap.corp/pages/kubernetes/gardener/#feature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concepts/containers/images#updating-imag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DaemonSets</a:t>
            </a:r>
            <a:r>
              <a:rPr lang="en-US" dirty="0">
                <a:solidFill>
                  <a:schemeClr val="accent1"/>
                </a:solidFill>
              </a:rPr>
              <a:t> &amp; Jobs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CDBA1D1D-EB82-467B-BE26-980F1DC9F7E9}"/>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6387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r>
              <a:rPr lang="en-US" dirty="0"/>
              <a:t>: </a:t>
            </a:r>
            <a:r>
              <a:rPr lang="en-US" dirty="0" err="1"/>
              <a:t>IfNotPresent</a:t>
            </a:r>
            <a:endParaRPr lang="en-US" dirty="0"/>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17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solidFill>
            <a:schemeClr val="tx2"/>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rPr>
              <a:t>Image: private.registry.com/my-image:0.1</a:t>
            </a:r>
          </a:p>
        </p:txBody>
      </p:sp>
      <p:cxnSp>
        <p:nvCxnSpPr>
          <p:cNvPr id="10" name="Straight Arrow Connector 9"/>
          <p:cNvCxnSpPr>
            <a:cxnSpLocks/>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8D20A85-6570-41D1-9EBB-386327904E82}"/>
              </a:ext>
            </a:extLst>
          </p:cNvPr>
          <p:cNvPicPr>
            <a:picLocks noChangeAspect="1"/>
          </p:cNvPicPr>
          <p:nvPr/>
        </p:nvPicPr>
        <p:blipFill>
          <a:blip r:embed="rId3"/>
          <a:stretch>
            <a:fillRect/>
          </a:stretch>
        </p:blipFill>
        <p:spPr>
          <a:xfrm>
            <a:off x="2974704" y="3311093"/>
            <a:ext cx="1774008" cy="1774008"/>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3"/>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pic>
        <p:nvPicPr>
          <p:cNvPr id="11" name="Picture 10">
            <a:extLst>
              <a:ext uri="{FF2B5EF4-FFF2-40B4-BE49-F238E27FC236}">
                <a16:creationId xmlns:a16="http://schemas.microsoft.com/office/drawing/2014/main" id="{8687B53D-D62B-41B5-9DDD-8963C6188C03}"/>
              </a:ext>
            </a:extLst>
          </p:cNvPr>
          <p:cNvPicPr>
            <a:picLocks noChangeAspect="1"/>
          </p:cNvPicPr>
          <p:nvPr/>
        </p:nvPicPr>
        <p:blipFill>
          <a:blip r:embed="rId4"/>
          <a:stretch>
            <a:fillRect/>
          </a:stretch>
        </p:blipFill>
        <p:spPr>
          <a:xfrm>
            <a:off x="3136565" y="2705828"/>
            <a:ext cx="1774008" cy="1774008"/>
          </a:xfrm>
          <a:prstGeom prst="rect">
            <a:avLst/>
          </a:prstGeom>
        </p:spPr>
      </p:pic>
    </p:spTree>
    <p:extLst>
      <p:ext uri="{BB962C8B-B14F-4D97-AF65-F5344CB8AC3E}">
        <p14:creationId xmlns:p14="http://schemas.microsoft.com/office/powerpoint/2010/main" val="412983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17" name="Picture 16">
            <a:extLst>
              <a:ext uri="{FF2B5EF4-FFF2-40B4-BE49-F238E27FC236}">
                <a16:creationId xmlns:a16="http://schemas.microsoft.com/office/drawing/2014/main" id="{1F59F847-7CB2-438C-813E-873217E8ECB4}"/>
              </a:ext>
            </a:extLst>
          </p:cNvPr>
          <p:cNvPicPr>
            <a:picLocks noChangeAspect="1"/>
          </p:cNvPicPr>
          <p:nvPr/>
        </p:nvPicPr>
        <p:blipFill>
          <a:blip r:embed="rId4"/>
          <a:stretch>
            <a:fillRect/>
          </a:stretch>
        </p:blipFill>
        <p:spPr>
          <a:xfrm>
            <a:off x="3186943" y="2733493"/>
            <a:ext cx="1774008" cy="1774008"/>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01600F65-CF7C-4978-AEE5-E81564FA87F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302389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4" name="Picture 3">
            <a:extLst>
              <a:ext uri="{FF2B5EF4-FFF2-40B4-BE49-F238E27FC236}">
                <a16:creationId xmlns:a16="http://schemas.microsoft.com/office/drawing/2014/main" id="{7F798369-315D-4168-9945-CC458FC9EC6E}"/>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Arial"/>
                <a:ea typeface="+mn-ea"/>
                <a:cs typeface="+mn-cs"/>
                <a:hlinkClick r:id="rId7"/>
              </a:rPr>
              <a:t>https://github.com/kubernetes/minikube</a:t>
            </a:r>
            <a:r>
              <a:rPr kumimoji="0" lang="en-US" sz="2100" b="0" i="0" u="none" strike="noStrike" kern="1200" cap="none" spc="0" normalizeH="0" baseline="0" noProof="0" dirty="0">
                <a:ln>
                  <a:noFill/>
                </a:ln>
                <a:solidFill>
                  <a:srgbClr val="000000"/>
                </a:solidFill>
                <a:effectLst/>
                <a:uLnTx/>
                <a:uFillTx/>
                <a:latin typeface="Arial"/>
                <a:ea typeface="+mn-ea"/>
                <a:cs typeface="+mn-cs"/>
              </a:rPr>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sng" strike="noStrike" kern="1200" cap="none" spc="0" normalizeH="0" baseline="0" noProof="0" dirty="0">
                <a:ln>
                  <a:noFill/>
                </a:ln>
                <a:solidFill>
                  <a:srgbClr val="000000"/>
                </a:solidFill>
                <a:effectLst/>
                <a:uLnTx/>
                <a:uFillTx/>
                <a:latin typeface="Arial"/>
                <a:ea typeface="+mn-ea"/>
                <a:cs typeface="+mn-cs"/>
                <a:hlinkClick r:id="rId10"/>
              </a:rPr>
              <a:t>https://github.wdf.sap.corp/pages/kubernetes/gardener</a:t>
            </a:r>
            <a:r>
              <a:rPr kumimoji="0" lang="en-US" sz="2100" b="0" i="0" u="sng" strike="noStrike" kern="1200" cap="none" spc="0" normalizeH="0" baseline="0" noProof="0" dirty="0">
                <a:ln>
                  <a:noFill/>
                </a:ln>
                <a:solidFill>
                  <a:srgbClr val="000000"/>
                </a:solidFill>
                <a:effectLst/>
                <a:uLnTx/>
                <a:uFillTx/>
                <a:latin typeface="Arial"/>
                <a:ea typeface="+mn-ea"/>
                <a:cs typeface="+mn-cs"/>
              </a:rPr>
              <a:t> </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5343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E113C-816E-4160-9494-A5DB0947D1E0}"/>
              </a:ext>
            </a:extLst>
          </p:cNvPr>
          <p:cNvSpPr>
            <a:spLocks noGrp="1"/>
          </p:cNvSpPr>
          <p:nvPr>
            <p:ph type="title"/>
          </p:nvPr>
        </p:nvSpPr>
        <p:spPr>
          <a:xfrm>
            <a:off x="504001" y="504000"/>
            <a:ext cx="11186476" cy="369332"/>
          </a:xfrm>
        </p:spPr>
        <p:txBody>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Some components require to have a pod on every node!</a:t>
            </a:r>
            <a:endParaRPr lang="en-US" sz="2000" kern="0" dirty="0">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B26BC8F1-9AB4-4D8E-B93C-C8FE13F7368F}"/>
              </a:ext>
            </a:extLst>
          </p:cNvPr>
          <p:cNvSpPr/>
          <p:nvPr/>
        </p:nvSpPr>
        <p:spPr bwMode="gray">
          <a:xfrm>
            <a:off x="1875212"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19" name="Rectangle 18">
            <a:extLst>
              <a:ext uri="{FF2B5EF4-FFF2-40B4-BE49-F238E27FC236}">
                <a16:creationId xmlns:a16="http://schemas.microsoft.com/office/drawing/2014/main" id="{E47909A0-9E36-47F0-9250-3DD040D8A256}"/>
              </a:ext>
            </a:extLst>
          </p:cNvPr>
          <p:cNvSpPr/>
          <p:nvPr/>
        </p:nvSpPr>
        <p:spPr bwMode="gray">
          <a:xfrm>
            <a:off x="4355594" y="3692770"/>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B</a:t>
            </a:r>
          </a:p>
        </p:txBody>
      </p:sp>
      <p:sp>
        <p:nvSpPr>
          <p:cNvPr id="20" name="Rectangle 19">
            <a:extLst>
              <a:ext uri="{FF2B5EF4-FFF2-40B4-BE49-F238E27FC236}">
                <a16:creationId xmlns:a16="http://schemas.microsoft.com/office/drawing/2014/main" id="{DF438FDE-397E-4A58-BABA-D5BF0C2C2DF9}"/>
              </a:ext>
            </a:extLst>
          </p:cNvPr>
          <p:cNvSpPr/>
          <p:nvPr/>
        </p:nvSpPr>
        <p:spPr bwMode="gray">
          <a:xfrm>
            <a:off x="6835976" y="3692769"/>
            <a:ext cx="2259498" cy="2752516"/>
          </a:xfrm>
          <a:prstGeom prst="rect">
            <a:avLst/>
          </a:prstGeom>
          <a:solidFill>
            <a:schemeClr val="bg1">
              <a:lumMod val="8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rPr>
              <a:t>Node</a:t>
            </a:r>
            <a:r>
              <a:rPr lang="de-DE" sz="2400" b="1" kern="0" dirty="0">
                <a:ea typeface="Arial Unicode MS" pitchFamily="34" charset="-128"/>
              </a:rPr>
              <a:t> C</a:t>
            </a:r>
          </a:p>
        </p:txBody>
      </p:sp>
      <p:sp>
        <p:nvSpPr>
          <p:cNvPr id="21" name="Rectangle 20">
            <a:extLst>
              <a:ext uri="{FF2B5EF4-FFF2-40B4-BE49-F238E27FC236}">
                <a16:creationId xmlns:a16="http://schemas.microsoft.com/office/drawing/2014/main" id="{D61DC354-E114-4370-9964-8F6CEC4F99FF}"/>
              </a:ext>
            </a:extLst>
          </p:cNvPr>
          <p:cNvSpPr/>
          <p:nvPr/>
        </p:nvSpPr>
        <p:spPr bwMode="gray">
          <a:xfrm>
            <a:off x="2326535"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monitoring</a:t>
            </a:r>
          </a:p>
        </p:txBody>
      </p:sp>
      <p:sp>
        <p:nvSpPr>
          <p:cNvPr id="22" name="Rectangle 21">
            <a:extLst>
              <a:ext uri="{FF2B5EF4-FFF2-40B4-BE49-F238E27FC236}">
                <a16:creationId xmlns:a16="http://schemas.microsoft.com/office/drawing/2014/main" id="{505D1E05-53AF-4C14-ADCD-6E48374766AD}"/>
              </a:ext>
            </a:extLst>
          </p:cNvPr>
          <p:cNvSpPr/>
          <p:nvPr/>
        </p:nvSpPr>
        <p:spPr bwMode="gray">
          <a:xfrm>
            <a:off x="4806917"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23" name="Rectangle 22">
            <a:extLst>
              <a:ext uri="{FF2B5EF4-FFF2-40B4-BE49-F238E27FC236}">
                <a16:creationId xmlns:a16="http://schemas.microsoft.com/office/drawing/2014/main" id="{CB9654BC-A250-4344-954C-721EC7DD8667}"/>
              </a:ext>
            </a:extLst>
          </p:cNvPr>
          <p:cNvSpPr/>
          <p:nvPr/>
        </p:nvSpPr>
        <p:spPr bwMode="gray">
          <a:xfrm>
            <a:off x="7287299" y="5351434"/>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a:solidFill>
                  <a:sysClr val="windowText" lastClr="000000"/>
                </a:solidFill>
                <a:ea typeface="Arial Unicode MS" pitchFamily="34" charset="-128"/>
              </a:rPr>
              <a:t>monitoring</a:t>
            </a:r>
            <a:endParaRPr lang="en-US" sz="1800" kern="0" dirty="0">
              <a:solidFill>
                <a:sysClr val="windowText" lastClr="000000"/>
              </a:solidFill>
              <a:ea typeface="Arial Unicode MS" pitchFamily="34" charset="-128"/>
            </a:endParaRPr>
          </a:p>
        </p:txBody>
      </p:sp>
      <p:sp>
        <p:nvSpPr>
          <p:cNvPr id="11" name="Rectangle 10">
            <a:extLst>
              <a:ext uri="{FF2B5EF4-FFF2-40B4-BE49-F238E27FC236}">
                <a16:creationId xmlns:a16="http://schemas.microsoft.com/office/drawing/2014/main" id="{E40B32F2-3ABD-4F66-9E9A-0676C5D7D734}"/>
              </a:ext>
            </a:extLst>
          </p:cNvPr>
          <p:cNvSpPr/>
          <p:nvPr/>
        </p:nvSpPr>
        <p:spPr bwMode="gray">
          <a:xfrm>
            <a:off x="2326535" y="4239407"/>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solidFill>
                  <a:sysClr val="windowText" lastClr="000000"/>
                </a:solidFill>
                <a:ea typeface="Arial Unicode MS" pitchFamily="34" charset="-128"/>
                <a:cs typeface="Arial Unicode MS" pitchFamily="34" charset="-128"/>
              </a:rPr>
              <a:t>log collection</a:t>
            </a:r>
            <a:endParaRPr kumimoji="0" lang="en-US" sz="1800" b="0"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B9BE8822-8ACD-484E-A044-C04B87BEB19D}"/>
              </a:ext>
            </a:extLst>
          </p:cNvPr>
          <p:cNvSpPr/>
          <p:nvPr/>
        </p:nvSpPr>
        <p:spPr bwMode="gray">
          <a:xfrm>
            <a:off x="4806917" y="4239406"/>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5" name="Rectangle 24">
            <a:extLst>
              <a:ext uri="{FF2B5EF4-FFF2-40B4-BE49-F238E27FC236}">
                <a16:creationId xmlns:a16="http://schemas.microsoft.com/office/drawing/2014/main" id="{D887CD46-ED06-4D20-A1F2-D7029C1C3EE4}"/>
              </a:ext>
            </a:extLst>
          </p:cNvPr>
          <p:cNvSpPr/>
          <p:nvPr/>
        </p:nvSpPr>
        <p:spPr bwMode="gray">
          <a:xfrm>
            <a:off x="7287299" y="4235071"/>
            <a:ext cx="1356852" cy="934065"/>
          </a:xfrm>
          <a:prstGeom prst="rect">
            <a:avLst/>
          </a:prstGeom>
          <a:solidFill>
            <a:schemeClr val="bg1">
              <a:lumMod val="65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ysClr val="windowText" lastClr="000000"/>
                </a:solidFill>
                <a:ea typeface="Arial Unicode MS" pitchFamily="34" charset="-128"/>
              </a:rPr>
              <a:t>log collection</a:t>
            </a:r>
          </a:p>
        </p:txBody>
      </p:sp>
      <p:sp>
        <p:nvSpPr>
          <p:cNvPr id="2" name="Rectangle: Rounded Corners 1">
            <a:extLst>
              <a:ext uri="{FF2B5EF4-FFF2-40B4-BE49-F238E27FC236}">
                <a16:creationId xmlns:a16="http://schemas.microsoft.com/office/drawing/2014/main" id="{FCB89E7D-4F90-4293-A76C-AEF607847820}"/>
              </a:ext>
            </a:extLst>
          </p:cNvPr>
          <p:cNvSpPr/>
          <p:nvPr/>
        </p:nvSpPr>
        <p:spPr bwMode="gray">
          <a:xfrm>
            <a:off x="4010456" y="1183023"/>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DaemonSet</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FC2D8782-E6C7-4898-9FF2-8A8BA40F250A}"/>
              </a:ext>
            </a:extLst>
          </p:cNvPr>
          <p:cNvSpPr/>
          <p:nvPr/>
        </p:nvSpPr>
        <p:spPr bwMode="gray">
          <a:xfrm>
            <a:off x="4134711" y="2403767"/>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34" name="Rectangle 33">
            <a:extLst>
              <a:ext uri="{FF2B5EF4-FFF2-40B4-BE49-F238E27FC236}">
                <a16:creationId xmlns:a16="http://schemas.microsoft.com/office/drawing/2014/main" id="{50F75D82-35E9-4050-A0EE-9F363A60D1EF}"/>
              </a:ext>
            </a:extLst>
          </p:cNvPr>
          <p:cNvSpPr/>
          <p:nvPr/>
        </p:nvSpPr>
        <p:spPr bwMode="gray">
          <a:xfrm>
            <a:off x="4134711" y="1769971"/>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 name="Connector: Elbow 3">
            <a:extLst>
              <a:ext uri="{FF2B5EF4-FFF2-40B4-BE49-F238E27FC236}">
                <a16:creationId xmlns:a16="http://schemas.microsoft.com/office/drawing/2014/main" id="{F852EB06-86C1-4844-9585-853A6C7FF525}"/>
              </a:ext>
            </a:extLst>
          </p:cNvPr>
          <p:cNvCxnSpPr>
            <a:cxnSpLocks/>
            <a:stCxn id="2" idx="2"/>
            <a:endCxn id="16" idx="0"/>
          </p:cNvCxnSpPr>
          <p:nvPr/>
        </p:nvCxnSpPr>
        <p:spPr>
          <a:xfrm rot="5400000">
            <a:off x="3979414" y="2186839"/>
            <a:ext cx="531479" cy="2480383"/>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F8AD8613-5112-4BF6-9D3E-0CA9118A0C2E}"/>
              </a:ext>
            </a:extLst>
          </p:cNvPr>
          <p:cNvCxnSpPr>
            <a:cxnSpLocks/>
            <a:stCxn id="2" idx="2"/>
            <a:endCxn id="20" idx="0"/>
          </p:cNvCxnSpPr>
          <p:nvPr/>
        </p:nvCxnSpPr>
        <p:spPr>
          <a:xfrm rot="16200000" flipH="1">
            <a:off x="6459795" y="2186839"/>
            <a:ext cx="531478" cy="248038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7652C33-5EB9-41FD-AD04-F0493D66F4A1}"/>
              </a:ext>
            </a:extLst>
          </p:cNvPr>
          <p:cNvCxnSpPr>
            <a:cxnSpLocks/>
            <a:stCxn id="2" idx="2"/>
            <a:endCxn id="19" idx="0"/>
          </p:cNvCxnSpPr>
          <p:nvPr/>
        </p:nvCxnSpPr>
        <p:spPr>
          <a:xfrm rot="5400000">
            <a:off x="5219605" y="3427030"/>
            <a:ext cx="531479"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Speech Bubble: Rectangle 45">
            <a:extLst>
              <a:ext uri="{FF2B5EF4-FFF2-40B4-BE49-F238E27FC236}">
                <a16:creationId xmlns:a16="http://schemas.microsoft.com/office/drawing/2014/main" id="{1FB3327E-804D-4B93-8753-55C8E28E1368}"/>
              </a:ext>
            </a:extLst>
          </p:cNvPr>
          <p:cNvSpPr/>
          <p:nvPr/>
        </p:nvSpPr>
        <p:spPr bwMode="gray">
          <a:xfrm>
            <a:off x="7677836" y="1170034"/>
            <a:ext cx="4101737" cy="469551"/>
          </a:xfrm>
          <a:prstGeom prst="wedgeRectCallout">
            <a:avLst>
              <a:gd name="adj1" fmla="val -68470"/>
              <a:gd name="adj2" fmla="val 1844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lang="en-US" sz="1800" kern="0" noProof="0" dirty="0" err="1">
                <a:ea typeface="Arial Unicode MS" pitchFamily="34" charset="-128"/>
                <a:cs typeface="Arial Unicode MS" pitchFamily="34" charset="-128"/>
              </a:rPr>
              <a:t>tructure</a:t>
            </a:r>
            <a:r>
              <a:rPr lang="en-US" sz="1800" kern="0" noProof="0" dirty="0">
                <a:ea typeface="Arial Unicode MS" pitchFamily="34" charset="-128"/>
                <a:cs typeface="Arial Unicode MS" pitchFamily="34" charset="-128"/>
              </a:rPr>
              <a:t> is </a:t>
            </a:r>
            <a:r>
              <a:rPr lang="en-US" sz="1800" kern="0" dirty="0">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Speech Bubble: Rectangle 46">
            <a:extLst>
              <a:ext uri="{FF2B5EF4-FFF2-40B4-BE49-F238E27FC236}">
                <a16:creationId xmlns:a16="http://schemas.microsoft.com/office/drawing/2014/main" id="{7942B0F9-5977-4068-99D6-04F15744086D}"/>
              </a:ext>
            </a:extLst>
          </p:cNvPr>
          <p:cNvSpPr/>
          <p:nvPr/>
        </p:nvSpPr>
        <p:spPr bwMode="gray">
          <a:xfrm>
            <a:off x="7677836" y="2403766"/>
            <a:ext cx="4101737" cy="522749"/>
          </a:xfrm>
          <a:prstGeom prst="wedgeRectCallout">
            <a:avLst>
              <a:gd name="adj1" fmla="val -64183"/>
              <a:gd name="adj2" fmla="val 1133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one</a:t>
            </a:r>
            <a:r>
              <a:rPr lang="en-US" sz="1800" kern="0" noProof="0" dirty="0">
                <a:ea typeface="Arial Unicode MS" pitchFamily="34" charset="-128"/>
                <a:cs typeface="Arial Unicode MS" pitchFamily="34" charset="-128"/>
              </a:rPr>
              <a:t> pod is scheduled on each node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6591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9370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Gardener: Features &amp; Limitations</a:t>
            </a:r>
          </a:p>
        </p:txBody>
      </p:sp>
      <p:pic>
        <p:nvPicPr>
          <p:cNvPr id="3" name="Picture 2">
            <a:extLst>
              <a:ext uri="{FF2B5EF4-FFF2-40B4-BE49-F238E27FC236}">
                <a16:creationId xmlns:a16="http://schemas.microsoft.com/office/drawing/2014/main" id="{C7C9ED74-CEC6-4875-9588-25666AE33A43}"/>
              </a:ext>
            </a:extLst>
          </p:cNvPr>
          <p:cNvPicPr>
            <a:picLocks noChangeAspect="1"/>
          </p:cNvPicPr>
          <p:nvPr/>
        </p:nvPicPr>
        <p:blipFill>
          <a:blip r:embed="rId3"/>
          <a:stretch>
            <a:fillRect/>
          </a:stretch>
        </p:blipFill>
        <p:spPr>
          <a:xfrm>
            <a:off x="504001" y="1145286"/>
            <a:ext cx="8714286" cy="5509524"/>
          </a:xfrm>
          <a:prstGeom prst="rect">
            <a:avLst/>
          </a:prstGeom>
        </p:spPr>
      </p:pic>
      <p:sp>
        <p:nvSpPr>
          <p:cNvPr id="4" name="Rectangle 3">
            <a:extLst>
              <a:ext uri="{FF2B5EF4-FFF2-40B4-BE49-F238E27FC236}">
                <a16:creationId xmlns:a16="http://schemas.microsoft.com/office/drawing/2014/main" id="{6F1124D1-22A0-4DD8-876B-97EAE10C3B27}"/>
              </a:ext>
            </a:extLst>
          </p:cNvPr>
          <p:cNvSpPr/>
          <p:nvPr/>
        </p:nvSpPr>
        <p:spPr>
          <a:xfrm>
            <a:off x="5999747" y="412633"/>
            <a:ext cx="6096000" cy="307777"/>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sng" strike="noStrike" kern="1200" cap="none" spc="0" normalizeH="0" baseline="0" noProof="0" dirty="0">
                <a:ln>
                  <a:noFill/>
                </a:ln>
                <a:solidFill>
                  <a:srgbClr val="0563C1"/>
                </a:solidFill>
                <a:effectLst/>
                <a:uLnTx/>
                <a:uFillTx/>
                <a:latin typeface="Calibri" panose="020F0502020204030204" pitchFamily="34" charset="0"/>
                <a:ea typeface="Calibri" panose="020F0502020204030204" pitchFamily="34" charset="0"/>
                <a:cs typeface="+mn-cs"/>
                <a:hlinkClick r:id="rId4"/>
              </a:rPr>
              <a:t>https://github.wdf.sap.corp/pages/kubernetes/gardener/#features</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Rectangle 4">
            <a:extLst>
              <a:ext uri="{FF2B5EF4-FFF2-40B4-BE49-F238E27FC236}">
                <a16:creationId xmlns:a16="http://schemas.microsoft.com/office/drawing/2014/main" id="{30A8012F-DD76-4B7D-B7EA-B23437F455DC}"/>
              </a:ext>
            </a:extLst>
          </p:cNvPr>
          <p:cNvSpPr/>
          <p:nvPr/>
        </p:nvSpPr>
        <p:spPr>
          <a:xfrm>
            <a:off x="5999747" y="656922"/>
            <a:ext cx="6410919" cy="307777"/>
          </a:xfrm>
          <a:prstGeom prst="rect">
            <a:avLst/>
          </a:prstGeom>
        </p:spPr>
        <p:txBody>
          <a:bodyPr wrap="squar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000000"/>
                </a:solidFill>
                <a:effectLst/>
                <a:uLnTx/>
                <a:uFillTx/>
                <a:latin typeface="Arial"/>
                <a:ea typeface="+mn-ea"/>
                <a:cs typeface="+mn-cs"/>
                <a:hlinkClick r:id="rId5"/>
              </a:rPr>
              <a:t>https://github.wdf.sap.corp/kubernetes/kube-docs/wiki/Gardener-Service-FAQ</a:t>
            </a:r>
            <a:endParaRPr kumimoji="0" lang="de-DE" sz="1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07452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FF0000"/>
                </a:highlight>
                <a:uLnTx/>
                <a:uFillTx/>
                <a:latin typeface="Arial"/>
                <a:ea typeface="+mn-ea"/>
                <a:cs typeface="+mn-cs"/>
              </a:rPr>
              <a:t>red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control plane,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often in HA and on separate hardware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(usually quite </a:t>
            </a:r>
            <a:r>
              <a:rPr kumimoji="0" lang="en-US" sz="2000" b="1" i="0" u="none" strike="noStrike" kern="1200" cap="none" spc="0" normalizeH="0" baseline="0" noProof="0" dirty="0">
                <a:ln>
                  <a:noFill/>
                </a:ln>
                <a:solidFill>
                  <a:srgbClr val="000000"/>
                </a:solidFill>
                <a:effectLst/>
                <a:uLnTx/>
                <a:uFillTx/>
                <a:latin typeface="Arial"/>
                <a:ea typeface="+mn-ea"/>
                <a:cs typeface="+mn-cs"/>
              </a:rPr>
              <a:t>underutilized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mn-ea"/>
                <a:cs typeface="+mn-cs"/>
              </a:rPr>
              <a:t>The </a:t>
            </a:r>
            <a:r>
              <a:rPr kumimoji="0" lang="en-US" sz="2000" b="0" i="0" u="none" strike="noStrike" kern="1200" cap="none" spc="0" normalizeH="0" baseline="0" noProof="0" dirty="0">
                <a:ln>
                  <a:noFill/>
                </a:ln>
                <a:solidFill>
                  <a:srgbClr val="000000"/>
                </a:solidFill>
                <a:effectLst/>
                <a:highlight>
                  <a:srgbClr val="0F46A7"/>
                </a:highlight>
                <a:uLnTx/>
                <a:uFillTx/>
                <a:latin typeface="Arial"/>
                <a:ea typeface="+mn-ea"/>
                <a:cs typeface="+mn-cs"/>
              </a:rPr>
              <a:t>blue nodes</a:t>
            </a:r>
            <a:r>
              <a:rPr kumimoji="0" lang="en-US" sz="2000" b="0" i="0" u="none" strike="noStrike" kern="1200" cap="none" spc="0" normalizeH="0" baseline="0" noProof="0" dirty="0">
                <a:ln>
                  <a:noFill/>
                </a:ln>
                <a:solidFill>
                  <a:srgbClr val="000000"/>
                </a:solidFill>
                <a:effectLst/>
                <a:uLnTx/>
                <a:uFillTx/>
                <a:latin typeface="Arial"/>
                <a:ea typeface="+mn-ea"/>
                <a:cs typeface="+mn-cs"/>
              </a:rPr>
              <a:t> run the actual workload and is managed by Master Nodes </a:t>
            </a:r>
            <a:br>
              <a:rPr kumimoji="0" lang="en-US" sz="2000" b="0" i="0" u="none" strike="noStrike" kern="1200" cap="none" spc="0" normalizeH="0" baseline="0" noProof="0" dirty="0">
                <a:ln>
                  <a:noFill/>
                </a:ln>
                <a:solidFill>
                  <a:srgbClr val="000000"/>
                </a:solidFill>
                <a:effectLst/>
                <a:uLnTx/>
                <a:uFillTx/>
                <a:latin typeface="Arial"/>
                <a:ea typeface="+mn-ea"/>
                <a:cs typeface="+mn-cs"/>
              </a:rPr>
            </a:br>
            <a:r>
              <a:rPr kumimoji="0" lang="en-US" sz="2000" b="0" i="0" u="none" strike="noStrike" kern="1200" cap="none" spc="0" normalizeH="0" baseline="0" noProof="0" dirty="0">
                <a:ln>
                  <a:noFill/>
                </a:ln>
                <a:solidFill>
                  <a:srgbClr val="000000"/>
                </a:solidFill>
                <a:effectLst/>
                <a:uLnTx/>
                <a:uFillTx/>
                <a:latin typeface="Arial"/>
                <a:ea typeface="+mn-ea"/>
                <a:cs typeface="+mn-cs"/>
              </a:rPr>
              <a:t>(usually </a:t>
            </a:r>
            <a:r>
              <a:rPr kumimoji="0" lang="en-US" sz="2000" b="1" i="0" u="none" strike="noStrike" kern="1200" cap="none" spc="0" normalizeH="0" baseline="0" noProof="0" dirty="0">
                <a:ln>
                  <a:noFill/>
                </a:ln>
                <a:solidFill>
                  <a:srgbClr val="000000"/>
                </a:solidFill>
                <a:effectLst/>
                <a:uLnTx/>
                <a:uFillTx/>
                <a:latin typeface="Arial"/>
                <a:ea typeface="+mn-ea"/>
                <a:cs typeface="+mn-cs"/>
              </a:rPr>
              <a:t>pretty well utilized</a:t>
            </a:r>
            <a:r>
              <a:rPr kumimoji="0" lang="en-US" sz="2000" b="0" i="0" u="none" strike="noStrike" kern="1200" cap="none" spc="0" normalizeH="0" baseline="0" noProof="0" dirty="0">
                <a:ln>
                  <a:noFill/>
                </a:ln>
                <a:solidFill>
                  <a:srgbClr val="000000"/>
                </a:solidFill>
                <a:effectLst/>
                <a:uLnTx/>
                <a:uFillTx/>
                <a:latin typeface="Arial"/>
                <a:ea typeface="+mn-ea"/>
                <a:cs typeface="+mn-cs"/>
              </a:rPr>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endParaRPr kumimoji="0" lang="en-US" sz="2100" b="0" i="0" u="none" strike="noStrike" kern="1200" cap="none" spc="0" normalizeH="0" baseline="0" noProof="0" dirty="0">
                <a:ln>
                  <a:noFill/>
                </a:ln>
                <a:solidFill>
                  <a:srgbClr val="000000"/>
                </a:solidFill>
                <a:effectLst/>
                <a:uLnTx/>
                <a:uFillTx/>
                <a:latin typeface="Arial"/>
                <a:ea typeface="+mn-ea"/>
                <a:cs typeface="+mn-cs"/>
              </a:endParaRPr>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88776"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FFFFFF"/>
                </a:solidFill>
                <a:effectLst/>
                <a:uLnTx/>
                <a:uFillTx/>
                <a:latin typeface="Arial"/>
                <a:ea typeface="+mn-ea"/>
                <a:cs typeface="+mn-cs"/>
              </a:endParaRPr>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
                  <a:cs typeface=""/>
                </a:rPr>
                <a:t>Worker</a:t>
              </a:r>
            </a:p>
          </p:txBody>
        </p:sp>
      </p:grpSp>
    </p:spTree>
    <p:extLst>
      <p:ext uri="{BB962C8B-B14F-4D97-AF65-F5344CB8AC3E}">
        <p14:creationId xmlns:p14="http://schemas.microsoft.com/office/powerpoint/2010/main" val="112209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marL="0" marR="0" lvl="0" indent="0" algn="ctr" defTabSz="914126" rtl="0" eaLnBrk="1" fontAlgn="base" latinLnBrk="0" hangingPunct="1">
                <a:lnSpc>
                  <a:spcPct val="100000"/>
                </a:lnSpc>
                <a:spcBef>
                  <a:spcPct val="50000"/>
                </a:spcBef>
                <a:spcAft>
                  <a:spcPct val="0"/>
                </a:spcAft>
                <a:buClr>
                  <a:srgbClr val="F0AB00"/>
                </a:buClr>
                <a:buSzPct val="80000"/>
                <a:buFontTx/>
                <a:buNone/>
                <a:tabLst/>
                <a:defRPr/>
              </a:pPr>
              <a:endParaRPr kumimoji="0" lang="en-GB" sz="1799"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Management Vector</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into all</a:t>
              </a:r>
            </a:p>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000000"/>
                </a:solidFill>
                <a:effectLst/>
                <a:uLnTx/>
                <a:uFillTx/>
                <a:latin typeface="Calibri" panose="020F0502020204030204"/>
                <a:ea typeface="+mn-ea"/>
                <a:cs typeface="+mn-cs"/>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Think outside the box /</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000000"/>
                </a:solidFill>
                <a:effectLst/>
                <a:uLnTx/>
                <a:uFillTx/>
                <a:latin typeface="Calibri" panose="020F0502020204030204"/>
                <a:ea typeface="+mn-ea"/>
                <a:cs typeface="+mn-cs"/>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mr-IN" sz="1799" b="0" i="0" u="none" strike="noStrike" kern="1200" cap="none" spc="0" normalizeH="0" baseline="0" noProof="0">
                <a:ln>
                  <a:noFill/>
                </a:ln>
                <a:solidFill>
                  <a:srgbClr val="000000"/>
                </a:solidFill>
                <a:effectLst/>
                <a:uLnTx/>
                <a:uFillTx/>
                <a:latin typeface="Calibri" panose="020F0502020204030204"/>
                <a:ea typeface="+mn-ea"/>
                <a:cs typeface="Mangal" charset="0"/>
              </a:rPr>
              <a:t>…</a:t>
            </a:r>
            <a:endParaRPr kumimoji="0" lang="en-US" sz="1799" b="0" i="0" u="none" strike="noStrike" kern="1200" cap="none" spc="0" normalizeH="0" baseline="0" noProof="0">
              <a:ln>
                <a:noFill/>
              </a:ln>
              <a:solidFill>
                <a:srgbClr val="000000"/>
              </a:solidFill>
              <a:effectLst/>
              <a:uLnTx/>
              <a:uFillTx/>
              <a:latin typeface="Calibri" panose="020F0502020204030204"/>
              <a:ea typeface="+mn-ea"/>
              <a:cs typeface="+mn-cs"/>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799" b="0" i="0" u="none" strike="noStrike" kern="0" cap="none" spc="0" normalizeH="0" baseline="0" noProof="0">
                <a:ln>
                  <a:noFill/>
                </a:ln>
                <a:solidFill>
                  <a:srgbClr val="000000"/>
                </a:solidFill>
                <a:effectLst/>
                <a:uLnTx/>
                <a:uFillTx/>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rgbClr val="000000"/>
              </a:solidFill>
              <a:effectLst/>
              <a:uLnTx/>
              <a:uFillTx/>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Auto-scaling via native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alibri" panose="020F0502020204030204"/>
                <a:ea typeface="+mn-ea"/>
                <a:cs typeface="+mn-cs"/>
              </a:rPr>
              <a:t>hyperscale</a:t>
            </a: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 provider service</a:t>
            </a:r>
          </a:p>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a:ea typeface="+mn-ea"/>
                <a:cs typeface="+mn-cs"/>
              </a:rPr>
              <a:t>or controller on bare metal</a:t>
            </a:r>
          </a:p>
        </p:txBody>
      </p:sp>
    </p:spTree>
    <p:extLst>
      <p:ext uri="{BB962C8B-B14F-4D97-AF65-F5344CB8AC3E}">
        <p14:creationId xmlns:p14="http://schemas.microsoft.com/office/powerpoint/2010/main" val="281306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2262360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000000"/>
                </a:solidFill>
                <a:effectLst/>
                <a:uLnTx/>
                <a:uFillTx/>
                <a:latin typeface="Arial"/>
                <a:ea typeface="+mn-ea"/>
                <a:cs typeface="+mn-cs"/>
                <a:hlinkClick r:id="rId4"/>
              </a:rPr>
              <a:t>https://kubernetes.io/blog/2018/05/17/gardener/</a:t>
            </a:r>
            <a:endParaRPr kumimoji="0" lang="de-DE"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8917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57E297D-7B46-446E-B019-BAB0A8F143BB}"/>
              </a:ext>
            </a:extLst>
          </p:cNvPr>
          <p:cNvSpPr/>
          <p:nvPr/>
        </p:nvSpPr>
        <p:spPr bwMode="gray">
          <a:xfrm>
            <a:off x="602460" y="1696296"/>
            <a:ext cx="3184843" cy="394836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20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7708F0DC-E3E8-41CB-9B4E-C99E440BD9B2}"/>
              </a:ext>
            </a:extLst>
          </p:cNvPr>
          <p:cNvSpPr/>
          <p:nvPr/>
        </p:nvSpPr>
        <p:spPr bwMode="gray">
          <a:xfrm>
            <a:off x="725477" y="2428182"/>
            <a:ext cx="2949776" cy="1978268"/>
          </a:xfrm>
          <a:prstGeom prst="roundRect">
            <a:avLst/>
          </a:prstGeom>
          <a:solidFill>
            <a:schemeClr val="accent1">
              <a:lumMod val="60000"/>
              <a:lumOff val="4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2" name="Title 1">
            <a:extLst>
              <a:ext uri="{FF2B5EF4-FFF2-40B4-BE49-F238E27FC236}">
                <a16:creationId xmlns:a16="http://schemas.microsoft.com/office/drawing/2014/main" id="{79A3867E-5C44-4F73-A818-77DC474E4F16}"/>
              </a:ext>
            </a:extLst>
          </p:cNvPr>
          <p:cNvSpPr>
            <a:spLocks noGrp="1"/>
          </p:cNvSpPr>
          <p:nvPr>
            <p:ph type="title"/>
          </p:nvPr>
        </p:nvSpPr>
        <p:spPr/>
        <p:txBody>
          <a:bodyPr/>
          <a:lstStyle/>
          <a:p>
            <a:r>
              <a:rPr lang="en-US" dirty="0"/>
              <a:t>Job &amp; </a:t>
            </a:r>
            <a:r>
              <a:rPr lang="en-US" dirty="0" err="1"/>
              <a:t>CronJob</a:t>
            </a:r>
            <a:endParaRPr lang="en-US" dirty="0"/>
          </a:p>
        </p:txBody>
      </p:sp>
      <p:pic>
        <p:nvPicPr>
          <p:cNvPr id="5" name="Graphic 4" descr="Alarm Clock">
            <a:extLst>
              <a:ext uri="{FF2B5EF4-FFF2-40B4-BE49-F238E27FC236}">
                <a16:creationId xmlns:a16="http://schemas.microsoft.com/office/drawing/2014/main" id="{044084AF-52CD-4D9B-9537-EAC3C1CB0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8973" y="4484562"/>
            <a:ext cx="914400" cy="914400"/>
          </a:xfrm>
          <a:prstGeom prst="rect">
            <a:avLst/>
          </a:prstGeom>
        </p:spPr>
      </p:pic>
      <p:pic>
        <p:nvPicPr>
          <p:cNvPr id="7" name="Graphic 6" descr="Daily Calendar">
            <a:extLst>
              <a:ext uri="{FF2B5EF4-FFF2-40B4-BE49-F238E27FC236}">
                <a16:creationId xmlns:a16="http://schemas.microsoft.com/office/drawing/2014/main" id="{C574A738-D8EF-40D0-8B36-1FE7AC4C50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4881" y="4484562"/>
            <a:ext cx="914400" cy="914400"/>
          </a:xfrm>
          <a:prstGeom prst="rect">
            <a:avLst/>
          </a:prstGeom>
        </p:spPr>
      </p:pic>
      <p:pic>
        <p:nvPicPr>
          <p:cNvPr id="9" name="Graphic 8" descr="Warning">
            <a:extLst>
              <a:ext uri="{FF2B5EF4-FFF2-40B4-BE49-F238E27FC236}">
                <a16:creationId xmlns:a16="http://schemas.microsoft.com/office/drawing/2014/main" id="{858368F5-DB96-4236-A0FA-F0ADEA234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3034" y="2062035"/>
            <a:ext cx="914400" cy="914400"/>
          </a:xfrm>
          <a:prstGeom prst="rect">
            <a:avLst/>
          </a:prstGeom>
        </p:spPr>
      </p:pic>
      <p:pic>
        <p:nvPicPr>
          <p:cNvPr id="11" name="Graphic 10" descr="Checkmark">
            <a:extLst>
              <a:ext uri="{FF2B5EF4-FFF2-40B4-BE49-F238E27FC236}">
                <a16:creationId xmlns:a16="http://schemas.microsoft.com/office/drawing/2014/main" id="{C313D2C8-090B-44A5-83A8-D9D1E57B73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72978" y="4112311"/>
            <a:ext cx="914400" cy="914400"/>
          </a:xfrm>
          <a:prstGeom prst="rect">
            <a:avLst/>
          </a:prstGeom>
        </p:spPr>
      </p:pic>
      <p:pic>
        <p:nvPicPr>
          <p:cNvPr id="15" name="Graphic 14" descr="Arrow: Slight curve">
            <a:extLst>
              <a:ext uri="{FF2B5EF4-FFF2-40B4-BE49-F238E27FC236}">
                <a16:creationId xmlns:a16="http://schemas.microsoft.com/office/drawing/2014/main" id="{312A76A1-D589-4B37-83A2-DE70121C23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10320" y="2683084"/>
            <a:ext cx="1807237" cy="1807237"/>
          </a:xfrm>
          <a:prstGeom prst="rect">
            <a:avLst/>
          </a:prstGeom>
        </p:spPr>
      </p:pic>
      <p:sp>
        <p:nvSpPr>
          <p:cNvPr id="16" name="Rectangle 15">
            <a:extLst>
              <a:ext uri="{FF2B5EF4-FFF2-40B4-BE49-F238E27FC236}">
                <a16:creationId xmlns:a16="http://schemas.microsoft.com/office/drawing/2014/main" id="{FC7DAD24-7589-4286-BB49-360C4826BF00}"/>
              </a:ext>
            </a:extLst>
          </p:cNvPr>
          <p:cNvSpPr/>
          <p:nvPr/>
        </p:nvSpPr>
        <p:spPr bwMode="gray">
          <a:xfrm>
            <a:off x="5948001" y="3119669"/>
            <a:ext cx="1356852" cy="934065"/>
          </a:xfrm>
          <a:prstGeom prst="rect">
            <a:avLst/>
          </a:prstGeom>
          <a:solidFill>
            <a:schemeClr val="bg2">
              <a:lumMod val="60000"/>
              <a:lumOff val="40000"/>
            </a:schemeClr>
          </a:solidFill>
          <a:ln>
            <a:solidFill>
              <a:schemeClr val="bg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rPr>
              <a:t>Pod</a:t>
            </a:r>
          </a:p>
        </p:txBody>
      </p:sp>
      <p:sp>
        <p:nvSpPr>
          <p:cNvPr id="18" name="Rectangle 17">
            <a:extLst>
              <a:ext uri="{FF2B5EF4-FFF2-40B4-BE49-F238E27FC236}">
                <a16:creationId xmlns:a16="http://schemas.microsoft.com/office/drawing/2014/main" id="{AAC7CD80-8A94-4547-AF14-FCCBD9D8D8AB}"/>
              </a:ext>
            </a:extLst>
          </p:cNvPr>
          <p:cNvSpPr/>
          <p:nvPr/>
        </p:nvSpPr>
        <p:spPr bwMode="gray">
          <a:xfrm>
            <a:off x="837105" y="359178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PodSpecTemplate</a:t>
            </a:r>
            <a:endParaRPr lang="en-US" sz="1800" kern="0" dirty="0">
              <a:solidFill>
                <a:schemeClr val="dk1"/>
              </a:solidFill>
              <a:ea typeface="Arial Unicode MS" pitchFamily="34" charset="-128"/>
            </a:endParaRPr>
          </a:p>
        </p:txBody>
      </p:sp>
      <p:sp>
        <p:nvSpPr>
          <p:cNvPr id="19" name="Rectangle 18">
            <a:extLst>
              <a:ext uri="{FF2B5EF4-FFF2-40B4-BE49-F238E27FC236}">
                <a16:creationId xmlns:a16="http://schemas.microsoft.com/office/drawing/2014/main" id="{9D660193-0DF1-4A86-B49C-C1B3D70075A6}"/>
              </a:ext>
            </a:extLst>
          </p:cNvPr>
          <p:cNvSpPr/>
          <p:nvPr/>
        </p:nvSpPr>
        <p:spPr bwMode="gray">
          <a:xfrm>
            <a:off x="831622" y="2998120"/>
            <a:ext cx="2726520"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dk1"/>
                </a:solidFill>
                <a:ea typeface="Arial Unicode MS" pitchFamily="34" charset="-128"/>
              </a:rPr>
              <a:t>JobSpec</a:t>
            </a:r>
            <a:endParaRPr lang="en-US" sz="1800" kern="0" dirty="0">
              <a:solidFill>
                <a:schemeClr val="dk1"/>
              </a:solidFill>
              <a:ea typeface="Arial Unicode MS" pitchFamily="34" charset="-128"/>
            </a:endParaRPr>
          </a:p>
        </p:txBody>
      </p:sp>
      <p:pic>
        <p:nvPicPr>
          <p:cNvPr id="20" name="Graphic 19" descr="Arrow: Slight curve">
            <a:extLst>
              <a:ext uri="{FF2B5EF4-FFF2-40B4-BE49-F238E27FC236}">
                <a16:creationId xmlns:a16="http://schemas.microsoft.com/office/drawing/2014/main" id="{C2B1B27F-315E-43CA-B1DD-2AC899C342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35297" y="2683084"/>
            <a:ext cx="1807237" cy="1807237"/>
          </a:xfrm>
          <a:prstGeom prst="rect">
            <a:avLst/>
          </a:prstGeom>
        </p:spPr>
      </p:pic>
      <p:pic>
        <p:nvPicPr>
          <p:cNvPr id="21" name="Graphic 20" descr="Arrow: Slight curve">
            <a:extLst>
              <a:ext uri="{FF2B5EF4-FFF2-40B4-BE49-F238E27FC236}">
                <a16:creationId xmlns:a16="http://schemas.microsoft.com/office/drawing/2014/main" id="{3773ABA9-DE2B-4082-B40A-F93EFC5321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528686" y="1312432"/>
            <a:ext cx="1807237" cy="1807237"/>
          </a:xfrm>
          <a:prstGeom prst="rect">
            <a:avLst/>
          </a:prstGeom>
        </p:spPr>
      </p:pic>
      <p:sp>
        <p:nvSpPr>
          <p:cNvPr id="22" name="Speech Bubble: Rectangle 21">
            <a:extLst>
              <a:ext uri="{FF2B5EF4-FFF2-40B4-BE49-F238E27FC236}">
                <a16:creationId xmlns:a16="http://schemas.microsoft.com/office/drawing/2014/main" id="{4AE32203-9AB4-471C-8B9D-49FACB1A819C}"/>
              </a:ext>
            </a:extLst>
          </p:cNvPr>
          <p:cNvSpPr/>
          <p:nvPr/>
        </p:nvSpPr>
        <p:spPr bwMode="gray">
          <a:xfrm>
            <a:off x="5253984" y="5262395"/>
            <a:ext cx="4101737" cy="725167"/>
          </a:xfrm>
          <a:prstGeom prst="wedgeRectCallout">
            <a:avLst>
              <a:gd name="adj1" fmla="val 49211"/>
              <a:gd name="adj2" fmla="val -160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Pod terminates successfully – Job is considered ok / complete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Title 1">
            <a:extLst>
              <a:ext uri="{FF2B5EF4-FFF2-40B4-BE49-F238E27FC236}">
                <a16:creationId xmlns:a16="http://schemas.microsoft.com/office/drawing/2014/main" id="{08B53A76-3C14-4E6B-A892-CCA5F14A0679}"/>
              </a:ext>
            </a:extLst>
          </p:cNvPr>
          <p:cNvSpPr txBox="1">
            <a:spLocks/>
          </p:cNvSpPr>
          <p:nvPr/>
        </p:nvSpPr>
        <p:spPr bwMode="gray">
          <a:xfrm>
            <a:off x="9523048" y="3402035"/>
            <a:ext cx="1718785"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exit(??)</a:t>
            </a:r>
          </a:p>
        </p:txBody>
      </p:sp>
      <p:sp>
        <p:nvSpPr>
          <p:cNvPr id="24" name="Speech Bubble: Rectangle 23">
            <a:extLst>
              <a:ext uri="{FF2B5EF4-FFF2-40B4-BE49-F238E27FC236}">
                <a16:creationId xmlns:a16="http://schemas.microsoft.com/office/drawing/2014/main" id="{B51628FA-1849-4F62-A7A2-DB06358049AA}"/>
              </a:ext>
            </a:extLst>
          </p:cNvPr>
          <p:cNvSpPr/>
          <p:nvPr/>
        </p:nvSpPr>
        <p:spPr bwMode="gray">
          <a:xfrm>
            <a:off x="6097239" y="693565"/>
            <a:ext cx="4101737" cy="725167"/>
          </a:xfrm>
          <a:prstGeom prst="wedgeRectCallout">
            <a:avLst>
              <a:gd name="adj1" fmla="val 41923"/>
              <a:gd name="adj2" fmla="val 1313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If exit code != 0 </a:t>
            </a:r>
            <a:r>
              <a:rPr lang="en-US" sz="1800" kern="0" dirty="0">
                <a:ea typeface="Arial Unicode MS" pitchFamily="34" charset="-128"/>
                <a:cs typeface="Arial Unicode MS" pitchFamily="34" charset="-128"/>
                <a:sym typeface="Wingdings" panose="05000000000000000000" pitchFamily="2" charset="2"/>
              </a:rPr>
              <a:t> consider pod as failed and restart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15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Scheduling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r>
              <a:rPr lang="de-DE" sz="2400" b="1" kern="0" dirty="0">
                <a:ea typeface="Arial Unicode MS" pitchFamily="34" charset="-128"/>
                <a:cs typeface="Arial Unicode MS" pitchFamily="34" charset="-128"/>
              </a:rPr>
              <a:t>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2" name="Picture 1">
            <a:extLst>
              <a:ext uri="{FF2B5EF4-FFF2-40B4-BE49-F238E27FC236}">
                <a16:creationId xmlns:a16="http://schemas.microsoft.com/office/drawing/2014/main" id="{524F79CC-E6C1-48F3-8481-85B6CE93C86F}"/>
              </a:ext>
            </a:extLst>
          </p:cNvPr>
          <p:cNvPicPr>
            <a:picLocks noChangeAspect="1"/>
          </p:cNvPicPr>
          <p:nvPr/>
        </p:nvPicPr>
        <p:blipFill>
          <a:blip r:embed="rId2"/>
          <a:stretch>
            <a:fillRect/>
          </a:stretch>
        </p:blipFill>
        <p:spPr>
          <a:xfrm>
            <a:off x="1839050" y="1724804"/>
            <a:ext cx="8436454" cy="3828499"/>
          </a:xfrm>
          <a:prstGeom prst="rect">
            <a:avLst/>
          </a:prstGeom>
          <a:ln>
            <a:solidFill>
              <a:schemeClr val="tx1"/>
            </a:solidFill>
          </a:ln>
        </p:spPr>
      </p:pic>
    </p:spTree>
    <p:extLst>
      <p:ext uri="{BB962C8B-B14F-4D97-AF65-F5344CB8AC3E}">
        <p14:creationId xmlns:p14="http://schemas.microsoft.com/office/powerpoint/2010/main" val="38816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Optional Demo</a:t>
            </a:r>
          </a:p>
        </p:txBody>
      </p:sp>
      <p:pic>
        <p:nvPicPr>
          <p:cNvPr id="4" name="Picture 3">
            <a:extLst>
              <a:ext uri="{FF2B5EF4-FFF2-40B4-BE49-F238E27FC236}">
                <a16:creationId xmlns:a16="http://schemas.microsoft.com/office/drawing/2014/main" id="{AB318321-2E93-4274-88BA-A559A69B3FF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41408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Image Pulling</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195BD3AD-0485-46D2-AEE5-17D39F99CC8F}"/>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27517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ImagePullPolicy</a:t>
            </a:r>
            <a:endParaRPr lang="en-US" dirty="0"/>
          </a:p>
        </p:txBody>
      </p:sp>
      <p:sp>
        <p:nvSpPr>
          <p:cNvPr id="18" name="Flowchart: Alternate Process 17"/>
          <p:cNvSpPr/>
          <p:nvPr/>
        </p:nvSpPr>
        <p:spPr bwMode="gray">
          <a:xfrm>
            <a:off x="684814" y="1739036"/>
            <a:ext cx="2504953"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 </a:t>
            </a:r>
            <a:r>
              <a:rPr lang="en-US" sz="1800" b="1" kern="0" dirty="0" err="1">
                <a:ea typeface="Arial Unicode MS" pitchFamily="34" charset="-128"/>
                <a:cs typeface="Arial Unicode MS" pitchFamily="34" charset="-128"/>
              </a:rPr>
              <a:t>imagepullPolicy</a:t>
            </a:r>
            <a:r>
              <a:rPr lang="en-US" sz="1800" b="1" kern="0" dirty="0">
                <a:ea typeface="Arial Unicode MS" pitchFamily="34" charset="-128"/>
                <a:cs typeface="Arial Unicode MS" pitchFamily="34" charset="-128"/>
              </a:rPr>
              <a:t> &lt;&gt;</a:t>
            </a:r>
          </a:p>
        </p:txBody>
      </p:sp>
      <p:cxnSp>
        <p:nvCxnSpPr>
          <p:cNvPr id="19" name="Straight Arrow Connector 18"/>
          <p:cNvCxnSpPr>
            <a:cxnSpLocks/>
          </p:cNvCxnSpPr>
          <p:nvPr/>
        </p:nvCxnSpPr>
        <p:spPr>
          <a:xfrm>
            <a:off x="3189767" y="2428184"/>
            <a:ext cx="839973"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F75DE2B-6361-44E1-A924-72A682DF7528}"/>
              </a:ext>
            </a:extLst>
          </p:cNvPr>
          <p:cNvSpPr/>
          <p:nvPr/>
        </p:nvSpPr>
        <p:spPr>
          <a:xfrm>
            <a:off x="4269142" y="1739036"/>
            <a:ext cx="7421335" cy="3970318"/>
          </a:xfrm>
          <a:prstGeom prst="rect">
            <a:avLst/>
          </a:prstGeom>
        </p:spPr>
        <p:txBody>
          <a:bodyPr wrap="square">
            <a:spAutoFit/>
          </a:bodyPr>
          <a:lstStyle/>
          <a:p>
            <a:r>
              <a:rPr lang="en-US" b="1" dirty="0" err="1"/>
              <a:t>imagePullPolicy</a:t>
            </a:r>
            <a:r>
              <a:rPr lang="en-US" b="1" dirty="0"/>
              <a:t>:</a:t>
            </a:r>
            <a:endParaRPr lang="en-US" dirty="0"/>
          </a:p>
          <a:p>
            <a:pPr marL="342900" indent="-342900">
              <a:buFont typeface="Arial" panose="020B0604020202020204" pitchFamily="34" charset="0"/>
              <a:buChar char="•"/>
            </a:pPr>
            <a:r>
              <a:rPr lang="en-US" dirty="0"/>
              <a:t>Always</a:t>
            </a:r>
          </a:p>
          <a:p>
            <a:pPr marL="342900" indent="-342900">
              <a:buFont typeface="Arial" panose="020B0604020202020204" pitchFamily="34" charset="0"/>
              <a:buChar char="•"/>
            </a:pPr>
            <a:r>
              <a:rPr lang="en-US" dirty="0"/>
              <a:t>Never</a:t>
            </a:r>
          </a:p>
          <a:p>
            <a:pPr marL="342900" indent="-342900">
              <a:buFont typeface="Arial" panose="020B0604020202020204" pitchFamily="34" charset="0"/>
              <a:buChar char="•"/>
            </a:pPr>
            <a:r>
              <a:rPr lang="en-US" dirty="0" err="1"/>
              <a:t>IfNotPresent</a:t>
            </a:r>
            <a:r>
              <a:rPr lang="en-US" dirty="0"/>
              <a:t> </a:t>
            </a:r>
          </a:p>
          <a:p>
            <a:pPr marL="342900" indent="-342900">
              <a:buFont typeface="Arial" panose="020B0604020202020204" pitchFamily="34" charset="0"/>
              <a:buChar char="•"/>
            </a:pPr>
            <a:endParaRPr lang="en-US" dirty="0"/>
          </a:p>
          <a:p>
            <a:r>
              <a:rPr lang="en-US" dirty="0"/>
              <a:t>Default: </a:t>
            </a:r>
          </a:p>
          <a:p>
            <a:pPr marL="342900" indent="-342900">
              <a:buFont typeface="Arial" panose="020B0604020202020204" pitchFamily="34" charset="0"/>
              <a:buChar char="•"/>
            </a:pPr>
            <a:r>
              <a:rPr lang="en-US" dirty="0"/>
              <a:t>if “:latest” tag is specified: “Always”</a:t>
            </a:r>
          </a:p>
          <a:p>
            <a:pPr marL="342900" indent="-342900">
              <a:buFont typeface="Arial" panose="020B0604020202020204" pitchFamily="34" charset="0"/>
              <a:buChar char="•"/>
            </a:pPr>
            <a:r>
              <a:rPr lang="en-US" dirty="0"/>
              <a:t>Otherwise: </a:t>
            </a:r>
            <a:r>
              <a:rPr lang="en-US" dirty="0" err="1"/>
              <a:t>IfNotPresent</a:t>
            </a:r>
            <a:endParaRPr lang="en-US" dirty="0"/>
          </a:p>
          <a:p>
            <a:endParaRPr lang="en-US" dirty="0"/>
          </a:p>
          <a:p>
            <a:r>
              <a:rPr lang="en-US" dirty="0"/>
              <a:t>More info: </a:t>
            </a:r>
            <a:r>
              <a:rPr lang="en-US" dirty="0">
                <a:hlinkClick r:id="rId3"/>
              </a:rPr>
              <a:t>https://kubernetes.io/docs/concepts/containers/images#updating-image</a:t>
            </a:r>
            <a:r>
              <a:rPr lang="en-US" dirty="0"/>
              <a:t> </a:t>
            </a:r>
          </a:p>
        </p:txBody>
      </p: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1793</Words>
  <Application>Microsoft Office PowerPoint</Application>
  <PresentationFormat>Custom</PresentationFormat>
  <Paragraphs>304</Paragraphs>
  <Slides>26</Slides>
  <Notes>25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Unicode MS</vt:lpstr>
      <vt:lpstr>Arial</vt:lpstr>
      <vt:lpstr>Calibri</vt:lpstr>
      <vt:lpstr>Courier New</vt:lpstr>
      <vt:lpstr>Mangal</vt:lpstr>
      <vt:lpstr>Symbol</vt:lpstr>
      <vt:lpstr>wingdings</vt:lpstr>
      <vt:lpstr>wingdings</vt:lpstr>
      <vt:lpstr>SAP_2017_16x9_black</vt:lpstr>
      <vt:lpstr>PowerPoint Presentation</vt:lpstr>
      <vt:lpstr>Some components require to have a pod on every node!</vt:lpstr>
      <vt:lpstr>Job &amp; CronJob</vt:lpstr>
      <vt:lpstr>PowerPoint Presentation</vt:lpstr>
      <vt:lpstr>A note on scheduling pods…</vt:lpstr>
      <vt:lpstr>Example: NodeSelector</vt:lpstr>
      <vt:lpstr>Optional Demo</vt:lpstr>
      <vt:lpstr>PowerPoint Presentation</vt:lpstr>
      <vt:lpstr>ImagePullPolicy</vt:lpstr>
      <vt:lpstr>ImagePullPolicy: IfNotPresent</vt:lpstr>
      <vt:lpstr>Using Images from a private registry</vt:lpstr>
      <vt:lpstr>Image Pull Secrets</vt:lpstr>
      <vt:lpstr>Image Pull Secrets</vt:lpstr>
      <vt:lpstr>Image Pull Secret together with Artifactory</vt:lpstr>
      <vt:lpstr>PowerPoint Presentation</vt:lpstr>
      <vt:lpstr>Sometimes working with kubernetes is like …</vt:lpstr>
      <vt:lpstr> K8s Dashboard</vt:lpstr>
      <vt:lpstr>(optional) Demo</vt:lpstr>
      <vt:lpstr>Wherefrom can I get a cluster?</vt:lpstr>
      <vt:lpstr>Wherefrom can I get a cluster?</vt:lpstr>
      <vt:lpstr>Gardener: Features &amp; Limitations</vt:lpstr>
      <vt:lpstr>“Traditional” Kubernetes Cluster Set-up</vt:lpstr>
      <vt:lpstr>The Gardener: Control Plane Engineering with minimal TCO!</vt:lpstr>
      <vt:lpstr>Appendix</vt:lpstr>
      <vt:lpstr>The Gardener: Technical landscape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717</cp:revision>
  <dcterms:created xsi:type="dcterms:W3CDTF">2015-10-14T11:21:43Z</dcterms:created>
  <dcterms:modified xsi:type="dcterms:W3CDTF">2019-02-13T10:59:03Z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