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24"/>
  </p:notesMasterIdLst>
  <p:handoutMasterIdLst>
    <p:handoutMasterId r:id="rId25"/>
  </p:handoutMasterIdLst>
  <p:sldIdLst>
    <p:sldId id="435" r:id="rId5"/>
    <p:sldId id="434" r:id="rId6"/>
    <p:sldId id="382" r:id="rId7"/>
    <p:sldId id="456" r:id="rId8"/>
    <p:sldId id="439" r:id="rId9"/>
    <p:sldId id="437" r:id="rId10"/>
    <p:sldId id="444" r:id="rId11"/>
    <p:sldId id="449" r:id="rId12"/>
    <p:sldId id="458" r:id="rId13"/>
    <p:sldId id="450" r:id="rId14"/>
    <p:sldId id="464" r:id="rId15"/>
    <p:sldId id="460" r:id="rId16"/>
    <p:sldId id="451" r:id="rId17"/>
    <p:sldId id="461" r:id="rId18"/>
    <p:sldId id="455" r:id="rId19"/>
    <p:sldId id="462" r:id="rId20"/>
    <p:sldId id="452" r:id="rId21"/>
    <p:sldId id="459" r:id="rId22"/>
    <p:sldId id="265" r:id="rId2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sch, Holger" initials="PH" lastIdx="1" clrIdx="0">
    <p:extLst>
      <p:ext uri="{19B8F6BF-5375-455C-9EA6-DF929625EA0E}">
        <p15:presenceInfo xmlns:p15="http://schemas.microsoft.com/office/powerpoint/2012/main" userId="S-1-5-21-74642-3284969411-2123768488-120253" providerId="AD"/>
      </p:ext>
    </p:extLst>
  </p:cmAuthor>
  <p:cmAuthor id="2" name="Buchner, Thomas" initials="BT" lastIdx="1" clrIdx="1">
    <p:extLst>
      <p:ext uri="{19B8F6BF-5375-455C-9EA6-DF929625EA0E}">
        <p15:presenceInfo xmlns:p15="http://schemas.microsoft.com/office/powerpoint/2012/main" userId="S-1-5-21-74642-3284969411-2123768488-16178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8000"/>
    <a:srgbClr val="F0AB00"/>
    <a:srgbClr val="0F46A7"/>
    <a:srgbClr val="970A82"/>
    <a:srgbClr val="FF3399"/>
    <a:srgbClr val="FF0000"/>
    <a:srgbClr val="FFFFFF"/>
    <a:srgbClr val="FEE3A1"/>
    <a:srgbClr val="FFF1D0"/>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2215" autoAdjust="0"/>
  </p:normalViewPr>
  <p:slideViewPr>
    <p:cSldViewPr snapToGrid="0" showGuides="1">
      <p:cViewPr varScale="1">
        <p:scale>
          <a:sx n="107" d="100"/>
          <a:sy n="107" d="100"/>
        </p:scale>
        <p:origin x="1134" y="11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63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Lots of the attributes of a regular ISO container apply to software containers.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4023966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Wikipedia definition: </a:t>
            </a:r>
            <a:r>
              <a:rPr lang="en-US" b="1" dirty="0"/>
              <a:t>cgroups</a:t>
            </a:r>
            <a:r>
              <a:rPr lang="en-US" dirty="0"/>
              <a:t> (abbreviated from </a:t>
            </a:r>
            <a:r>
              <a:rPr lang="en-US" b="1" dirty="0"/>
              <a:t>control groups</a:t>
            </a:r>
            <a:r>
              <a:rPr lang="en-US" dirty="0"/>
              <a:t>) is a Linux kernel feature that limits, accounts for, and isolates the resource usage (CPU, memory, disk I/O, network, etc.) of a collection of processes.</a:t>
            </a:r>
          </a:p>
          <a:p>
            <a:pPr algn="l"/>
            <a:endParaRPr lang="en-US" dirty="0"/>
          </a:p>
          <a:p>
            <a:pPr algn="l"/>
            <a:r>
              <a:rPr lang="en-US" dirty="0"/>
              <a:t>With cgroups, processes can be kept from eating up all system resources. Multiple processes can be added to one single </a:t>
            </a:r>
            <a:r>
              <a:rPr lang="en-US" dirty="0" err="1"/>
              <a:t>cgroup</a:t>
            </a:r>
            <a:r>
              <a:rPr lang="en-US" dirty="0"/>
              <a:t> - they will then all share the resource limits of it.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Tree>
    <p:extLst>
      <p:ext uri="{BB962C8B-B14F-4D97-AF65-F5344CB8AC3E}">
        <p14:creationId xmlns:p14="http://schemas.microsoft.com/office/powerpoint/2010/main" val="3006047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for cgroups</a:t>
            </a:r>
          </a:p>
          <a:p>
            <a:endParaRPr lang="en-US" dirty="0"/>
          </a:p>
          <a:p>
            <a:r>
              <a:rPr lang="en-US" dirty="0"/>
              <a:t>Within the repo go to the container-demos folder and run </a:t>
            </a:r>
            <a:r>
              <a:rPr lang="en-US" b="1" dirty="0"/>
              <a:t>demo-03-cgroup.sh</a:t>
            </a:r>
          </a:p>
          <a:p>
            <a:endParaRPr lang="en-US" b="0" dirty="0"/>
          </a:p>
          <a:p>
            <a:r>
              <a:rPr lang="en-US" b="0" dirty="0"/>
              <a:t>The script will demonstrate how cgroups can be used to control processes. The example is focusing on CPU usage. </a:t>
            </a:r>
            <a:r>
              <a:rPr lang="en-US" sz="1400" b="0" i="0" kern="1200" dirty="0">
                <a:solidFill>
                  <a:schemeClr val="tx1"/>
                </a:solidFill>
                <a:effectLst/>
                <a:latin typeface="+mn-lt"/>
                <a:ea typeface="+mn-ea"/>
                <a:cs typeface="+mn-cs"/>
              </a:rPr>
              <a:t>Script execution can be stopped with "ctrl + s" and continued with "ctrl + q“.</a:t>
            </a:r>
            <a:endParaRPr lang="en-US" b="0" dirty="0"/>
          </a:p>
          <a:p>
            <a:endParaRPr lang="en-US" b="0" dirty="0"/>
          </a:p>
          <a:p>
            <a:r>
              <a:rPr lang="en-US" b="0" dirty="0"/>
              <a:t>Docker as well as Kubernetes can make use of cgroups to manage resources in a container environment.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1062702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application will eventually (after doing tons of nested library calls) call the operating system to do things - like reading or writing to files or sending data across the network. Talking to the operating system is done through system calls or </a:t>
            </a:r>
            <a:r>
              <a:rPr lang="en-US" dirty="0" err="1"/>
              <a:t>syscalls</a:t>
            </a:r>
            <a:r>
              <a:rPr lang="en-US" dirty="0"/>
              <a:t>. </a:t>
            </a:r>
            <a:r>
              <a:rPr lang="en-US" dirty="0" err="1"/>
              <a:t>Syscalls</a:t>
            </a:r>
            <a:r>
              <a:rPr lang="en-US" dirty="0"/>
              <a:t> are the interface between user space (where your application runs in) and kernel space (where the operating system does its job) and there are around 340 of them (</a:t>
            </a:r>
            <a:r>
              <a:rPr lang="en-US" dirty="0" err="1"/>
              <a:t>syscalls</a:t>
            </a:r>
            <a:r>
              <a:rPr lang="en-US" dirty="0"/>
              <a:t>).</a:t>
            </a:r>
          </a:p>
          <a:p>
            <a:r>
              <a:rPr lang="en-US" dirty="0"/>
              <a:t>While most system calls are necessary for programs to do their job (e.g. a program cannot even be loaded into memory without the “</a:t>
            </a:r>
            <a:r>
              <a:rPr lang="en-US" dirty="0" err="1"/>
              <a:t>execve</a:t>
            </a:r>
            <a:r>
              <a:rPr lang="en-US" dirty="0"/>
              <a:t>” system call) some are potentially dangerous and would allow a process to break free from its container or to cause harm to other containers (such as the reboot system call which would reboot the host terminating all containers on it).</a:t>
            </a:r>
          </a:p>
          <a:p>
            <a:r>
              <a:rPr lang="en-US" dirty="0"/>
              <a:t>With seccomp, individual system calls can be blocked to reduce the security risk which is commonly done in container environments (Docker for instance blocks around 40 system calls by default).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Tree>
    <p:extLst>
      <p:ext uri="{BB962C8B-B14F-4D97-AF65-F5344CB8AC3E}">
        <p14:creationId xmlns:p14="http://schemas.microsoft.com/office/powerpoint/2010/main" val="2200489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for seccomp </a:t>
            </a:r>
            <a:r>
              <a:rPr lang="en-US" b="1" dirty="0"/>
              <a:t>based on Docker </a:t>
            </a:r>
            <a:r>
              <a:rPr lang="en-US" b="0" dirty="0"/>
              <a:t>(for convenience)</a:t>
            </a:r>
            <a:endParaRPr lang="en-US" b="1" dirty="0"/>
          </a:p>
          <a:p>
            <a:endParaRPr lang="en-US" dirty="0"/>
          </a:p>
          <a:p>
            <a:r>
              <a:rPr lang="en-US" dirty="0"/>
              <a:t>Within the repo go to the container-demos folder and run </a:t>
            </a:r>
            <a:r>
              <a:rPr lang="en-US" b="1" dirty="0"/>
              <a:t>demo-05-seccomp.sh</a:t>
            </a:r>
          </a:p>
          <a:p>
            <a:endParaRPr lang="en-US" b="0" dirty="0"/>
          </a:p>
          <a:p>
            <a:r>
              <a:rPr lang="en-US" b="0" dirty="0"/>
              <a:t>The script will demonstrate how seccomp profiles can be used to control access to the kernel via </a:t>
            </a:r>
            <a:r>
              <a:rPr lang="en-US" b="0" dirty="0" err="1"/>
              <a:t>syscalls</a:t>
            </a:r>
            <a:r>
              <a:rPr lang="en-US" b="0" dirty="0"/>
              <a:t>. To make things easier, this demo  is based on Docker so it might give already an impression on how Docker works. S</a:t>
            </a:r>
            <a:r>
              <a:rPr lang="en-US" sz="1400" b="0" i="0" kern="1200" dirty="0">
                <a:solidFill>
                  <a:schemeClr val="tx1"/>
                </a:solidFill>
                <a:effectLst/>
                <a:latin typeface="+mn-lt"/>
                <a:ea typeface="+mn-ea"/>
                <a:cs typeface="+mn-cs"/>
              </a:rPr>
              <a:t>cript execution can be stopped with "ctrl + s" and continued with "ctrl </a:t>
            </a:r>
            <a:r>
              <a:rPr lang="en-US" sz="1400" b="0" i="0" kern="1200">
                <a:solidFill>
                  <a:schemeClr val="tx1"/>
                </a:solidFill>
                <a:effectLst/>
                <a:latin typeface="+mn-lt"/>
                <a:ea typeface="+mn-ea"/>
                <a:cs typeface="+mn-cs"/>
              </a:rPr>
              <a:t>+ q“.</a:t>
            </a:r>
            <a:endParaRPr lang="en-US" b="0" dirty="0"/>
          </a:p>
          <a:p>
            <a:endParaRPr lang="en-US" b="0" dirty="0"/>
          </a:p>
          <a:p>
            <a:r>
              <a:rPr lang="en-US" b="0" dirty="0"/>
              <a:t>While the </a:t>
            </a:r>
            <a:r>
              <a:rPr lang="en-US" b="0" dirty="0" err="1"/>
              <a:t>syscalls</a:t>
            </a:r>
            <a:r>
              <a:rPr lang="en-US" b="0" dirty="0"/>
              <a:t> are blocked in this demo, it is worth to mention, that you can also implement trap wires to inform the underlying platform of what’s going on and potentially invoke countermeasures.</a:t>
            </a:r>
          </a:p>
          <a:p>
            <a:endParaRPr lang="en-US" b="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2443671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commands start in fact three different processes: </a:t>
            </a:r>
            <a:r>
              <a:rPr lang="en-US" dirty="0" err="1"/>
              <a:t>cgexec</a:t>
            </a:r>
            <a:r>
              <a:rPr lang="en-US" dirty="0"/>
              <a:t>, </a:t>
            </a:r>
            <a:r>
              <a:rPr lang="en-US" dirty="0" err="1"/>
              <a:t>unshare</a:t>
            </a:r>
            <a:r>
              <a:rPr lang="en-US" dirty="0"/>
              <a:t> and chroot</a:t>
            </a:r>
          </a:p>
          <a:p>
            <a:endParaRPr lang="en-US" dirty="0"/>
          </a:p>
          <a:p>
            <a:r>
              <a:rPr lang="en-US" dirty="0"/>
              <a:t>If you want to try this command: the directory container needs to populated and the </a:t>
            </a:r>
            <a:r>
              <a:rPr lang="en-US" dirty="0" err="1"/>
              <a:t>cgroup</a:t>
            </a:r>
            <a:r>
              <a:rPr lang="en-US" dirty="0"/>
              <a:t> </a:t>
            </a:r>
            <a:r>
              <a:rPr lang="en-US" i="1" dirty="0"/>
              <a:t>/container</a:t>
            </a:r>
            <a:r>
              <a:rPr lang="en-US" dirty="0"/>
              <a:t> needs to exist. Create it with "</a:t>
            </a:r>
            <a:r>
              <a:rPr lang="en-US" dirty="0" err="1">
                <a:latin typeface="Courier New" panose="02070309020205020404" pitchFamily="49" charset="0"/>
                <a:cs typeface="Courier New" panose="02070309020205020404" pitchFamily="49" charset="0"/>
              </a:rPr>
              <a:t>cgcreate</a:t>
            </a:r>
            <a:r>
              <a:rPr lang="en-US" dirty="0">
                <a:latin typeface="Courier New" panose="02070309020205020404" pitchFamily="49" charset="0"/>
                <a:cs typeface="Courier New" panose="02070309020205020404" pitchFamily="49" charset="0"/>
              </a:rPr>
              <a:t> -g </a:t>
            </a:r>
            <a:r>
              <a:rPr lang="en-US" dirty="0" err="1">
                <a:latin typeface="Courier New" panose="02070309020205020404" pitchFamily="49" charset="0"/>
                <a:cs typeface="Courier New" panose="02070309020205020404" pitchFamily="49" charset="0"/>
              </a:rPr>
              <a:t>cpu,memory,pids</a:t>
            </a:r>
            <a:r>
              <a:rPr lang="en-US" dirty="0">
                <a:latin typeface="Courier New" panose="02070309020205020404" pitchFamily="49" charset="0"/>
                <a:cs typeface="Courier New" panose="02070309020205020404" pitchFamily="49" charset="0"/>
              </a:rPr>
              <a:t>:/container</a:t>
            </a:r>
            <a:r>
              <a:rPr lang="en-US" dirty="0"/>
              <a:t>". Do not copy and paste (as you might copy invisible control characters </a:t>
            </a:r>
            <a:r>
              <a:rPr lang="en-US"/>
              <a:t>from the </a:t>
            </a:r>
            <a:r>
              <a:rPr lang="en-US" dirty="0"/>
              <a:t>slide), but type it in.</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dirty="0"/>
          </a:p>
        </p:txBody>
      </p:sp>
    </p:spTree>
    <p:extLst>
      <p:ext uri="{BB962C8B-B14F-4D97-AF65-F5344CB8AC3E}">
        <p14:creationId xmlns:p14="http://schemas.microsoft.com/office/powerpoint/2010/main" val="626338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3358249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Linux kernel does not know about containers at all – for it, containers are nothing more than just regular processes running on the system. They are managed like all other processes by the kernel. </a:t>
            </a:r>
          </a:p>
          <a:p>
            <a:endParaRPr lang="en-US" dirty="0"/>
          </a:p>
          <a:p>
            <a:r>
              <a:rPr lang="en-US" dirty="0"/>
              <a:t>The Linux kernel however offers several features that Docker and other container engines leverage to achieve an almost complete isolation of processes from each other. These features are outlined on the next slide and will be discussed in detail in “Members of the Docker Universe”.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943829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noProof="0" dirty="0"/>
              <a:t>Containers make heavy use of features that are offered by the Linux kernel. These features are going to be described in detail on the following slides.</a:t>
            </a:r>
            <a:endParaRPr lang="en-US" sz="1400" baseline="0"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141290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extLst>
      <p:ext uri="{BB962C8B-B14F-4D97-AF65-F5344CB8AC3E}">
        <p14:creationId xmlns:p14="http://schemas.microsoft.com/office/powerpoint/2010/main" val="168462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chroot we can start a new process making a specified directory the new processes' topmost directory. Processes running in that chroot can only see those parts of the filesystem which are subdirectories of it.</a:t>
            </a:r>
          </a:p>
          <a:p>
            <a:endParaRPr lang="en-US" dirty="0"/>
          </a:p>
          <a:p>
            <a:r>
              <a:rPr lang="en-US" dirty="0"/>
              <a:t>Chroot is part of Unix and was initially integrated to test Unix installation routines. It is still very often used for bootstrapping a system during installation.</a:t>
            </a:r>
          </a:p>
          <a:p>
            <a:endParaRPr lang="en-US" dirty="0"/>
          </a:p>
          <a:p>
            <a:r>
              <a:rPr lang="en-US" dirty="0"/>
              <a:t>One problem with chroot is: since the process that gets started inside the chroot can no longer see the full filesystem, all files required to load and run that process must be copied to the chroot directory (and subdirectories) first - a tedious task that can take some time, and is trial and error.</a:t>
            </a:r>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extLst>
      <p:ext uri="{BB962C8B-B14F-4D97-AF65-F5344CB8AC3E}">
        <p14:creationId xmlns:p14="http://schemas.microsoft.com/office/powerpoint/2010/main" val="4067816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for chroot</a:t>
            </a:r>
          </a:p>
          <a:p>
            <a:endParaRPr lang="en-US" dirty="0"/>
          </a:p>
          <a:p>
            <a:r>
              <a:rPr lang="en-US" dirty="0"/>
              <a:t>Within the repo go to the container-demos folder and run </a:t>
            </a:r>
            <a:r>
              <a:rPr lang="en-US" b="1" dirty="0"/>
              <a:t>demo-01-chroot.sh</a:t>
            </a:r>
          </a:p>
          <a:p>
            <a:r>
              <a:rPr lang="en-US" dirty="0"/>
              <a:t>The script will do the setup of a minimal environment (basically only a bash + libs) and chroot into it. </a:t>
            </a:r>
            <a:r>
              <a:rPr lang="en-US" sz="1400" b="0" i="0" kern="1200" dirty="0">
                <a:solidFill>
                  <a:schemeClr val="tx1"/>
                </a:solidFill>
                <a:effectLst/>
                <a:latin typeface="+mn-lt"/>
                <a:ea typeface="+mn-ea"/>
                <a:cs typeface="+mn-cs"/>
              </a:rPr>
              <a:t>Script execution can be stopped with "ctrl + s" and continued with "ctrl + q“.</a:t>
            </a:r>
            <a:endParaRPr lang="en-US" dirty="0"/>
          </a:p>
          <a:p>
            <a:endParaRPr lang="en-US" dirty="0"/>
          </a:p>
          <a:p>
            <a:r>
              <a:rPr lang="en-US" dirty="0"/>
              <a:t>Explain the importance of libraries to binaries. Without the corresponding libs in their respective directories, no binary will work. And after all, (container) processes are based on binaries.</a:t>
            </a:r>
          </a:p>
          <a:p>
            <a:endParaRPr lang="en-US" dirty="0"/>
          </a:p>
          <a:p>
            <a:r>
              <a:rPr lang="en-US" dirty="0"/>
              <a:t>It is also worth to mention, that the file system you chroot into is the foundation of every container. Luckily in most cases you can rely on others building the base images with all binaries and libs. The only thing you have to do as a developer is move your own stuff into it.</a:t>
            </a:r>
          </a:p>
          <a:p>
            <a:r>
              <a:rPr lang="en-US" dirty="0"/>
              <a:t> </a:t>
            </a:r>
          </a:p>
          <a:p>
            <a:r>
              <a:rPr lang="en-US" dirty="0"/>
              <a:t>So if there is something called centos or ubuntu later, remember that this is no full-fledged OS but only a collection of bins/libs making your life a lot easier.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709992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Man-page definition: A namespace wraps a global system resource in an abstraction that makes it appear to the processes within the namespace that they have their own isolated instance of the global resource. Changes to the global resource are visible to other processes that are members of the namespace, but are invisible to other processes [outside of that namespace]. One use of namespaces is to implement containers.</a:t>
            </a:r>
          </a:p>
          <a:p>
            <a:endParaRPr lang="en-US" dirty="0"/>
          </a:p>
          <a:p>
            <a:r>
              <a:rPr lang="en-US" dirty="0"/>
              <a:t>Linux offers namespaces for seven different resources: PID table, mount table, user mapping table, IPC, network stack, UTS (host and domain name) and cgroups.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val="342748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seven different properties of a process that can be namespaces.</a:t>
            </a:r>
          </a:p>
          <a:p>
            <a:pPr marL="342900" indent="-342900">
              <a:buFont typeface="+mj-lt"/>
              <a:buAutoNum type="arabicPeriod"/>
            </a:pPr>
            <a:r>
              <a:rPr lang="en-US" dirty="0"/>
              <a:t>The mount namespace can give a separate mount table to processes (process A can see your USB </a:t>
            </a:r>
            <a:r>
              <a:rPr lang="en-US" dirty="0" err="1"/>
              <a:t>thumbdrive</a:t>
            </a:r>
            <a:r>
              <a:rPr lang="en-US" dirty="0"/>
              <a:t>, process B cannot).</a:t>
            </a:r>
          </a:p>
          <a:p>
            <a:pPr marL="342900" indent="-342900">
              <a:buFont typeface="+mj-lt"/>
              <a:buAutoNum type="arabicPeriod"/>
            </a:pPr>
            <a:r>
              <a:rPr lang="en-US" dirty="0"/>
              <a:t>The UTS namespace can assign a different hostname to different processes.</a:t>
            </a:r>
          </a:p>
          <a:p>
            <a:pPr marL="342900" indent="-342900">
              <a:buFont typeface="+mj-lt"/>
              <a:buAutoNum type="arabicPeriod"/>
            </a:pPr>
            <a:r>
              <a:rPr lang="en-US" dirty="0"/>
              <a:t>The PID namespace changes the view on the system's process tree.</a:t>
            </a:r>
          </a:p>
          <a:p>
            <a:pPr marL="342900" indent="-342900">
              <a:buFont typeface="+mj-lt"/>
              <a:buAutoNum type="arabicPeriod"/>
            </a:pPr>
            <a:r>
              <a:rPr lang="en-US" dirty="0"/>
              <a:t>The user namespace manages different user mappings across processes.</a:t>
            </a:r>
          </a:p>
          <a:p>
            <a:pPr marL="342900" indent="-342900">
              <a:buFont typeface="+mj-lt"/>
              <a:buAutoNum type="arabicPeriod"/>
            </a:pPr>
            <a:r>
              <a:rPr lang="en-US" dirty="0"/>
              <a:t>The IPC namespace can isolate shared storage between processes.</a:t>
            </a:r>
          </a:p>
          <a:p>
            <a:pPr marL="342900" indent="-342900">
              <a:buFont typeface="+mj-lt"/>
              <a:buAutoNum type="arabicPeriod"/>
            </a:pPr>
            <a:r>
              <a:rPr lang="en-US" dirty="0"/>
              <a:t>The network namespace gives each process a separate network stack with an individual virtual network device.</a:t>
            </a:r>
          </a:p>
          <a:p>
            <a:pPr marL="342900" indent="-342900">
              <a:buFont typeface="+mj-lt"/>
              <a:buAutoNum type="arabicPeriod"/>
            </a:pPr>
            <a:r>
              <a:rPr lang="en-US" dirty="0"/>
              <a:t>The </a:t>
            </a:r>
            <a:r>
              <a:rPr lang="en-US" dirty="0" err="1"/>
              <a:t>cgroup</a:t>
            </a:r>
            <a:r>
              <a:rPr lang="en-US" dirty="0"/>
              <a:t> namespace can assign different sets of </a:t>
            </a:r>
            <a:r>
              <a:rPr lang="en-US" dirty="0" err="1"/>
              <a:t>cgroups</a:t>
            </a:r>
            <a:r>
              <a:rPr lang="en-US" dirty="0"/>
              <a:t> to processes.</a:t>
            </a:r>
          </a:p>
        </p:txBody>
      </p:sp>
      <p:sp>
        <p:nvSpPr>
          <p:cNvPr id="4" name="Slide Number Placeholder 3"/>
          <p:cNvSpPr>
            <a:spLocks noGrp="1"/>
          </p:cNvSpPr>
          <p:nvPr>
            <p:ph type="sldNum" sz="quarter" idx="5"/>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1653935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for namespaces &amp; </a:t>
            </a:r>
            <a:r>
              <a:rPr lang="en-US" dirty="0" err="1"/>
              <a:t>unshare</a:t>
            </a:r>
            <a:endParaRPr lang="en-US" dirty="0"/>
          </a:p>
          <a:p>
            <a:endParaRPr lang="en-US" dirty="0"/>
          </a:p>
          <a:p>
            <a:r>
              <a:rPr lang="en-US" dirty="0"/>
              <a:t>Within the repo go to the container-demos folder and run </a:t>
            </a:r>
            <a:r>
              <a:rPr lang="en-US" b="1" dirty="0"/>
              <a:t>demo-02-unshare.sh</a:t>
            </a:r>
          </a:p>
          <a:p>
            <a:endParaRPr lang="en-US" b="0" dirty="0"/>
          </a:p>
          <a:p>
            <a:r>
              <a:rPr lang="en-US" b="0" dirty="0"/>
              <a:t>The script will fork a new process with a separate PID namespace. It’ll also explore the space of the newly created processes. Please note, the demo does </a:t>
            </a:r>
            <a:r>
              <a:rPr lang="en-US" b="1" dirty="0"/>
              <a:t>not </a:t>
            </a:r>
            <a:r>
              <a:rPr lang="en-US" b="0" dirty="0"/>
              <a:t>use </a:t>
            </a:r>
            <a:r>
              <a:rPr lang="en-US" b="1" dirty="0"/>
              <a:t>chroot</a:t>
            </a:r>
            <a:r>
              <a:rPr lang="en-US" b="0" dirty="0"/>
              <a:t>. </a:t>
            </a:r>
            <a:r>
              <a:rPr lang="en-US" sz="1400" b="0" i="0" kern="1200" dirty="0">
                <a:solidFill>
                  <a:schemeClr val="tx1"/>
                </a:solidFill>
                <a:effectLst/>
                <a:latin typeface="+mn-lt"/>
                <a:ea typeface="+mn-ea"/>
                <a:cs typeface="+mn-cs"/>
              </a:rPr>
              <a:t>Script execution can be stopped with "ctrl + s" and continued with "ctrl + q“.</a:t>
            </a:r>
            <a:endParaRPr lang="en-US" b="0" dirty="0"/>
          </a:p>
          <a:p>
            <a:endParaRPr lang="en-US" b="0" dirty="0"/>
          </a:p>
          <a:p>
            <a:r>
              <a:rPr lang="en-US" b="0" dirty="0"/>
              <a:t>With namespaces you can isolate aspects of a processes or process groups (like the process tree or networking stack). As mentioned on the previous slide, this is another building block for Linux containers to work.</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0879515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Thomas Buchner, STS Infrastructure</a:t>
            </a:r>
          </a:p>
          <a:p>
            <a:r>
              <a:rPr lang="en-US" dirty="0"/>
              <a:t>Hendrik Kahl, SLV ABAP Component Validation</a:t>
            </a:r>
          </a:p>
        </p:txBody>
      </p:sp>
      <p:sp>
        <p:nvSpPr>
          <p:cNvPr id="4" name="Text Placeholder 3"/>
          <p:cNvSpPr>
            <a:spLocks noGrp="1"/>
          </p:cNvSpPr>
          <p:nvPr>
            <p:ph type="body" sz="quarter" idx="14"/>
          </p:nvPr>
        </p:nvSpPr>
        <p:spPr>
          <a:xfrm>
            <a:off x="288000" y="4024430"/>
            <a:ext cx="10899174" cy="997196"/>
          </a:xfrm>
        </p:spPr>
        <p:txBody>
          <a:bodyPr/>
          <a:lstStyle/>
          <a:p>
            <a:r>
              <a:rPr lang="en-US" dirty="0"/>
              <a:t>Docker and Kubernetes</a:t>
            </a:r>
          </a:p>
          <a:p>
            <a:r>
              <a:rPr lang="en-US" dirty="0">
                <a:solidFill>
                  <a:schemeClr val="accent1"/>
                </a:solidFill>
              </a:rPr>
              <a:t>Hands-On Training</a:t>
            </a:r>
            <a:endParaRPr lang="en-US" dirty="0">
              <a:solidFill>
                <a:srgbClr val="FFC000"/>
              </a:solidFill>
            </a:endParaRPr>
          </a:p>
        </p:txBody>
      </p:sp>
      <p:pic>
        <p:nvPicPr>
          <p:cNvPr id="14" name="Picture Placeholder 13"/>
          <p:cNvPicPr>
            <a:picLocks noGrp="1" noChangeAspect="1"/>
          </p:cNvPicPr>
          <p:nvPr>
            <p:ph type="pic" sz="quarter" idx="12"/>
          </p:nvPr>
        </p:nvPicPr>
        <p:blipFill>
          <a:blip r:embed="rId2"/>
          <a:srcRect l="10" r="10"/>
          <a:stretch>
            <a:fillRect/>
          </a:stretch>
        </p:blipFill>
        <p:spPr>
          <a:prstGeom prst="rect">
            <a:avLst/>
          </a:prstGeom>
        </p:spPr>
      </p:pic>
      <p:pic>
        <p:nvPicPr>
          <p:cNvPr id="5" name="Picture 1"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6431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Arrow: Pentagon 87">
            <a:extLst>
              <a:ext uri="{FF2B5EF4-FFF2-40B4-BE49-F238E27FC236}">
                <a16:creationId xmlns:a16="http://schemas.microsoft.com/office/drawing/2014/main" id="{11681FDF-2939-425B-8114-971AA573E84C}"/>
              </a:ext>
            </a:extLst>
          </p:cNvPr>
          <p:cNvSpPr/>
          <p:nvPr/>
        </p:nvSpPr>
        <p:spPr bwMode="gray">
          <a:xfrm rot="20537709">
            <a:off x="2928068" y="3892904"/>
            <a:ext cx="1961142" cy="1169820"/>
          </a:xfrm>
          <a:prstGeom prst="homePlate">
            <a:avLst/>
          </a:prstGeom>
          <a:solidFill>
            <a:schemeClr val="accent5">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5" name="Oval 84">
            <a:extLst>
              <a:ext uri="{FF2B5EF4-FFF2-40B4-BE49-F238E27FC236}">
                <a16:creationId xmlns:a16="http://schemas.microsoft.com/office/drawing/2014/main" id="{E06ECB3F-A351-4B59-A552-6DB3692EAF1D}"/>
              </a:ext>
            </a:extLst>
          </p:cNvPr>
          <p:cNvSpPr/>
          <p:nvPr/>
        </p:nvSpPr>
        <p:spPr bwMode="gray">
          <a:xfrm>
            <a:off x="1993513" y="3844049"/>
            <a:ext cx="1704718" cy="1887447"/>
          </a:xfrm>
          <a:prstGeom prst="ellipse">
            <a:avLst/>
          </a:prstGeom>
          <a:solidFill>
            <a:schemeClr val="accent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Title 3"/>
          <p:cNvSpPr>
            <a:spLocks noGrp="1"/>
          </p:cNvSpPr>
          <p:nvPr>
            <p:ph type="title"/>
          </p:nvPr>
        </p:nvSpPr>
        <p:spPr/>
        <p:txBody>
          <a:bodyPr/>
          <a:lstStyle/>
          <a:p>
            <a:r>
              <a:rPr lang="en-US" dirty="0"/>
              <a:t>Process (and more) isolation with </a:t>
            </a:r>
            <a:r>
              <a:rPr lang="en-US" i="1" dirty="0" err="1"/>
              <a:t>pid</a:t>
            </a:r>
            <a:r>
              <a:rPr lang="en-US" i="1" dirty="0"/>
              <a:t> namespaces</a:t>
            </a:r>
          </a:p>
        </p:txBody>
      </p:sp>
      <p:sp>
        <p:nvSpPr>
          <p:cNvPr id="59" name="Text Placeholder 58">
            <a:extLst>
              <a:ext uri="{FF2B5EF4-FFF2-40B4-BE49-F238E27FC236}">
                <a16:creationId xmlns:a16="http://schemas.microsoft.com/office/drawing/2014/main" id="{EB62E86D-91F7-45F7-8747-7AE963A7F882}"/>
              </a:ext>
            </a:extLst>
          </p:cNvPr>
          <p:cNvSpPr>
            <a:spLocks noGrp="1"/>
          </p:cNvSpPr>
          <p:nvPr>
            <p:ph type="body" sz="quarter" idx="11"/>
          </p:nvPr>
        </p:nvSpPr>
        <p:spPr>
          <a:xfrm>
            <a:off x="6862713" y="1491684"/>
            <a:ext cx="4827764" cy="4532044"/>
          </a:xfrm>
        </p:spPr>
        <p:txBody>
          <a:bodyPr anchor="ctr"/>
          <a:lstStyle/>
          <a:p>
            <a:pPr lvl="1"/>
            <a:r>
              <a:rPr lang="en-US" sz="1600" dirty="0" err="1"/>
              <a:t>pid</a:t>
            </a:r>
            <a:r>
              <a:rPr lang="en-US" sz="1600" dirty="0"/>
              <a:t> namespaces give a process a limited view on the process table</a:t>
            </a:r>
          </a:p>
          <a:p>
            <a:pPr lvl="1"/>
            <a:endParaRPr lang="en-US" sz="1600" dirty="0"/>
          </a:p>
          <a:p>
            <a:pPr lvl="1"/>
            <a:r>
              <a:rPr lang="en-US" sz="1600" dirty="0"/>
              <a:t>Only processes in the same </a:t>
            </a:r>
            <a:r>
              <a:rPr lang="en-US" sz="1600" dirty="0" err="1"/>
              <a:t>pid</a:t>
            </a:r>
            <a:r>
              <a:rPr lang="en-US" sz="1600" dirty="0"/>
              <a:t> namespace can see each other</a:t>
            </a:r>
          </a:p>
          <a:p>
            <a:pPr lvl="1"/>
            <a:endParaRPr lang="en-US" sz="1600" dirty="0"/>
          </a:p>
          <a:p>
            <a:pPr lvl="1"/>
            <a:r>
              <a:rPr lang="en-US" sz="1600" dirty="0"/>
              <a:t>Processes get new PIDs in their </a:t>
            </a:r>
            <a:r>
              <a:rPr lang="en-US" sz="1600" dirty="0" err="1"/>
              <a:t>pid</a:t>
            </a:r>
            <a:r>
              <a:rPr lang="en-US" sz="1600" dirty="0"/>
              <a:t> namespace</a:t>
            </a:r>
          </a:p>
          <a:p>
            <a:pPr lvl="1"/>
            <a:endParaRPr lang="en-US" sz="1600" dirty="0"/>
          </a:p>
          <a:p>
            <a:pPr lvl="1"/>
            <a:r>
              <a:rPr lang="en-US" sz="1600" dirty="0"/>
              <a:t>Still visible with their original PID outside of namespace</a:t>
            </a:r>
          </a:p>
          <a:p>
            <a:pPr lvl="1"/>
            <a:endParaRPr lang="en-US" sz="1600" dirty="0"/>
          </a:p>
          <a:p>
            <a:pPr lvl="1"/>
            <a:r>
              <a:rPr lang="en-US" sz="1600" dirty="0"/>
              <a:t>Same principle applies to mount, </a:t>
            </a:r>
            <a:r>
              <a:rPr lang="en-US" sz="1600" dirty="0" err="1"/>
              <a:t>uid</a:t>
            </a:r>
            <a:r>
              <a:rPr lang="en-US" sz="1600" dirty="0"/>
              <a:t>, cgroup, …, namespaces</a:t>
            </a:r>
          </a:p>
        </p:txBody>
      </p:sp>
      <p:sp>
        <p:nvSpPr>
          <p:cNvPr id="2" name="Oval 1">
            <a:extLst>
              <a:ext uri="{FF2B5EF4-FFF2-40B4-BE49-F238E27FC236}">
                <a16:creationId xmlns:a16="http://schemas.microsoft.com/office/drawing/2014/main" id="{FB9B6D35-EBC8-4E2F-B804-9918EA1E8E26}"/>
              </a:ext>
            </a:extLst>
          </p:cNvPr>
          <p:cNvSpPr/>
          <p:nvPr/>
        </p:nvSpPr>
        <p:spPr bwMode="gray">
          <a:xfrm>
            <a:off x="1976120" y="1921660"/>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1</a:t>
            </a:r>
          </a:p>
        </p:txBody>
      </p:sp>
      <p:sp>
        <p:nvSpPr>
          <p:cNvPr id="55" name="Oval 54">
            <a:extLst>
              <a:ext uri="{FF2B5EF4-FFF2-40B4-BE49-F238E27FC236}">
                <a16:creationId xmlns:a16="http://schemas.microsoft.com/office/drawing/2014/main" id="{DA09758B-365E-442B-828D-56BE217ABF9C}"/>
              </a:ext>
            </a:extLst>
          </p:cNvPr>
          <p:cNvSpPr/>
          <p:nvPr/>
        </p:nvSpPr>
        <p:spPr bwMode="gray">
          <a:xfrm>
            <a:off x="1040270" y="2882855"/>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3</a:t>
            </a:r>
          </a:p>
        </p:txBody>
      </p:sp>
      <p:sp>
        <p:nvSpPr>
          <p:cNvPr id="56" name="Oval 55">
            <a:extLst>
              <a:ext uri="{FF2B5EF4-FFF2-40B4-BE49-F238E27FC236}">
                <a16:creationId xmlns:a16="http://schemas.microsoft.com/office/drawing/2014/main" id="{153140A0-7783-4E18-8B79-16F4C14E9648}"/>
              </a:ext>
            </a:extLst>
          </p:cNvPr>
          <p:cNvSpPr/>
          <p:nvPr/>
        </p:nvSpPr>
        <p:spPr bwMode="gray">
          <a:xfrm>
            <a:off x="587472" y="3912481"/>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49</a:t>
            </a:r>
          </a:p>
        </p:txBody>
      </p:sp>
      <p:sp>
        <p:nvSpPr>
          <p:cNvPr id="57" name="Oval 56">
            <a:extLst>
              <a:ext uri="{FF2B5EF4-FFF2-40B4-BE49-F238E27FC236}">
                <a16:creationId xmlns:a16="http://schemas.microsoft.com/office/drawing/2014/main" id="{36A52AFC-A476-4954-AA7B-3A69F32F1949}"/>
              </a:ext>
            </a:extLst>
          </p:cNvPr>
          <p:cNvSpPr/>
          <p:nvPr/>
        </p:nvSpPr>
        <p:spPr bwMode="gray">
          <a:xfrm>
            <a:off x="1418332" y="3912481"/>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51</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8" name="Oval 57">
            <a:extLst>
              <a:ext uri="{FF2B5EF4-FFF2-40B4-BE49-F238E27FC236}">
                <a16:creationId xmlns:a16="http://schemas.microsoft.com/office/drawing/2014/main" id="{0C14F186-6B90-4919-A8E6-0E4F5C9340FF}"/>
              </a:ext>
            </a:extLst>
          </p:cNvPr>
          <p:cNvSpPr/>
          <p:nvPr/>
        </p:nvSpPr>
        <p:spPr bwMode="gray">
          <a:xfrm>
            <a:off x="1976120" y="2882855"/>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27</a:t>
            </a:r>
          </a:p>
        </p:txBody>
      </p:sp>
      <p:sp>
        <p:nvSpPr>
          <p:cNvPr id="62" name="Oval 61">
            <a:extLst>
              <a:ext uri="{FF2B5EF4-FFF2-40B4-BE49-F238E27FC236}">
                <a16:creationId xmlns:a16="http://schemas.microsoft.com/office/drawing/2014/main" id="{EEEA8ADB-3AD4-40E5-93CA-D81C1E4AEBD7}"/>
              </a:ext>
            </a:extLst>
          </p:cNvPr>
          <p:cNvSpPr/>
          <p:nvPr/>
        </p:nvSpPr>
        <p:spPr bwMode="gray">
          <a:xfrm>
            <a:off x="2911970" y="2882855"/>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16</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3" name="Oval 62">
            <a:extLst>
              <a:ext uri="{FF2B5EF4-FFF2-40B4-BE49-F238E27FC236}">
                <a16:creationId xmlns:a16="http://schemas.microsoft.com/office/drawing/2014/main" id="{CDE7DF63-F6F2-4A1A-957B-CF44AF84781C}"/>
              </a:ext>
            </a:extLst>
          </p:cNvPr>
          <p:cNvSpPr/>
          <p:nvPr/>
        </p:nvSpPr>
        <p:spPr bwMode="gray">
          <a:xfrm>
            <a:off x="2542037" y="3912481"/>
            <a:ext cx="550666" cy="550666"/>
          </a:xfrm>
          <a:prstGeom prst="ellipse">
            <a:avLst/>
          </a:prstGeom>
          <a:solidFill>
            <a:schemeClr val="accent4">
              <a:lumMod val="20000"/>
              <a:lumOff val="8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3</a:t>
            </a:r>
            <a:r>
              <a:rPr kumimoji="0" lang="en-US" sz="1400" b="0" i="0" u="none" strike="noStrike" kern="0" cap="none" spc="0" normalizeH="0" baseline="0" noProof="0" dirty="0">
                <a:ln>
                  <a:noFill/>
                </a:ln>
                <a:effectLst/>
                <a:uLnTx/>
                <a:uFillTx/>
                <a:ea typeface="Arial Unicode MS" pitchFamily="34" charset="-128"/>
                <a:cs typeface="Arial Unicode MS" pitchFamily="34" charset="-128"/>
              </a:rPr>
              <a:t>1</a:t>
            </a:r>
          </a:p>
        </p:txBody>
      </p:sp>
      <p:sp>
        <p:nvSpPr>
          <p:cNvPr id="65" name="Oval 64">
            <a:extLst>
              <a:ext uri="{FF2B5EF4-FFF2-40B4-BE49-F238E27FC236}">
                <a16:creationId xmlns:a16="http://schemas.microsoft.com/office/drawing/2014/main" id="{F6D1DF32-AFE6-40BA-89AE-1DF59E3ED1C8}"/>
              </a:ext>
            </a:extLst>
          </p:cNvPr>
          <p:cNvSpPr/>
          <p:nvPr/>
        </p:nvSpPr>
        <p:spPr bwMode="gray">
          <a:xfrm>
            <a:off x="2911970" y="4942106"/>
            <a:ext cx="550666" cy="550666"/>
          </a:xfrm>
          <a:prstGeom prst="ellipse">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12</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6" name="Oval 65">
            <a:extLst>
              <a:ext uri="{FF2B5EF4-FFF2-40B4-BE49-F238E27FC236}">
                <a16:creationId xmlns:a16="http://schemas.microsoft.com/office/drawing/2014/main" id="{EBF07547-7490-4415-A3FF-5232E8B9849D}"/>
              </a:ext>
            </a:extLst>
          </p:cNvPr>
          <p:cNvSpPr/>
          <p:nvPr/>
        </p:nvSpPr>
        <p:spPr bwMode="gray">
          <a:xfrm>
            <a:off x="2199162" y="4942107"/>
            <a:ext cx="550666" cy="550666"/>
          </a:xfrm>
          <a:prstGeom prst="ellipse">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62</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67" name="Straight Connector 66">
            <a:extLst>
              <a:ext uri="{FF2B5EF4-FFF2-40B4-BE49-F238E27FC236}">
                <a16:creationId xmlns:a16="http://schemas.microsoft.com/office/drawing/2014/main" id="{436CAD01-2875-459C-B01F-C28926532000}"/>
              </a:ext>
            </a:extLst>
          </p:cNvPr>
          <p:cNvCxnSpPr>
            <a:stCxn id="2" idx="3"/>
            <a:endCxn id="55" idx="0"/>
          </p:cNvCxnSpPr>
          <p:nvPr/>
        </p:nvCxnSpPr>
        <p:spPr>
          <a:xfrm flipH="1">
            <a:off x="1315603" y="2391683"/>
            <a:ext cx="741160" cy="49117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3E16F8F-82FF-430E-BEA6-5EE11415B001}"/>
              </a:ext>
            </a:extLst>
          </p:cNvPr>
          <p:cNvCxnSpPr>
            <a:stCxn id="55" idx="3"/>
            <a:endCxn id="56" idx="0"/>
          </p:cNvCxnSpPr>
          <p:nvPr/>
        </p:nvCxnSpPr>
        <p:spPr>
          <a:xfrm flipH="1">
            <a:off x="862805" y="3352878"/>
            <a:ext cx="258108"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4944080-9B77-454F-B96F-A175EAA938EE}"/>
              </a:ext>
            </a:extLst>
          </p:cNvPr>
          <p:cNvCxnSpPr>
            <a:stCxn id="55" idx="5"/>
            <a:endCxn id="57" idx="0"/>
          </p:cNvCxnSpPr>
          <p:nvPr/>
        </p:nvCxnSpPr>
        <p:spPr>
          <a:xfrm>
            <a:off x="1510293" y="3352878"/>
            <a:ext cx="183372"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054DA29-2615-427C-AC0B-4D63BCE4E39A}"/>
              </a:ext>
            </a:extLst>
          </p:cNvPr>
          <p:cNvCxnSpPr>
            <a:stCxn id="2" idx="4"/>
            <a:endCxn id="58" idx="0"/>
          </p:cNvCxnSpPr>
          <p:nvPr/>
        </p:nvCxnSpPr>
        <p:spPr>
          <a:xfrm>
            <a:off x="2251453" y="2472326"/>
            <a:ext cx="0" cy="410529"/>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5FA8178-3FBA-4BF9-B8B3-DD6AF02EFB05}"/>
              </a:ext>
            </a:extLst>
          </p:cNvPr>
          <p:cNvCxnSpPr>
            <a:stCxn id="2" idx="5"/>
            <a:endCxn id="62" idx="0"/>
          </p:cNvCxnSpPr>
          <p:nvPr/>
        </p:nvCxnSpPr>
        <p:spPr>
          <a:xfrm>
            <a:off x="2446143" y="2391683"/>
            <a:ext cx="741160" cy="49117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656EEF1-3B1F-4515-83DF-6291890B6EB8}"/>
              </a:ext>
            </a:extLst>
          </p:cNvPr>
          <p:cNvCxnSpPr>
            <a:stCxn id="62" idx="3"/>
            <a:endCxn id="63" idx="0"/>
          </p:cNvCxnSpPr>
          <p:nvPr/>
        </p:nvCxnSpPr>
        <p:spPr>
          <a:xfrm flipH="1">
            <a:off x="2817370" y="3352878"/>
            <a:ext cx="175243"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0A82BD7-7212-4120-94EC-BA5DBB0D9FC9}"/>
              </a:ext>
            </a:extLst>
          </p:cNvPr>
          <p:cNvCxnSpPr>
            <a:stCxn id="63" idx="3"/>
            <a:endCxn id="66" idx="0"/>
          </p:cNvCxnSpPr>
          <p:nvPr/>
        </p:nvCxnSpPr>
        <p:spPr>
          <a:xfrm flipH="1">
            <a:off x="2474495" y="4382504"/>
            <a:ext cx="148185"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0372B4F-4C01-46E4-A307-9AA935A1EE53}"/>
              </a:ext>
            </a:extLst>
          </p:cNvPr>
          <p:cNvCxnSpPr>
            <a:stCxn id="63" idx="5"/>
            <a:endCxn id="65" idx="0"/>
          </p:cNvCxnSpPr>
          <p:nvPr/>
        </p:nvCxnSpPr>
        <p:spPr>
          <a:xfrm>
            <a:off x="3012060" y="4382504"/>
            <a:ext cx="175243" cy="55960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Oval 95">
            <a:extLst>
              <a:ext uri="{FF2B5EF4-FFF2-40B4-BE49-F238E27FC236}">
                <a16:creationId xmlns:a16="http://schemas.microsoft.com/office/drawing/2014/main" id="{283D2A33-DE94-4C4B-8188-EF1AD9A4A1B3}"/>
              </a:ext>
            </a:extLst>
          </p:cNvPr>
          <p:cNvSpPr/>
          <p:nvPr/>
        </p:nvSpPr>
        <p:spPr bwMode="gray">
          <a:xfrm>
            <a:off x="5038910" y="3539743"/>
            <a:ext cx="550666" cy="550666"/>
          </a:xfrm>
          <a:prstGeom prst="ellipse">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t>1</a:t>
            </a:r>
            <a:br>
              <a:rPr kumimoji="0" lang="en-US" sz="14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br>
            <a:r>
              <a:rPr kumimoji="0" lang="en-US" sz="9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t>(31)</a:t>
            </a:r>
            <a:endParaRPr kumimoji="0" lang="en-US" sz="14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endParaRPr>
          </a:p>
        </p:txBody>
      </p:sp>
      <p:sp>
        <p:nvSpPr>
          <p:cNvPr id="97" name="Oval 96">
            <a:extLst>
              <a:ext uri="{FF2B5EF4-FFF2-40B4-BE49-F238E27FC236}">
                <a16:creationId xmlns:a16="http://schemas.microsoft.com/office/drawing/2014/main" id="{27E12F91-662C-4F11-9CD0-4A955BC5E36C}"/>
              </a:ext>
            </a:extLst>
          </p:cNvPr>
          <p:cNvSpPr/>
          <p:nvPr/>
        </p:nvSpPr>
        <p:spPr bwMode="gray">
          <a:xfrm>
            <a:off x="5408843" y="4569368"/>
            <a:ext cx="550666" cy="550666"/>
          </a:xfrm>
          <a:prstGeom prst="ellipse">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accent1">
                    <a:lumMod val="60000"/>
                    <a:lumOff val="40000"/>
                  </a:schemeClr>
                </a:solidFill>
                <a:ea typeface="Arial Unicode MS" pitchFamily="34" charset="-128"/>
                <a:cs typeface="Arial Unicode MS" pitchFamily="34" charset="-128"/>
              </a:rPr>
              <a:t>7</a:t>
            </a:r>
            <a:br>
              <a:rPr lang="en-US" sz="1400" kern="0" dirty="0">
                <a:solidFill>
                  <a:schemeClr val="accent1">
                    <a:lumMod val="60000"/>
                    <a:lumOff val="40000"/>
                  </a:schemeClr>
                </a:solidFill>
                <a:ea typeface="Arial Unicode MS" pitchFamily="34" charset="-128"/>
                <a:cs typeface="Arial Unicode MS" pitchFamily="34" charset="-128"/>
              </a:rPr>
            </a:br>
            <a:r>
              <a:rPr lang="en-US" sz="900" kern="0" dirty="0">
                <a:solidFill>
                  <a:schemeClr val="accent1">
                    <a:lumMod val="60000"/>
                    <a:lumOff val="40000"/>
                  </a:schemeClr>
                </a:solidFill>
                <a:ea typeface="Arial Unicode MS" pitchFamily="34" charset="-128"/>
                <a:cs typeface="Arial Unicode MS" pitchFamily="34" charset="-128"/>
              </a:rPr>
              <a:t>(12)</a:t>
            </a:r>
            <a:endParaRPr kumimoji="0" lang="en-US" sz="9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endParaRPr>
          </a:p>
        </p:txBody>
      </p:sp>
      <p:sp>
        <p:nvSpPr>
          <p:cNvPr id="98" name="Oval 97">
            <a:extLst>
              <a:ext uri="{FF2B5EF4-FFF2-40B4-BE49-F238E27FC236}">
                <a16:creationId xmlns:a16="http://schemas.microsoft.com/office/drawing/2014/main" id="{AD94BDDB-6810-47EE-A6D4-5B35512B74CA}"/>
              </a:ext>
            </a:extLst>
          </p:cNvPr>
          <p:cNvSpPr/>
          <p:nvPr/>
        </p:nvSpPr>
        <p:spPr bwMode="gray">
          <a:xfrm>
            <a:off x="4696035" y="4569369"/>
            <a:ext cx="550666" cy="550666"/>
          </a:xfrm>
          <a:prstGeom prst="ellipse">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accent1">
                    <a:lumMod val="60000"/>
                    <a:lumOff val="40000"/>
                  </a:schemeClr>
                </a:solidFill>
                <a:ea typeface="Arial Unicode MS" pitchFamily="34" charset="-128"/>
                <a:cs typeface="Arial Unicode MS" pitchFamily="34" charset="-128"/>
              </a:rPr>
              <a:t>4</a:t>
            </a:r>
            <a:br>
              <a:rPr lang="en-US" sz="1400" kern="0" dirty="0">
                <a:solidFill>
                  <a:schemeClr val="accent1">
                    <a:lumMod val="60000"/>
                    <a:lumOff val="40000"/>
                  </a:schemeClr>
                </a:solidFill>
                <a:ea typeface="Arial Unicode MS" pitchFamily="34" charset="-128"/>
                <a:cs typeface="Arial Unicode MS" pitchFamily="34" charset="-128"/>
              </a:rPr>
            </a:br>
            <a:r>
              <a:rPr kumimoji="0" lang="en-US" sz="9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t>(62)</a:t>
            </a:r>
          </a:p>
        </p:txBody>
      </p:sp>
      <p:cxnSp>
        <p:nvCxnSpPr>
          <p:cNvPr id="99" name="Straight Connector 98">
            <a:extLst>
              <a:ext uri="{FF2B5EF4-FFF2-40B4-BE49-F238E27FC236}">
                <a16:creationId xmlns:a16="http://schemas.microsoft.com/office/drawing/2014/main" id="{9B9D9FA5-AA18-4EE4-BF88-3DA47BAD09E8}"/>
              </a:ext>
            </a:extLst>
          </p:cNvPr>
          <p:cNvCxnSpPr>
            <a:stCxn id="96" idx="3"/>
            <a:endCxn id="98" idx="0"/>
          </p:cNvCxnSpPr>
          <p:nvPr/>
        </p:nvCxnSpPr>
        <p:spPr>
          <a:xfrm flipH="1">
            <a:off x="4971368" y="4009766"/>
            <a:ext cx="148185"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24B2664-FEA7-4AC5-9BA6-58C80DB30446}"/>
              </a:ext>
            </a:extLst>
          </p:cNvPr>
          <p:cNvCxnSpPr>
            <a:stCxn id="96" idx="5"/>
            <a:endCxn id="97" idx="0"/>
          </p:cNvCxnSpPr>
          <p:nvPr/>
        </p:nvCxnSpPr>
        <p:spPr>
          <a:xfrm>
            <a:off x="5508933" y="4009766"/>
            <a:ext cx="175243" cy="55960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6A24492F-DC86-4013-96DB-2FE23EDF2429}"/>
              </a:ext>
            </a:extLst>
          </p:cNvPr>
          <p:cNvSpPr txBox="1"/>
          <p:nvPr/>
        </p:nvSpPr>
        <p:spPr>
          <a:xfrm>
            <a:off x="1394724" y="1609668"/>
            <a:ext cx="1716880"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i="1" kern="0" dirty="0">
                <a:ea typeface="Arial Unicode MS" pitchFamily="34" charset="-128"/>
                <a:cs typeface="Arial Unicode MS" pitchFamily="34" charset="-128"/>
              </a:rPr>
              <a:t>Linux process tree</a:t>
            </a:r>
          </a:p>
        </p:txBody>
      </p:sp>
      <p:sp>
        <p:nvSpPr>
          <p:cNvPr id="102" name="TextBox 101">
            <a:extLst>
              <a:ext uri="{FF2B5EF4-FFF2-40B4-BE49-F238E27FC236}">
                <a16:creationId xmlns:a16="http://schemas.microsoft.com/office/drawing/2014/main" id="{EB356714-A203-4C4C-8EC4-8135CD004F04}"/>
              </a:ext>
            </a:extLst>
          </p:cNvPr>
          <p:cNvSpPr txBox="1"/>
          <p:nvPr/>
        </p:nvSpPr>
        <p:spPr>
          <a:xfrm>
            <a:off x="4689482" y="2962850"/>
            <a:ext cx="1230685" cy="49244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i="1" kern="0" dirty="0">
                <a:ea typeface="Arial Unicode MS" pitchFamily="34" charset="-128"/>
                <a:cs typeface="Arial Unicode MS" pitchFamily="34" charset="-128"/>
              </a:rPr>
              <a:t>namespaced </a:t>
            </a:r>
            <a:br>
              <a:rPr lang="en-US" sz="1600" i="1" kern="0" dirty="0">
                <a:ea typeface="Arial Unicode MS" pitchFamily="34" charset="-128"/>
                <a:cs typeface="Arial Unicode MS" pitchFamily="34" charset="-128"/>
              </a:rPr>
            </a:br>
            <a:r>
              <a:rPr lang="en-US" sz="1600" i="1" kern="0" dirty="0">
                <a:ea typeface="Arial Unicode MS" pitchFamily="34" charset="-128"/>
                <a:cs typeface="Arial Unicode MS" pitchFamily="34" charset="-128"/>
              </a:rPr>
              <a:t>process tree</a:t>
            </a:r>
          </a:p>
        </p:txBody>
      </p:sp>
    </p:spTree>
    <p:extLst>
      <p:ext uri="{BB962C8B-B14F-4D97-AF65-F5344CB8AC3E}">
        <p14:creationId xmlns:p14="http://schemas.microsoft.com/office/powerpoint/2010/main" val="106781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BCE8EB66-371D-46CB-9D61-7A928F195796}"/>
              </a:ext>
            </a:extLst>
          </p:cNvPr>
          <p:cNvSpPr/>
          <p:nvPr/>
        </p:nvSpPr>
        <p:spPr bwMode="gray">
          <a:xfrm>
            <a:off x="3013364" y="841664"/>
            <a:ext cx="5777345" cy="5403272"/>
          </a:xfrm>
          <a:prstGeom prst="roundRect">
            <a:avLst>
              <a:gd name="adj" fmla="val 9920"/>
            </a:avLst>
          </a:prstGeom>
          <a:solidFill>
            <a:schemeClr val="bg2">
              <a:lumMod val="20000"/>
              <a:lumOff val="80000"/>
            </a:schemeClr>
          </a:solidFill>
          <a:ln>
            <a:solidFill>
              <a:schemeClr val="tx1"/>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 name="Title 2">
            <a:extLst>
              <a:ext uri="{FF2B5EF4-FFF2-40B4-BE49-F238E27FC236}">
                <a16:creationId xmlns:a16="http://schemas.microsoft.com/office/drawing/2014/main" id="{4B36DE1F-8CAE-4480-B42A-EAC0C4500A4C}"/>
              </a:ext>
            </a:extLst>
          </p:cNvPr>
          <p:cNvSpPr>
            <a:spLocks noGrp="1"/>
          </p:cNvSpPr>
          <p:nvPr>
            <p:ph type="title"/>
          </p:nvPr>
        </p:nvSpPr>
        <p:spPr>
          <a:xfrm>
            <a:off x="504001" y="504000"/>
            <a:ext cx="11186476" cy="369332"/>
          </a:xfrm>
        </p:spPr>
        <p:txBody>
          <a:bodyPr/>
          <a:lstStyle/>
          <a:p>
            <a:r>
              <a:rPr lang="en-US"/>
              <a:t>Namespaces</a:t>
            </a:r>
            <a:endParaRPr lang="en-US" dirty="0"/>
          </a:p>
        </p:txBody>
      </p:sp>
      <p:sp>
        <p:nvSpPr>
          <p:cNvPr id="58" name="Rectangle: Rounded Corners 57">
            <a:extLst>
              <a:ext uri="{FF2B5EF4-FFF2-40B4-BE49-F238E27FC236}">
                <a16:creationId xmlns:a16="http://schemas.microsoft.com/office/drawing/2014/main" id="{3DAA36BB-20C3-41B5-B642-E5FBBB73E0BD}"/>
              </a:ext>
            </a:extLst>
          </p:cNvPr>
          <p:cNvSpPr/>
          <p:nvPr/>
        </p:nvSpPr>
        <p:spPr bwMode="gray">
          <a:xfrm>
            <a:off x="3214994" y="1100563"/>
            <a:ext cx="5374085" cy="4885474"/>
          </a:xfrm>
          <a:prstGeom prst="roundRect">
            <a:avLst>
              <a:gd name="adj" fmla="val 10178"/>
            </a:avLst>
          </a:prstGeom>
          <a:solidFill>
            <a:schemeClr val="bg1"/>
          </a:solidFill>
          <a:ln>
            <a:solidFill>
              <a:schemeClr val="accent3">
                <a:lumMod val="75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9" name="Rectangle: Rounded Corners 58">
            <a:extLst>
              <a:ext uri="{FF2B5EF4-FFF2-40B4-BE49-F238E27FC236}">
                <a16:creationId xmlns:a16="http://schemas.microsoft.com/office/drawing/2014/main" id="{23CC8473-20F2-4139-B225-C95AC868CDE2}"/>
              </a:ext>
            </a:extLst>
          </p:cNvPr>
          <p:cNvSpPr/>
          <p:nvPr/>
        </p:nvSpPr>
        <p:spPr bwMode="gray">
          <a:xfrm>
            <a:off x="3473539" y="1349177"/>
            <a:ext cx="4856994" cy="4388246"/>
          </a:xfrm>
          <a:prstGeom prst="roundRect">
            <a:avLst>
              <a:gd name="adj" fmla="val 9257"/>
            </a:avLst>
          </a:prstGeom>
          <a:solidFill>
            <a:schemeClr val="bg2">
              <a:lumMod val="20000"/>
              <a:lumOff val="80000"/>
            </a:schemeClr>
          </a:solidFill>
          <a:ln>
            <a:solidFill>
              <a:schemeClr val="accent1">
                <a:lumMod val="75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0" name="Rectangle: Rounded Corners 59">
            <a:extLst>
              <a:ext uri="{FF2B5EF4-FFF2-40B4-BE49-F238E27FC236}">
                <a16:creationId xmlns:a16="http://schemas.microsoft.com/office/drawing/2014/main" id="{DE03CE80-A03D-4A26-8F54-83D1FCD73B77}"/>
              </a:ext>
            </a:extLst>
          </p:cNvPr>
          <p:cNvSpPr/>
          <p:nvPr/>
        </p:nvSpPr>
        <p:spPr bwMode="gray">
          <a:xfrm>
            <a:off x="3733617" y="1598270"/>
            <a:ext cx="4336838" cy="3890060"/>
          </a:xfrm>
          <a:prstGeom prst="roundRect">
            <a:avLst>
              <a:gd name="adj" fmla="val 7852"/>
            </a:avLst>
          </a:prstGeom>
          <a:solidFill>
            <a:schemeClr val="bg1"/>
          </a:solidFill>
          <a:ln>
            <a:solidFill>
              <a:schemeClr val="accent5">
                <a:lumMod val="75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user</a:t>
            </a:r>
          </a:p>
        </p:txBody>
      </p:sp>
      <p:grpSp>
        <p:nvGrpSpPr>
          <p:cNvPr id="64" name="Group 63">
            <a:extLst>
              <a:ext uri="{FF2B5EF4-FFF2-40B4-BE49-F238E27FC236}">
                <a16:creationId xmlns:a16="http://schemas.microsoft.com/office/drawing/2014/main" id="{C9E8F56E-8C52-473D-ABBF-56FFDA0A0331}"/>
              </a:ext>
            </a:extLst>
          </p:cNvPr>
          <p:cNvGrpSpPr/>
          <p:nvPr/>
        </p:nvGrpSpPr>
        <p:grpSpPr>
          <a:xfrm>
            <a:off x="4064635" y="1836194"/>
            <a:ext cx="3674803" cy="3414213"/>
            <a:chOff x="1947372" y="1855492"/>
            <a:chExt cx="3674803" cy="3414213"/>
          </a:xfrm>
        </p:grpSpPr>
        <p:sp>
          <p:nvSpPr>
            <p:cNvPr id="65" name="Rectangle: Rounded Corners 64">
              <a:extLst>
                <a:ext uri="{FF2B5EF4-FFF2-40B4-BE49-F238E27FC236}">
                  <a16:creationId xmlns:a16="http://schemas.microsoft.com/office/drawing/2014/main" id="{725FE224-E48C-4CF7-995F-76EFE359CFCD}"/>
                </a:ext>
              </a:extLst>
            </p:cNvPr>
            <p:cNvSpPr/>
            <p:nvPr/>
          </p:nvSpPr>
          <p:spPr bwMode="gray">
            <a:xfrm>
              <a:off x="1947372" y="1855492"/>
              <a:ext cx="3674803" cy="3414213"/>
            </a:xfrm>
            <a:prstGeom prst="roundRect">
              <a:avLst>
                <a:gd name="adj" fmla="val 7124"/>
              </a:avLst>
            </a:prstGeom>
            <a:solidFill>
              <a:schemeClr val="bg1">
                <a:lumMod val="75000"/>
              </a:schemeClr>
            </a:solidFill>
            <a:ln>
              <a:solidFill>
                <a:schemeClr val="accent4">
                  <a:lumMod val="50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6" name="Rectangle: Rounded Corners 65">
              <a:extLst>
                <a:ext uri="{FF2B5EF4-FFF2-40B4-BE49-F238E27FC236}">
                  <a16:creationId xmlns:a16="http://schemas.microsoft.com/office/drawing/2014/main" id="{69AF87C4-DBA3-4D3E-8C96-9B9B2EA00052}"/>
                </a:ext>
              </a:extLst>
            </p:cNvPr>
            <p:cNvSpPr/>
            <p:nvPr/>
          </p:nvSpPr>
          <p:spPr bwMode="gray">
            <a:xfrm>
              <a:off x="2218692" y="2113097"/>
              <a:ext cx="3132164" cy="2899005"/>
            </a:xfrm>
            <a:prstGeom prst="roundRect">
              <a:avLst>
                <a:gd name="adj" fmla="val 5428"/>
              </a:avLst>
            </a:prstGeom>
            <a:solidFill>
              <a:schemeClr val="bg1">
                <a:lumMod val="95000"/>
              </a:schemeClr>
            </a:solidFill>
            <a:ln>
              <a:solidFill>
                <a:schemeClr val="accent4">
                  <a:lumMod val="50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7" name="Rectangle: Rounded Corners 66">
              <a:extLst>
                <a:ext uri="{FF2B5EF4-FFF2-40B4-BE49-F238E27FC236}">
                  <a16:creationId xmlns:a16="http://schemas.microsoft.com/office/drawing/2014/main" id="{8B8DEFE6-E142-4C6C-B4BC-B5E4F9DB83ED}"/>
                </a:ext>
              </a:extLst>
            </p:cNvPr>
            <p:cNvSpPr/>
            <p:nvPr/>
          </p:nvSpPr>
          <p:spPr bwMode="gray">
            <a:xfrm>
              <a:off x="2530447" y="2355146"/>
              <a:ext cx="2508655" cy="2414909"/>
            </a:xfrm>
            <a:prstGeom prst="roundRect">
              <a:avLst>
                <a:gd name="adj" fmla="val 7092"/>
              </a:avLst>
            </a:prstGeom>
            <a:solidFill>
              <a:schemeClr val="bg1">
                <a:lumMod val="75000"/>
              </a:schemeClr>
            </a:solidFill>
            <a:ln>
              <a:solidFill>
                <a:schemeClr val="accent4">
                  <a:lumMod val="50000"/>
                </a:schemeClr>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8" name="TextBox 67">
              <a:extLst>
                <a:ext uri="{FF2B5EF4-FFF2-40B4-BE49-F238E27FC236}">
                  <a16:creationId xmlns:a16="http://schemas.microsoft.com/office/drawing/2014/main" id="{BFC458A3-E0B8-4278-AD57-C4955399A44B}"/>
                </a:ext>
              </a:extLst>
            </p:cNvPr>
            <p:cNvSpPr txBox="1"/>
            <p:nvPr/>
          </p:nvSpPr>
          <p:spPr>
            <a:xfrm>
              <a:off x="3380468" y="4510420"/>
              <a:ext cx="815788"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mount</a:t>
              </a:r>
            </a:p>
          </p:txBody>
        </p:sp>
        <p:sp>
          <p:nvSpPr>
            <p:cNvPr id="69" name="TextBox 68">
              <a:extLst>
                <a:ext uri="{FF2B5EF4-FFF2-40B4-BE49-F238E27FC236}">
                  <a16:creationId xmlns:a16="http://schemas.microsoft.com/office/drawing/2014/main" id="{757FC80E-7770-449A-8205-B379EAEC6780}"/>
                </a:ext>
              </a:extLst>
            </p:cNvPr>
            <p:cNvSpPr txBox="1"/>
            <p:nvPr/>
          </p:nvSpPr>
          <p:spPr>
            <a:xfrm>
              <a:off x="3177404" y="4750775"/>
              <a:ext cx="1221706"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err="1">
                  <a:ea typeface="Arial Unicode MS" pitchFamily="34" charset="-128"/>
                  <a:cs typeface="Arial Unicode MS" pitchFamily="34" charset="-128"/>
                </a:rPr>
                <a:t>uts</a:t>
              </a:r>
              <a:endParaRPr lang="en-US" sz="1600" kern="0" dirty="0">
                <a:ea typeface="Arial Unicode MS" pitchFamily="34" charset="-128"/>
                <a:cs typeface="Arial Unicode MS" pitchFamily="34" charset="-128"/>
              </a:endParaRPr>
            </a:p>
          </p:txBody>
        </p:sp>
        <p:sp>
          <p:nvSpPr>
            <p:cNvPr id="70" name="TextBox 69">
              <a:extLst>
                <a:ext uri="{FF2B5EF4-FFF2-40B4-BE49-F238E27FC236}">
                  <a16:creationId xmlns:a16="http://schemas.microsoft.com/office/drawing/2014/main" id="{BA5C6FBA-2EFA-401F-8E2F-8C470FB16BD6}"/>
                </a:ext>
              </a:extLst>
            </p:cNvPr>
            <p:cNvSpPr txBox="1"/>
            <p:nvPr/>
          </p:nvSpPr>
          <p:spPr>
            <a:xfrm>
              <a:off x="3159456" y="4988799"/>
              <a:ext cx="1209610"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kern="0" dirty="0" err="1">
                  <a:ea typeface="Arial Unicode MS" pitchFamily="34" charset="-128"/>
                  <a:cs typeface="Arial Unicode MS" pitchFamily="34" charset="-128"/>
                </a:rPr>
                <a:t>pid</a:t>
              </a:r>
              <a:endParaRPr lang="en-US" sz="1600" kern="0" dirty="0">
                <a:ea typeface="Arial Unicode MS" pitchFamily="34" charset="-128"/>
                <a:cs typeface="Arial Unicode MS" pitchFamily="34" charset="-128"/>
              </a:endParaRPr>
            </a:p>
          </p:txBody>
        </p:sp>
        <p:pic>
          <p:nvPicPr>
            <p:cNvPr id="71" name="Picture 4" descr="Image result for nginx logo">
              <a:extLst>
                <a:ext uri="{FF2B5EF4-FFF2-40B4-BE49-F238E27FC236}">
                  <a16:creationId xmlns:a16="http://schemas.microsoft.com/office/drawing/2014/main" id="{1E1B11B0-2B65-44E8-AA2F-E5376A9601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5693" y="3190464"/>
              <a:ext cx="2065339" cy="691995"/>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extBox 1">
            <a:extLst>
              <a:ext uri="{FF2B5EF4-FFF2-40B4-BE49-F238E27FC236}">
                <a16:creationId xmlns:a16="http://schemas.microsoft.com/office/drawing/2014/main" id="{70FD32A6-53CC-418C-8DCF-9B6F3351C4A3}"/>
              </a:ext>
            </a:extLst>
          </p:cNvPr>
          <p:cNvSpPr txBox="1"/>
          <p:nvPr/>
        </p:nvSpPr>
        <p:spPr>
          <a:xfrm>
            <a:off x="5677615" y="5201517"/>
            <a:ext cx="44884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user</a:t>
            </a:r>
          </a:p>
        </p:txBody>
      </p:sp>
      <p:sp>
        <p:nvSpPr>
          <p:cNvPr id="4" name="TextBox 3">
            <a:extLst>
              <a:ext uri="{FF2B5EF4-FFF2-40B4-BE49-F238E27FC236}">
                <a16:creationId xmlns:a16="http://schemas.microsoft.com/office/drawing/2014/main" id="{98EB578D-45EA-4156-A7F3-6B7CEC27DB1D}"/>
              </a:ext>
            </a:extLst>
          </p:cNvPr>
          <p:cNvSpPr txBox="1"/>
          <p:nvPr/>
        </p:nvSpPr>
        <p:spPr>
          <a:xfrm>
            <a:off x="5734046" y="5447710"/>
            <a:ext cx="29495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ipc</a:t>
            </a:r>
            <a:endParaRPr lang="en-US" sz="1800" kern="0" dirty="0">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600076AA-2E92-47EF-9733-5C6FCFF0C0E3}"/>
              </a:ext>
            </a:extLst>
          </p:cNvPr>
          <p:cNvSpPr txBox="1"/>
          <p:nvPr/>
        </p:nvSpPr>
        <p:spPr>
          <a:xfrm>
            <a:off x="5477565" y="5697043"/>
            <a:ext cx="80791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network</a:t>
            </a:r>
          </a:p>
        </p:txBody>
      </p:sp>
      <p:sp>
        <p:nvSpPr>
          <p:cNvPr id="94" name="TextBox 93">
            <a:extLst>
              <a:ext uri="{FF2B5EF4-FFF2-40B4-BE49-F238E27FC236}">
                <a16:creationId xmlns:a16="http://schemas.microsoft.com/office/drawing/2014/main" id="{EF3C6F28-273A-483D-849D-4737458B1556}"/>
              </a:ext>
            </a:extLst>
          </p:cNvPr>
          <p:cNvSpPr txBox="1"/>
          <p:nvPr/>
        </p:nvSpPr>
        <p:spPr>
          <a:xfrm>
            <a:off x="5549374" y="5957652"/>
            <a:ext cx="70532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cgroup</a:t>
            </a: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812717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3547303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10C25A69-2128-4DD6-A20B-CBBC4493AA18}"/>
              </a:ext>
            </a:extLst>
          </p:cNvPr>
          <p:cNvSpPr/>
          <p:nvPr/>
        </p:nvSpPr>
        <p:spPr bwMode="gray">
          <a:xfrm>
            <a:off x="2902401" y="4272798"/>
            <a:ext cx="2641149" cy="1383846"/>
          </a:xfrm>
          <a:prstGeom prst="roundRect">
            <a:avLst>
              <a:gd name="adj" fmla="val 6638"/>
            </a:avLst>
          </a:prstGeom>
          <a:solidFill>
            <a:schemeClr val="accent3">
              <a:lumMod val="50000"/>
            </a:schemeClr>
          </a:solidFill>
          <a:ln w="6350" algn="ctr">
            <a:solidFill>
              <a:schemeClr val="tx1"/>
            </a:solidFill>
            <a:miter lim="800000"/>
            <a:headEnd/>
            <a:tailEnd/>
          </a:ln>
        </p:spPr>
        <p:txBody>
          <a:bodyPr lIns="90000" tIns="72000" rIns="90000" bIns="72000" rtlCol="0" anchor="b"/>
          <a:lstStyle/>
          <a:p>
            <a:pPr marR="0" algn="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cgroup</a:t>
            </a:r>
          </a:p>
        </p:txBody>
      </p:sp>
      <p:sp>
        <p:nvSpPr>
          <p:cNvPr id="4" name="Title 3">
            <a:extLst>
              <a:ext uri="{FF2B5EF4-FFF2-40B4-BE49-F238E27FC236}">
                <a16:creationId xmlns:a16="http://schemas.microsoft.com/office/drawing/2014/main" id="{9FF4D798-9216-4DD3-AE18-5BC38A85ADB3}"/>
              </a:ext>
            </a:extLst>
          </p:cNvPr>
          <p:cNvSpPr>
            <a:spLocks noGrp="1"/>
          </p:cNvSpPr>
          <p:nvPr>
            <p:ph type="title"/>
          </p:nvPr>
        </p:nvSpPr>
        <p:spPr/>
        <p:txBody>
          <a:bodyPr/>
          <a:lstStyle/>
          <a:p>
            <a:r>
              <a:rPr lang="en-US" dirty="0"/>
              <a:t>Resource limitations with </a:t>
            </a:r>
            <a:r>
              <a:rPr lang="en-US" i="1" dirty="0"/>
              <a:t>cgroups</a:t>
            </a:r>
          </a:p>
        </p:txBody>
      </p:sp>
      <p:sp>
        <p:nvSpPr>
          <p:cNvPr id="7" name="Rectangle 6">
            <a:extLst>
              <a:ext uri="{FF2B5EF4-FFF2-40B4-BE49-F238E27FC236}">
                <a16:creationId xmlns:a16="http://schemas.microsoft.com/office/drawing/2014/main" id="{9C09721E-551C-40DC-B524-5BA38552A1F6}"/>
              </a:ext>
            </a:extLst>
          </p:cNvPr>
          <p:cNvSpPr/>
          <p:nvPr/>
        </p:nvSpPr>
        <p:spPr bwMode="gray">
          <a:xfrm>
            <a:off x="3004455" y="4456495"/>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8" name="Rectangle 7">
            <a:extLst>
              <a:ext uri="{FF2B5EF4-FFF2-40B4-BE49-F238E27FC236}">
                <a16:creationId xmlns:a16="http://schemas.microsoft.com/office/drawing/2014/main" id="{A17CEE50-BD2B-4544-B96A-CBD7F593EA2F}"/>
              </a:ext>
            </a:extLst>
          </p:cNvPr>
          <p:cNvSpPr/>
          <p:nvPr/>
        </p:nvSpPr>
        <p:spPr bwMode="gray">
          <a:xfrm>
            <a:off x="4269919" y="4456495"/>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9" name="Rectangle 8">
            <a:extLst>
              <a:ext uri="{FF2B5EF4-FFF2-40B4-BE49-F238E27FC236}">
                <a16:creationId xmlns:a16="http://schemas.microsoft.com/office/drawing/2014/main" id="{57012A80-FEC5-427C-A27F-763592BC1C02}"/>
              </a:ext>
            </a:extLst>
          </p:cNvPr>
          <p:cNvSpPr/>
          <p:nvPr/>
        </p:nvSpPr>
        <p:spPr bwMode="gray">
          <a:xfrm>
            <a:off x="3004455" y="5007583"/>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pic>
        <p:nvPicPr>
          <p:cNvPr id="12" name="Picture 11">
            <a:extLst>
              <a:ext uri="{FF2B5EF4-FFF2-40B4-BE49-F238E27FC236}">
                <a16:creationId xmlns:a16="http://schemas.microsoft.com/office/drawing/2014/main" id="{0C7E838C-E948-4E36-ADDF-A7E3CBD69112}"/>
              </a:ext>
            </a:extLst>
          </p:cNvPr>
          <p:cNvPicPr>
            <a:picLocks noChangeAspect="1"/>
          </p:cNvPicPr>
          <p:nvPr/>
        </p:nvPicPr>
        <p:blipFill>
          <a:blip r:embed="rId3"/>
          <a:stretch>
            <a:fillRect/>
          </a:stretch>
        </p:blipFill>
        <p:spPr>
          <a:xfrm>
            <a:off x="2367046" y="1469946"/>
            <a:ext cx="1419902" cy="1419902"/>
          </a:xfrm>
          <a:prstGeom prst="rect">
            <a:avLst/>
          </a:prstGeom>
        </p:spPr>
      </p:pic>
      <p:sp>
        <p:nvSpPr>
          <p:cNvPr id="13" name="Rectangle 12">
            <a:extLst>
              <a:ext uri="{FF2B5EF4-FFF2-40B4-BE49-F238E27FC236}">
                <a16:creationId xmlns:a16="http://schemas.microsoft.com/office/drawing/2014/main" id="{FC123DBA-EBE5-40B5-B44D-6A7407EB73A6}"/>
              </a:ext>
            </a:extLst>
          </p:cNvPr>
          <p:cNvSpPr/>
          <p:nvPr/>
        </p:nvSpPr>
        <p:spPr bwMode="gray">
          <a:xfrm>
            <a:off x="832755" y="4711629"/>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pic>
        <p:nvPicPr>
          <p:cNvPr id="11" name="Picture 10">
            <a:extLst>
              <a:ext uri="{FF2B5EF4-FFF2-40B4-BE49-F238E27FC236}">
                <a16:creationId xmlns:a16="http://schemas.microsoft.com/office/drawing/2014/main" id="{A467792C-640B-4364-8E6B-596A59EEBD3D}"/>
              </a:ext>
            </a:extLst>
          </p:cNvPr>
          <p:cNvPicPr>
            <a:picLocks noChangeAspect="1"/>
          </p:cNvPicPr>
          <p:nvPr/>
        </p:nvPicPr>
        <p:blipFill>
          <a:blip r:embed="rId4"/>
          <a:stretch>
            <a:fillRect/>
          </a:stretch>
        </p:blipFill>
        <p:spPr>
          <a:xfrm>
            <a:off x="1731592" y="2076161"/>
            <a:ext cx="1201055" cy="1201055"/>
          </a:xfrm>
          <a:prstGeom prst="rect">
            <a:avLst/>
          </a:prstGeom>
        </p:spPr>
      </p:pic>
      <p:cxnSp>
        <p:nvCxnSpPr>
          <p:cNvPr id="16" name="Straight Connector 15">
            <a:extLst>
              <a:ext uri="{FF2B5EF4-FFF2-40B4-BE49-F238E27FC236}">
                <a16:creationId xmlns:a16="http://schemas.microsoft.com/office/drawing/2014/main" id="{A14B967F-4FC4-4166-B4D0-B36D08A65117}"/>
              </a:ext>
            </a:extLst>
          </p:cNvPr>
          <p:cNvCxnSpPr>
            <a:cxnSpLocks/>
          </p:cNvCxnSpPr>
          <p:nvPr/>
        </p:nvCxnSpPr>
        <p:spPr>
          <a:xfrm flipH="1">
            <a:off x="1436915" y="3166536"/>
            <a:ext cx="1338942" cy="1379764"/>
          </a:xfrm>
          <a:prstGeom prst="line">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7350E6F-C9C8-48CD-937C-249FB836E2DA}"/>
              </a:ext>
            </a:extLst>
          </p:cNvPr>
          <p:cNvCxnSpPr>
            <a:cxnSpLocks/>
          </p:cNvCxnSpPr>
          <p:nvPr/>
        </p:nvCxnSpPr>
        <p:spPr>
          <a:xfrm>
            <a:off x="3371850" y="3166536"/>
            <a:ext cx="767442" cy="1034826"/>
          </a:xfrm>
          <a:prstGeom prst="straightConnector1">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Text Placeholder 58">
            <a:extLst>
              <a:ext uri="{FF2B5EF4-FFF2-40B4-BE49-F238E27FC236}">
                <a16:creationId xmlns:a16="http://schemas.microsoft.com/office/drawing/2014/main" id="{D7435F46-7258-4D92-AF9C-6397FCFDF279}"/>
              </a:ext>
            </a:extLst>
          </p:cNvPr>
          <p:cNvSpPr txBox="1">
            <a:spLocks/>
          </p:cNvSpPr>
          <p:nvPr/>
        </p:nvSpPr>
        <p:spPr bwMode="gray">
          <a:xfrm>
            <a:off x="6862713" y="1491684"/>
            <a:ext cx="4827764" cy="4532044"/>
          </a:xfrm>
          <a:prstGeom prst="rect">
            <a:avLst/>
          </a:prstGeom>
        </p:spPr>
        <p:txBody>
          <a:bodyPr vert="horz" lIns="0" tIns="0" rIns="0" bIns="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sz="1600" dirty="0"/>
              <a:t>cgroups limit access of a process to system resources</a:t>
            </a:r>
          </a:p>
          <a:p>
            <a:pPr lvl="1"/>
            <a:endParaRPr lang="en-US" sz="1600" dirty="0"/>
          </a:p>
          <a:p>
            <a:pPr lvl="1"/>
            <a:r>
              <a:rPr lang="en-US" sz="1600" dirty="0"/>
              <a:t>Several processes can be in the same cgroup they all share the resource limit</a:t>
            </a:r>
          </a:p>
          <a:p>
            <a:pPr lvl="1"/>
            <a:endParaRPr lang="en-US" sz="1600" dirty="0"/>
          </a:p>
          <a:p>
            <a:pPr lvl="1"/>
            <a:r>
              <a:rPr lang="en-US" sz="1600" dirty="0"/>
              <a:t>cgroups offer resource control for</a:t>
            </a:r>
          </a:p>
          <a:p>
            <a:pPr lvl="2"/>
            <a:r>
              <a:rPr lang="en-US" sz="1600" dirty="0"/>
              <a:t>CPU</a:t>
            </a:r>
          </a:p>
          <a:p>
            <a:pPr lvl="2"/>
            <a:r>
              <a:rPr lang="en-US" sz="1600" dirty="0"/>
              <a:t>memory</a:t>
            </a:r>
          </a:p>
          <a:p>
            <a:pPr lvl="2"/>
            <a:r>
              <a:rPr lang="en-US" sz="1600" dirty="0"/>
              <a:t>block I/O</a:t>
            </a:r>
          </a:p>
          <a:p>
            <a:pPr lvl="2"/>
            <a:r>
              <a:rPr lang="en-US" sz="1600" dirty="0"/>
              <a:t>and others</a:t>
            </a:r>
          </a:p>
        </p:txBody>
      </p:sp>
    </p:spTree>
    <p:extLst>
      <p:ext uri="{BB962C8B-B14F-4D97-AF65-F5344CB8AC3E}">
        <p14:creationId xmlns:p14="http://schemas.microsoft.com/office/powerpoint/2010/main" val="838668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124336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99A87AAD-6E1D-403D-95A3-44EA65D7AC88}"/>
              </a:ext>
            </a:extLst>
          </p:cNvPr>
          <p:cNvPicPr>
            <a:picLocks noChangeAspect="1"/>
          </p:cNvPicPr>
          <p:nvPr/>
        </p:nvPicPr>
        <p:blipFill>
          <a:blip r:embed="rId3"/>
          <a:stretch>
            <a:fillRect/>
          </a:stretch>
        </p:blipFill>
        <p:spPr>
          <a:xfrm>
            <a:off x="4403725" y="3161502"/>
            <a:ext cx="858837" cy="858837"/>
          </a:xfrm>
          <a:prstGeom prst="rect">
            <a:avLst/>
          </a:prstGeom>
        </p:spPr>
      </p:pic>
      <p:sp>
        <p:nvSpPr>
          <p:cNvPr id="18" name="Arrow: Down 17">
            <a:extLst>
              <a:ext uri="{FF2B5EF4-FFF2-40B4-BE49-F238E27FC236}">
                <a16:creationId xmlns:a16="http://schemas.microsoft.com/office/drawing/2014/main" id="{CC11B2ED-3DAC-4BF2-AE25-6BDB2CB265BF}"/>
              </a:ext>
            </a:extLst>
          </p:cNvPr>
          <p:cNvSpPr/>
          <p:nvPr/>
        </p:nvSpPr>
        <p:spPr bwMode="gray">
          <a:xfrm>
            <a:off x="742951" y="2343150"/>
            <a:ext cx="1543050" cy="2495549"/>
          </a:xfrm>
          <a:prstGeom prst="downArrow">
            <a:avLst/>
          </a:prstGeom>
          <a:solidFill>
            <a:schemeClr val="accent3">
              <a:lumMod val="50000"/>
            </a:schemeClr>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system calls</a:t>
            </a:r>
          </a:p>
        </p:txBody>
      </p:sp>
      <p:sp>
        <p:nvSpPr>
          <p:cNvPr id="4" name="Title 3">
            <a:extLst>
              <a:ext uri="{FF2B5EF4-FFF2-40B4-BE49-F238E27FC236}">
                <a16:creationId xmlns:a16="http://schemas.microsoft.com/office/drawing/2014/main" id="{645B76E8-EDF1-4BBF-A073-4675DBA6C45F}"/>
              </a:ext>
            </a:extLst>
          </p:cNvPr>
          <p:cNvSpPr>
            <a:spLocks noGrp="1"/>
          </p:cNvSpPr>
          <p:nvPr>
            <p:ph type="title"/>
          </p:nvPr>
        </p:nvSpPr>
        <p:spPr/>
        <p:txBody>
          <a:bodyPr/>
          <a:lstStyle/>
          <a:p>
            <a:r>
              <a:rPr lang="en-US" dirty="0"/>
              <a:t>Container security with </a:t>
            </a:r>
            <a:r>
              <a:rPr lang="en-US" i="1" dirty="0"/>
              <a:t>seccomp</a:t>
            </a:r>
          </a:p>
        </p:txBody>
      </p:sp>
      <p:sp>
        <p:nvSpPr>
          <p:cNvPr id="2" name="Rectangle 1">
            <a:extLst>
              <a:ext uri="{FF2B5EF4-FFF2-40B4-BE49-F238E27FC236}">
                <a16:creationId xmlns:a16="http://schemas.microsoft.com/office/drawing/2014/main" id="{59BE13B4-5794-4F31-A825-3747FA8625A8}"/>
              </a:ext>
            </a:extLst>
          </p:cNvPr>
          <p:cNvSpPr/>
          <p:nvPr/>
        </p:nvSpPr>
        <p:spPr bwMode="gray">
          <a:xfrm>
            <a:off x="619126" y="4838700"/>
            <a:ext cx="4572000" cy="647700"/>
          </a:xfrm>
          <a:prstGeom prst="rect">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800" b="0" i="0" u="none" strike="noStrike" kern="0" cap="none" spc="0" normalizeH="0" baseline="0" noProof="0" dirty="0">
                <a:ln>
                  <a:noFill/>
                </a:ln>
                <a:solidFill>
                  <a:schemeClr val="bg1"/>
                </a:solidFill>
                <a:effectLst/>
                <a:uLnTx/>
                <a:uFillTx/>
                <a:latin typeface="Arial Black" panose="020B0A04020102020204" pitchFamily="34" charset="0"/>
                <a:ea typeface="Arial Unicode MS" pitchFamily="34" charset="-128"/>
                <a:cs typeface="Arial Unicode MS" pitchFamily="34" charset="-128"/>
              </a:rPr>
              <a:t>Kernel</a:t>
            </a:r>
            <a:endParaRPr kumimoji="0" lang="en-US" sz="1800" b="0" i="0" u="none" strike="noStrike" kern="0" cap="none" spc="0" normalizeH="0" baseline="0" noProof="0" dirty="0">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pic>
        <p:nvPicPr>
          <p:cNvPr id="16" name="Picture 15">
            <a:extLst>
              <a:ext uri="{FF2B5EF4-FFF2-40B4-BE49-F238E27FC236}">
                <a16:creationId xmlns:a16="http://schemas.microsoft.com/office/drawing/2014/main" id="{12598DB7-6A06-4FF0-BC4E-218B3657467A}"/>
              </a:ext>
            </a:extLst>
          </p:cNvPr>
          <p:cNvPicPr>
            <a:picLocks noChangeAspect="1"/>
          </p:cNvPicPr>
          <p:nvPr/>
        </p:nvPicPr>
        <p:blipFill>
          <a:blip r:embed="rId4"/>
          <a:stretch>
            <a:fillRect/>
          </a:stretch>
        </p:blipFill>
        <p:spPr>
          <a:xfrm>
            <a:off x="1392237" y="4868068"/>
            <a:ext cx="588963" cy="588963"/>
          </a:xfrm>
          <a:prstGeom prst="rect">
            <a:avLst/>
          </a:prstGeom>
        </p:spPr>
      </p:pic>
      <p:sp>
        <p:nvSpPr>
          <p:cNvPr id="17" name="Rectangle: Rounded Corners 16">
            <a:extLst>
              <a:ext uri="{FF2B5EF4-FFF2-40B4-BE49-F238E27FC236}">
                <a16:creationId xmlns:a16="http://schemas.microsoft.com/office/drawing/2014/main" id="{3ABE47BC-35ED-4E9A-8B4E-A9B750CA52F5}"/>
              </a:ext>
            </a:extLst>
          </p:cNvPr>
          <p:cNvSpPr/>
          <p:nvPr/>
        </p:nvSpPr>
        <p:spPr bwMode="gray">
          <a:xfrm>
            <a:off x="619126" y="1724025"/>
            <a:ext cx="4572000" cy="619125"/>
          </a:xfrm>
          <a:prstGeom prst="roundRect">
            <a:avLst>
              <a:gd name="adj" fmla="val 50000"/>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Application</a:t>
            </a:r>
          </a:p>
        </p:txBody>
      </p:sp>
      <p:sp>
        <p:nvSpPr>
          <p:cNvPr id="19" name="Text Placeholder 58">
            <a:extLst>
              <a:ext uri="{FF2B5EF4-FFF2-40B4-BE49-F238E27FC236}">
                <a16:creationId xmlns:a16="http://schemas.microsoft.com/office/drawing/2014/main" id="{AF72BC10-7A25-40C3-928F-41ACE59C030E}"/>
              </a:ext>
            </a:extLst>
          </p:cNvPr>
          <p:cNvSpPr txBox="1">
            <a:spLocks/>
          </p:cNvSpPr>
          <p:nvPr/>
        </p:nvSpPr>
        <p:spPr bwMode="gray">
          <a:xfrm>
            <a:off x="6862713" y="1491684"/>
            <a:ext cx="4827764" cy="4532044"/>
          </a:xfrm>
          <a:prstGeom prst="rect">
            <a:avLst/>
          </a:prstGeom>
        </p:spPr>
        <p:txBody>
          <a:bodyPr vert="horz" lIns="0" tIns="0" rIns="0" bIns="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sz="1600" dirty="0"/>
              <a:t>Every program uses system calls to interact with the operating system</a:t>
            </a:r>
          </a:p>
          <a:p>
            <a:pPr lvl="1"/>
            <a:endParaRPr lang="en-US" sz="1600" dirty="0"/>
          </a:p>
          <a:p>
            <a:pPr lvl="1"/>
            <a:r>
              <a:rPr lang="en-US" sz="1600" dirty="0"/>
              <a:t>seccomp can block individual system calls</a:t>
            </a:r>
          </a:p>
          <a:p>
            <a:pPr lvl="2"/>
            <a:r>
              <a:rPr lang="en-US" sz="1600" dirty="0"/>
              <a:t>whitelisting</a:t>
            </a:r>
          </a:p>
          <a:p>
            <a:pPr lvl="2"/>
            <a:r>
              <a:rPr lang="en-US" sz="1600" dirty="0"/>
              <a:t>blacklisting</a:t>
            </a:r>
          </a:p>
          <a:p>
            <a:pPr lvl="2"/>
            <a:r>
              <a:rPr lang="en-US" sz="1600" dirty="0"/>
              <a:t>system call trapping</a:t>
            </a:r>
          </a:p>
          <a:p>
            <a:pPr marL="0" lvl="1" indent="0">
              <a:buNone/>
            </a:pPr>
            <a:endParaRPr lang="en-US" sz="1600" dirty="0"/>
          </a:p>
        </p:txBody>
      </p:sp>
      <p:sp>
        <p:nvSpPr>
          <p:cNvPr id="20" name="Arrow: Down 19">
            <a:extLst>
              <a:ext uri="{FF2B5EF4-FFF2-40B4-BE49-F238E27FC236}">
                <a16:creationId xmlns:a16="http://schemas.microsoft.com/office/drawing/2014/main" id="{EFC98BFD-16D9-417F-905E-F4BA2AF414FF}"/>
              </a:ext>
            </a:extLst>
          </p:cNvPr>
          <p:cNvSpPr/>
          <p:nvPr/>
        </p:nvSpPr>
        <p:spPr bwMode="gray">
          <a:xfrm>
            <a:off x="2414539" y="2343149"/>
            <a:ext cx="681086" cy="2495549"/>
          </a:xfrm>
          <a:prstGeom prst="downArrow">
            <a:avLst>
              <a:gd name="adj1" fmla="val 50000"/>
              <a:gd name="adj2" fmla="val 56046"/>
            </a:avLst>
          </a:prstGeom>
          <a:solidFill>
            <a:schemeClr val="accent4">
              <a:lumMod val="50000"/>
            </a:schemeClr>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write</a:t>
            </a:r>
          </a:p>
        </p:txBody>
      </p:sp>
      <p:sp>
        <p:nvSpPr>
          <p:cNvPr id="21" name="Arrow: Down 20">
            <a:extLst>
              <a:ext uri="{FF2B5EF4-FFF2-40B4-BE49-F238E27FC236}">
                <a16:creationId xmlns:a16="http://schemas.microsoft.com/office/drawing/2014/main" id="{C762D2E9-8CCC-49DC-A718-3C0FC3CA4A3B}"/>
              </a:ext>
            </a:extLst>
          </p:cNvPr>
          <p:cNvSpPr/>
          <p:nvPr/>
        </p:nvSpPr>
        <p:spPr bwMode="gray">
          <a:xfrm>
            <a:off x="3128889" y="2343147"/>
            <a:ext cx="681086" cy="2495549"/>
          </a:xfrm>
          <a:prstGeom prst="downArrow">
            <a:avLst>
              <a:gd name="adj1" fmla="val 50000"/>
              <a:gd name="adj2" fmla="val 56046"/>
            </a:avLst>
          </a:prstGeom>
          <a:solidFill>
            <a:schemeClr val="accent4">
              <a:lumMod val="50000"/>
            </a:schemeClr>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stat</a:t>
            </a:r>
          </a:p>
        </p:txBody>
      </p:sp>
      <p:sp>
        <p:nvSpPr>
          <p:cNvPr id="22" name="Arrow: Down 21">
            <a:extLst>
              <a:ext uri="{FF2B5EF4-FFF2-40B4-BE49-F238E27FC236}">
                <a16:creationId xmlns:a16="http://schemas.microsoft.com/office/drawing/2014/main" id="{DC7DA7C8-2FBD-4FAF-A215-8EFA6FB4552B}"/>
              </a:ext>
            </a:extLst>
          </p:cNvPr>
          <p:cNvSpPr/>
          <p:nvPr/>
        </p:nvSpPr>
        <p:spPr bwMode="gray">
          <a:xfrm>
            <a:off x="3957540" y="2343147"/>
            <a:ext cx="681086" cy="2495549"/>
          </a:xfrm>
          <a:prstGeom prst="downArrow">
            <a:avLst>
              <a:gd name="adj1" fmla="val 50000"/>
              <a:gd name="adj2" fmla="val 56046"/>
            </a:avLst>
          </a:prstGeom>
          <a:solidFill>
            <a:srgbClr val="FF0000"/>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reboot</a:t>
            </a:r>
          </a:p>
        </p:txBody>
      </p:sp>
    </p:spTree>
    <p:extLst>
      <p:ext uri="{BB962C8B-B14F-4D97-AF65-F5344CB8AC3E}">
        <p14:creationId xmlns:p14="http://schemas.microsoft.com/office/powerpoint/2010/main" val="2969143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3667640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5B76E8-EDF1-4BBF-A073-4675DBA6C45F}"/>
              </a:ext>
            </a:extLst>
          </p:cNvPr>
          <p:cNvSpPr>
            <a:spLocks noGrp="1"/>
          </p:cNvSpPr>
          <p:nvPr>
            <p:ph type="title"/>
          </p:nvPr>
        </p:nvSpPr>
        <p:spPr/>
        <p:txBody>
          <a:bodyPr/>
          <a:lstStyle/>
          <a:p>
            <a:r>
              <a:rPr lang="en-US" dirty="0"/>
              <a:t>Let’s use these features to start our first container…</a:t>
            </a:r>
          </a:p>
        </p:txBody>
      </p:sp>
      <p:sp>
        <p:nvSpPr>
          <p:cNvPr id="5" name="Rectangle: Rounded Corners 4">
            <a:extLst>
              <a:ext uri="{FF2B5EF4-FFF2-40B4-BE49-F238E27FC236}">
                <a16:creationId xmlns:a16="http://schemas.microsoft.com/office/drawing/2014/main" id="{1A09AC9B-F654-4AFC-A240-22685298511B}"/>
              </a:ext>
            </a:extLst>
          </p:cNvPr>
          <p:cNvSpPr/>
          <p:nvPr/>
        </p:nvSpPr>
        <p:spPr bwMode="gray">
          <a:xfrm>
            <a:off x="596245" y="2015340"/>
            <a:ext cx="11001988" cy="380726"/>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ctr"/>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accent1">
                    <a:lumMod val="20000"/>
                    <a:lumOff val="80000"/>
                  </a:schemeClr>
                </a:solidFill>
                <a:latin typeface="Courier New" panose="02070309020205020404" pitchFamily="49" charset="0"/>
                <a:cs typeface="Courier New" panose="02070309020205020404" pitchFamily="49" charset="0"/>
              </a:rPr>
              <a:t>cgexec</a:t>
            </a:r>
            <a:r>
              <a:rPr lang="en-US" sz="1200" b="1" dirty="0">
                <a:solidFill>
                  <a:schemeClr val="accent1">
                    <a:lumMod val="20000"/>
                    <a:lumOff val="80000"/>
                  </a:schemeClr>
                </a:solidFill>
                <a:latin typeface="Courier New" panose="02070309020205020404" pitchFamily="49" charset="0"/>
                <a:cs typeface="Courier New" panose="02070309020205020404" pitchFamily="49" charset="0"/>
              </a:rPr>
              <a:t> -g </a:t>
            </a:r>
            <a:r>
              <a:rPr lang="en-US" sz="1200" b="1" dirty="0" err="1">
                <a:solidFill>
                  <a:schemeClr val="accent1">
                    <a:lumMod val="20000"/>
                    <a:lumOff val="80000"/>
                  </a:schemeClr>
                </a:solidFill>
                <a:latin typeface="Courier New" panose="02070309020205020404" pitchFamily="49" charset="0"/>
                <a:cs typeface="Courier New" panose="02070309020205020404" pitchFamily="49" charset="0"/>
              </a:rPr>
              <a:t>cpu,memory,pids</a:t>
            </a:r>
            <a:r>
              <a:rPr lang="en-US" sz="1200" b="1" dirty="0">
                <a:solidFill>
                  <a:schemeClr val="accent1">
                    <a:lumMod val="20000"/>
                    <a:lumOff val="80000"/>
                  </a:schemeClr>
                </a:solidFill>
                <a:latin typeface="Courier New" panose="02070309020205020404" pitchFamily="49" charset="0"/>
                <a:cs typeface="Courier New" panose="02070309020205020404" pitchFamily="49" charset="0"/>
              </a:rPr>
              <a:t>:/container </a:t>
            </a:r>
            <a:r>
              <a:rPr lang="en-US" sz="1200" b="1" dirty="0" err="1">
                <a:solidFill>
                  <a:schemeClr val="accent3">
                    <a:lumMod val="20000"/>
                    <a:lumOff val="80000"/>
                  </a:schemeClr>
                </a:solidFill>
                <a:latin typeface="Courier New" panose="02070309020205020404" pitchFamily="49" charset="0"/>
                <a:cs typeface="Courier New" panose="02070309020205020404" pitchFamily="49" charset="0"/>
              </a:rPr>
              <a:t>unshare</a:t>
            </a:r>
            <a:r>
              <a:rPr lang="en-US" sz="1200" b="1" dirty="0">
                <a:solidFill>
                  <a:schemeClr val="accent3">
                    <a:lumMod val="20000"/>
                    <a:lumOff val="80000"/>
                  </a:schemeClr>
                </a:solidFill>
                <a:latin typeface="Courier New" panose="02070309020205020404" pitchFamily="49" charset="0"/>
                <a:cs typeface="Courier New" panose="02070309020205020404" pitchFamily="49" charset="0"/>
              </a:rPr>
              <a:t> --</a:t>
            </a:r>
            <a:r>
              <a:rPr lang="en-US" sz="1200" b="1" dirty="0" err="1">
                <a:solidFill>
                  <a:schemeClr val="accent3">
                    <a:lumMod val="20000"/>
                    <a:lumOff val="80000"/>
                  </a:schemeClr>
                </a:solidFill>
                <a:latin typeface="Courier New" panose="02070309020205020404" pitchFamily="49" charset="0"/>
                <a:cs typeface="Courier New" panose="02070309020205020404" pitchFamily="49" charset="0"/>
              </a:rPr>
              <a:t>pid</a:t>
            </a:r>
            <a:r>
              <a:rPr lang="en-US" sz="1200" b="1" dirty="0">
                <a:solidFill>
                  <a:schemeClr val="accent3">
                    <a:lumMod val="20000"/>
                    <a:lumOff val="80000"/>
                  </a:schemeClr>
                </a:solidFill>
                <a:latin typeface="Courier New" panose="02070309020205020404" pitchFamily="49" charset="0"/>
                <a:cs typeface="Courier New" panose="02070309020205020404" pitchFamily="49" charset="0"/>
              </a:rPr>
              <a:t> --</a:t>
            </a:r>
            <a:r>
              <a:rPr lang="en-US" sz="1200" b="1" dirty="0" err="1">
                <a:solidFill>
                  <a:schemeClr val="accent3">
                    <a:lumMod val="20000"/>
                    <a:lumOff val="80000"/>
                  </a:schemeClr>
                </a:solidFill>
                <a:latin typeface="Courier New" panose="02070309020205020404" pitchFamily="49" charset="0"/>
                <a:cs typeface="Courier New" panose="02070309020205020404" pitchFamily="49" charset="0"/>
              </a:rPr>
              <a:t>uts</a:t>
            </a:r>
            <a:r>
              <a:rPr lang="en-US" sz="1200" b="1" dirty="0">
                <a:solidFill>
                  <a:schemeClr val="accent3">
                    <a:lumMod val="20000"/>
                    <a:lumOff val="80000"/>
                  </a:schemeClr>
                </a:solidFill>
                <a:latin typeface="Courier New" panose="02070309020205020404" pitchFamily="49" charset="0"/>
                <a:cs typeface="Courier New" panose="02070309020205020404" pitchFamily="49" charset="0"/>
              </a:rPr>
              <a:t> --mount --fork </a:t>
            </a:r>
            <a:r>
              <a:rPr lang="en-US" sz="1200" b="1" dirty="0">
                <a:solidFill>
                  <a:schemeClr val="accent5">
                    <a:lumMod val="20000"/>
                    <a:lumOff val="80000"/>
                  </a:schemeClr>
                </a:solidFill>
                <a:latin typeface="Courier New" panose="02070309020205020404" pitchFamily="49" charset="0"/>
                <a:cs typeface="Courier New" panose="02070309020205020404" pitchFamily="49" charset="0"/>
              </a:rPr>
              <a:t>chroot container</a:t>
            </a:r>
          </a:p>
        </p:txBody>
      </p:sp>
      <p:sp>
        <p:nvSpPr>
          <p:cNvPr id="6" name="Speech Bubble: Rectangle 5">
            <a:extLst>
              <a:ext uri="{FF2B5EF4-FFF2-40B4-BE49-F238E27FC236}">
                <a16:creationId xmlns:a16="http://schemas.microsoft.com/office/drawing/2014/main" id="{C746B67D-41C0-46C3-A8B9-8DC95EF8CDD1}"/>
              </a:ext>
            </a:extLst>
          </p:cNvPr>
          <p:cNvSpPr/>
          <p:nvPr/>
        </p:nvSpPr>
        <p:spPr bwMode="gray">
          <a:xfrm>
            <a:off x="795867" y="3022600"/>
            <a:ext cx="2345267" cy="829733"/>
          </a:xfrm>
          <a:prstGeom prst="wedgeRectCallout">
            <a:avLst>
              <a:gd name="adj1" fmla="val -4098"/>
              <a:gd name="adj2" fmla="val -118895"/>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cgroups</a:t>
            </a:r>
            <a:br>
              <a:rPr lang="en-US" sz="1800" kern="0" dirty="0">
                <a:ea typeface="Arial Unicode MS" pitchFamily="34" charset="-128"/>
                <a:cs typeface="Arial Unicode MS" pitchFamily="34" charset="-128"/>
              </a:rPr>
            </a:br>
            <a:r>
              <a:rPr kumimoji="0" lang="en-US" sz="1600" b="0" i="1" u="none" strike="noStrike" kern="0" cap="none" spc="0" normalizeH="0" baseline="0" noProof="0" dirty="0">
                <a:ln>
                  <a:noFill/>
                </a:ln>
                <a:effectLst/>
                <a:uLnTx/>
                <a:uFillTx/>
                <a:ea typeface="Arial Unicode MS" pitchFamily="34" charset="-128"/>
                <a:cs typeface="Arial Unicode MS" pitchFamily="34" charset="-128"/>
              </a:rPr>
              <a:t>resource limitation</a:t>
            </a:r>
            <a:endParaRPr kumimoji="0" lang="en-US" sz="1800" b="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E20196A0-740B-486C-AE67-960A26C65EE5}"/>
              </a:ext>
            </a:extLst>
          </p:cNvPr>
          <p:cNvSpPr/>
          <p:nvPr/>
        </p:nvSpPr>
        <p:spPr bwMode="gray">
          <a:xfrm>
            <a:off x="4267200" y="3952940"/>
            <a:ext cx="2345267" cy="829733"/>
          </a:xfrm>
          <a:prstGeom prst="wedgeRectCallout">
            <a:avLst>
              <a:gd name="adj1" fmla="val 3123"/>
              <a:gd name="adj2" fmla="val -230119"/>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namespaces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process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0" name="Speech Bubble: Rectangle 9">
            <a:extLst>
              <a:ext uri="{FF2B5EF4-FFF2-40B4-BE49-F238E27FC236}">
                <a16:creationId xmlns:a16="http://schemas.microsoft.com/office/drawing/2014/main" id="{C424A9AD-2AA7-4E2A-8798-4805DFD1603A}"/>
              </a:ext>
            </a:extLst>
          </p:cNvPr>
          <p:cNvSpPr/>
          <p:nvPr/>
        </p:nvSpPr>
        <p:spPr bwMode="gray">
          <a:xfrm>
            <a:off x="7899400" y="3437466"/>
            <a:ext cx="2345267" cy="829733"/>
          </a:xfrm>
          <a:prstGeom prst="wedgeRectCallout">
            <a:avLst>
              <a:gd name="adj1" fmla="val -17454"/>
              <a:gd name="adj2" fmla="val -168895"/>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chroot</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filesystem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934415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Exercise #0 – Linux Primitives</a:t>
            </a:r>
          </a:p>
        </p:txBody>
      </p:sp>
      <p:pic>
        <p:nvPicPr>
          <p:cNvPr id="8" name="Picture 7">
            <a:extLst>
              <a:ext uri="{FF2B5EF4-FFF2-40B4-BE49-F238E27FC236}">
                <a16:creationId xmlns:a16="http://schemas.microsoft.com/office/drawing/2014/main" id="{D6B8C527-073F-471B-A282-22B63876CA6B}"/>
              </a:ext>
            </a:extLst>
          </p:cNvPr>
          <p:cNvPicPr>
            <a:picLocks noChangeAspect="1"/>
          </p:cNvPicPr>
          <p:nvPr/>
        </p:nvPicPr>
        <p:blipFill>
          <a:blip r:embed="rId3"/>
          <a:stretch>
            <a:fillRect/>
          </a:stretch>
        </p:blipFill>
        <p:spPr>
          <a:xfrm>
            <a:off x="4571712" y="1903473"/>
            <a:ext cx="3051054" cy="3051054"/>
          </a:xfrm>
          <a:prstGeom prst="rect">
            <a:avLst/>
          </a:prstGeom>
        </p:spPr>
      </p:pic>
    </p:spTree>
    <p:extLst>
      <p:ext uri="{BB962C8B-B14F-4D97-AF65-F5344CB8AC3E}">
        <p14:creationId xmlns:p14="http://schemas.microsoft.com/office/powerpoint/2010/main" val="2376440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lstStyle/>
          <a:p>
            <a:r>
              <a:rPr lang="en-US" dirty="0"/>
              <a:t>Basics of</a:t>
            </a:r>
            <a:br>
              <a:rPr lang="en-US" dirty="0"/>
            </a:br>
            <a:r>
              <a:rPr lang="en-US" dirty="0">
                <a:solidFill>
                  <a:schemeClr val="accent1"/>
                </a:solidFill>
              </a:rPr>
              <a:t>Containers</a:t>
            </a:r>
          </a:p>
        </p:txBody>
      </p:sp>
      <p:pic>
        <p:nvPicPr>
          <p:cNvPr id="6" name="Picture Placeholder 5"/>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a Container?</a:t>
            </a:r>
          </a:p>
        </p:txBody>
      </p:sp>
      <p:sp>
        <p:nvSpPr>
          <p:cNvPr id="5" name="Text Placeholder 1"/>
          <p:cNvSpPr txBox="1">
            <a:spLocks/>
          </p:cNvSpPr>
          <p:nvPr/>
        </p:nvSpPr>
        <p:spPr bwMode="gray">
          <a:xfrm>
            <a:off x="4216369" y="2024679"/>
            <a:ext cx="4622859" cy="3125624"/>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Convenient package to ship „things“</a:t>
            </a:r>
          </a:p>
          <a:p>
            <a:pPr marL="342900" indent="-342900">
              <a:buFont typeface="Arial" panose="020B0604020202020204" pitchFamily="34" charset="0"/>
              <a:buChar char="•"/>
            </a:pPr>
            <a:r>
              <a:rPr lang="en-US" dirty="0"/>
              <a:t>Open specification</a:t>
            </a:r>
          </a:p>
          <a:p>
            <a:pPr marL="342900" indent="-342900">
              <a:buFont typeface="Arial" panose="020B0604020202020204" pitchFamily="34" charset="0"/>
              <a:buChar char="•"/>
            </a:pPr>
            <a:r>
              <a:rPr lang="en-US" dirty="0"/>
              <a:t>Stackable</a:t>
            </a:r>
          </a:p>
          <a:p>
            <a:pPr marL="342900" indent="-342900">
              <a:buFont typeface="Arial" panose="020B0604020202020204" pitchFamily="34" charset="0"/>
              <a:buChar char="•"/>
            </a:pPr>
            <a:r>
              <a:rPr lang="en-US" dirty="0"/>
              <a:t>Isolated</a:t>
            </a:r>
          </a:p>
          <a:p>
            <a:pPr marL="342900" indent="-342900">
              <a:buFont typeface="Arial" panose="020B0604020202020204" pitchFamily="34" charset="0"/>
              <a:buChar char="•"/>
            </a:pPr>
            <a:r>
              <a:rPr lang="en-US" dirty="0"/>
              <a:t>Portable</a:t>
            </a:r>
          </a:p>
          <a:p>
            <a:pPr marL="342900" indent="-342900">
              <a:buFont typeface="Arial" panose="020B0604020202020204" pitchFamily="34" charset="0"/>
              <a:buChar char="•"/>
            </a:pPr>
            <a:r>
              <a:rPr lang="en-US" dirty="0"/>
              <a:t>Lightweight</a:t>
            </a:r>
          </a:p>
        </p:txBody>
      </p:sp>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9245" y1="9424" x2="9245" y2="9424"/>
                        <a14:foregroundMark x1="16797" y1="6981" x2="16797" y2="6981"/>
                        <a14:foregroundMark x1="19141" y1="14660" x2="19141" y2="14660"/>
                        <a14:foregroundMark x1="6641" y1="64398" x2="6641" y2="64398"/>
                        <a14:foregroundMark x1="1432" y1="22339" x2="1432" y2="22339"/>
                        <a14:foregroundMark x1="2214" y1="42932" x2="2214" y2="42932"/>
                        <a14:foregroundMark x1="20443" y1="62478" x2="20443" y2="62478"/>
                        <a14:foregroundMark x1="8333" y1="65620" x2="8333" y2="65620"/>
                        <a14:backgroundMark x1="1563" y1="8551" x2="1563" y2="8551"/>
                        <a14:backgroundMark x1="4036" y1="90227" x2="4036" y2="90227"/>
                      </a14:backgroundRemoval>
                    </a14:imgEffect>
                  </a14:imgLayer>
                </a14:imgProps>
              </a:ext>
            </a:extLst>
          </a:blip>
          <a:stretch>
            <a:fillRect/>
          </a:stretch>
        </p:blipFill>
        <p:spPr>
          <a:xfrm>
            <a:off x="832142" y="2584216"/>
            <a:ext cx="2689410" cy="2006552"/>
          </a:xfrm>
          <a:prstGeom prst="rect">
            <a:avLst/>
          </a:prstGeom>
        </p:spPr>
      </p:pic>
      <p:grpSp>
        <p:nvGrpSpPr>
          <p:cNvPr id="3" name="Group 2">
            <a:extLst>
              <a:ext uri="{FF2B5EF4-FFF2-40B4-BE49-F238E27FC236}">
                <a16:creationId xmlns:a16="http://schemas.microsoft.com/office/drawing/2014/main" id="{CD984108-7148-4AD0-8C63-46199720E6DC}"/>
              </a:ext>
            </a:extLst>
          </p:cNvPr>
          <p:cNvGrpSpPr/>
          <p:nvPr/>
        </p:nvGrpSpPr>
        <p:grpSpPr>
          <a:xfrm>
            <a:off x="9534045" y="1382825"/>
            <a:ext cx="1766166" cy="4092349"/>
            <a:chOff x="9099755" y="1548932"/>
            <a:chExt cx="1766166" cy="4092349"/>
          </a:xfrm>
        </p:grpSpPr>
        <p:sp>
          <p:nvSpPr>
            <p:cNvPr id="2" name="Cube 1">
              <a:extLst>
                <a:ext uri="{FF2B5EF4-FFF2-40B4-BE49-F238E27FC236}">
                  <a16:creationId xmlns:a16="http://schemas.microsoft.com/office/drawing/2014/main" id="{C6148043-AA06-407F-8E84-DDAD8257EED5}"/>
                </a:ext>
              </a:extLst>
            </p:cNvPr>
            <p:cNvSpPr/>
            <p:nvPr/>
          </p:nvSpPr>
          <p:spPr bwMode="gray">
            <a:xfrm>
              <a:off x="9099755" y="1548932"/>
              <a:ext cx="1766166" cy="4092349"/>
            </a:xfrm>
            <a:prstGeom prst="cube">
              <a:avLst>
                <a:gd name="adj" fmla="val 22832"/>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BE59C2F4-286D-48AC-8900-EB854003FCDB}"/>
                </a:ext>
              </a:extLst>
            </p:cNvPr>
            <p:cNvSpPr/>
            <p:nvPr/>
          </p:nvSpPr>
          <p:spPr bwMode="gray">
            <a:xfrm>
              <a:off x="9175373" y="2024680"/>
              <a:ext cx="1197638" cy="2072308"/>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dirty="0">
                  <a:ln>
                    <a:noFill/>
                  </a:ln>
                  <a:solidFill>
                    <a:schemeClr val="bg1"/>
                  </a:solidFill>
                  <a:effectLst/>
                  <a:uLnTx/>
                  <a:uFillTx/>
                  <a:ea typeface="Arial Unicode MS" pitchFamily="34" charset="-128"/>
                  <a:cs typeface="Arial Unicode MS" pitchFamily="34" charset="-128"/>
                </a:rPr>
                <a:t>App</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(e.g. </a:t>
              </a:r>
              <a:r>
                <a:rPr lang="en-US" sz="1600" kern="0" dirty="0">
                  <a:solidFill>
                    <a:schemeClr val="bg1"/>
                  </a:solidFill>
                  <a:ea typeface="Arial Unicode MS" pitchFamily="34" charset="-128"/>
                  <a:cs typeface="Arial Unicode MS" pitchFamily="34" charset="-128"/>
                </a:rPr>
                <a:t>nginx</a:t>
              </a: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a:t>
              </a:r>
            </a:p>
          </p:txBody>
        </p:sp>
        <p:sp>
          <p:nvSpPr>
            <p:cNvPr id="14" name="Rectangle 13">
              <a:extLst>
                <a:ext uri="{FF2B5EF4-FFF2-40B4-BE49-F238E27FC236}">
                  <a16:creationId xmlns:a16="http://schemas.microsoft.com/office/drawing/2014/main" id="{628BB289-9592-408C-95EA-F659FD4C3920}"/>
                </a:ext>
              </a:extLst>
            </p:cNvPr>
            <p:cNvSpPr/>
            <p:nvPr/>
          </p:nvSpPr>
          <p:spPr bwMode="gray">
            <a:xfrm>
              <a:off x="9167565" y="4172199"/>
              <a:ext cx="1197638" cy="657887"/>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dirty="0">
                  <a:ln>
                    <a:noFill/>
                  </a:ln>
                  <a:solidFill>
                    <a:schemeClr val="bg1"/>
                  </a:solidFill>
                  <a:effectLst/>
                  <a:uLnTx/>
                  <a:uFillTx/>
                  <a:ea typeface="Arial Unicode MS" pitchFamily="34" charset="-128"/>
                  <a:cs typeface="Arial Unicode MS" pitchFamily="34" charset="-128"/>
                </a:rPr>
                <a:t>Tools</a:t>
              </a:r>
            </a:p>
          </p:txBody>
        </p:sp>
        <p:sp>
          <p:nvSpPr>
            <p:cNvPr id="15" name="Rectangle 14">
              <a:extLst>
                <a:ext uri="{FF2B5EF4-FFF2-40B4-BE49-F238E27FC236}">
                  <a16:creationId xmlns:a16="http://schemas.microsoft.com/office/drawing/2014/main" id="{1060B3F8-0765-455E-A15A-8BA3427B5C7F}"/>
                </a:ext>
              </a:extLst>
            </p:cNvPr>
            <p:cNvSpPr/>
            <p:nvPr/>
          </p:nvSpPr>
          <p:spPr bwMode="gray">
            <a:xfrm>
              <a:off x="9167565" y="4905298"/>
              <a:ext cx="1197638" cy="657887"/>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dirty="0">
                  <a:ln>
                    <a:noFill/>
                  </a:ln>
                  <a:solidFill>
                    <a:schemeClr val="bg1"/>
                  </a:solidFill>
                  <a:effectLst/>
                  <a:uLnTx/>
                  <a:uFillTx/>
                  <a:ea typeface="Arial Unicode MS" pitchFamily="34" charset="-128"/>
                  <a:cs typeface="Arial Unicode MS" pitchFamily="34" charset="-128"/>
                </a:rPr>
                <a:t>Libs</a:t>
              </a:r>
            </a:p>
          </p:txBody>
        </p:sp>
      </p:grpSp>
    </p:spTree>
    <p:extLst>
      <p:ext uri="{BB962C8B-B14F-4D97-AF65-F5344CB8AC3E}">
        <p14:creationId xmlns:p14="http://schemas.microsoft.com/office/powerpoint/2010/main" val="3886438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huck Norris  - I can create a container without docker">
            <a:extLst>
              <a:ext uri="{FF2B5EF4-FFF2-40B4-BE49-F238E27FC236}">
                <a16:creationId xmlns:a16="http://schemas.microsoft.com/office/drawing/2014/main" id="{4EA1C1FA-2576-4192-B1E2-17997F70BD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0056" y="688666"/>
            <a:ext cx="6674365" cy="5704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928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vider">
            <a:extLst>
              <a:ext uri="{FF2B5EF4-FFF2-40B4-BE49-F238E27FC236}">
                <a16:creationId xmlns:a16="http://schemas.microsoft.com/office/drawing/2014/main" id="{84DA3F40-8D24-429C-95A2-B212431F9297}"/>
              </a:ext>
            </a:extLst>
          </p:cNvPr>
          <p:cNvSpPr txBox="1">
            <a:spLocks/>
          </p:cNvSpPr>
          <p:nvPr/>
        </p:nvSpPr>
        <p:spPr>
          <a:xfrm>
            <a:off x="503238" y="2345228"/>
            <a:ext cx="11187112" cy="1918199"/>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ctr"/>
            <a:r>
              <a:rPr lang="en-US" sz="5400" dirty="0">
                <a:solidFill>
                  <a:schemeClr val="accent1"/>
                </a:solidFill>
                <a:latin typeface="Arial Black" panose="020B0A04020102020204" pitchFamily="34" charset="0"/>
              </a:rPr>
              <a:t>A container </a:t>
            </a:r>
            <a:r>
              <a:rPr lang="en-US" sz="5400" dirty="0">
                <a:latin typeface="Arial Black" panose="020B0A04020102020204" pitchFamily="34" charset="0"/>
              </a:rPr>
              <a:t>is just a process</a:t>
            </a:r>
            <a:r>
              <a:rPr lang="en-US" sz="5400" dirty="0">
                <a:solidFill>
                  <a:schemeClr val="accent1"/>
                </a:solidFill>
                <a:latin typeface="Arial Black" panose="020B0A04020102020204" pitchFamily="34" charset="0"/>
              </a:rPr>
              <a:t> </a:t>
            </a:r>
            <a:r>
              <a:rPr lang="en-US" sz="5400" dirty="0">
                <a:latin typeface="Arial Black" panose="020B0A04020102020204" pitchFamily="34" charset="0"/>
              </a:rPr>
              <a:t>bound by </a:t>
            </a:r>
            <a:r>
              <a:rPr lang="en-US" sz="5400" dirty="0">
                <a:solidFill>
                  <a:schemeClr val="accent1"/>
                </a:solidFill>
                <a:latin typeface="Arial Black" panose="020B0A04020102020204" pitchFamily="34" charset="0"/>
              </a:rPr>
              <a:t>Linux Primitives.</a:t>
            </a:r>
          </a:p>
        </p:txBody>
      </p:sp>
    </p:spTree>
    <p:extLst>
      <p:ext uri="{BB962C8B-B14F-4D97-AF65-F5344CB8AC3E}">
        <p14:creationId xmlns:p14="http://schemas.microsoft.com/office/powerpoint/2010/main" val="3396468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Linux Primitives used by Containers</a:t>
            </a:r>
          </a:p>
        </p:txBody>
      </p:sp>
      <p:sp>
        <p:nvSpPr>
          <p:cNvPr id="4" name="TextBox 3">
            <a:extLst>
              <a:ext uri="{FF2B5EF4-FFF2-40B4-BE49-F238E27FC236}">
                <a16:creationId xmlns:a16="http://schemas.microsoft.com/office/drawing/2014/main" id="{5E3B5221-CEEC-4368-82B5-07EE83DE4AE0}"/>
              </a:ext>
            </a:extLst>
          </p:cNvPr>
          <p:cNvSpPr txBox="1"/>
          <p:nvPr/>
        </p:nvSpPr>
        <p:spPr>
          <a:xfrm rot="20665333">
            <a:off x="1421622" y="1873510"/>
            <a:ext cx="3348246" cy="1015663"/>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6600" b="1" kern="0" dirty="0">
                <a:ea typeface="Arial Unicode MS" pitchFamily="34" charset="-128"/>
                <a:cs typeface="Arial Unicode MS" pitchFamily="34" charset="-128"/>
              </a:rPr>
              <a:t>chroot</a:t>
            </a:r>
          </a:p>
        </p:txBody>
      </p:sp>
      <p:sp>
        <p:nvSpPr>
          <p:cNvPr id="26" name="TextBox 25">
            <a:extLst>
              <a:ext uri="{FF2B5EF4-FFF2-40B4-BE49-F238E27FC236}">
                <a16:creationId xmlns:a16="http://schemas.microsoft.com/office/drawing/2014/main" id="{D109B78F-F4F7-440F-BB9F-5C0C4DE26588}"/>
              </a:ext>
            </a:extLst>
          </p:cNvPr>
          <p:cNvSpPr txBox="1"/>
          <p:nvPr/>
        </p:nvSpPr>
        <p:spPr>
          <a:xfrm rot="730497">
            <a:off x="772687" y="4208935"/>
            <a:ext cx="5052454" cy="923330"/>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6000" b="1" kern="0" dirty="0">
                <a:ea typeface="Arial Unicode MS" pitchFamily="34" charset="-128"/>
                <a:cs typeface="Arial Unicode MS" pitchFamily="34" charset="-128"/>
              </a:rPr>
              <a:t>Namespaces</a:t>
            </a:r>
          </a:p>
        </p:txBody>
      </p:sp>
      <p:sp>
        <p:nvSpPr>
          <p:cNvPr id="30" name="TextBox 29">
            <a:extLst>
              <a:ext uri="{FF2B5EF4-FFF2-40B4-BE49-F238E27FC236}">
                <a16:creationId xmlns:a16="http://schemas.microsoft.com/office/drawing/2014/main" id="{7F5F61BF-CF58-489D-93FA-A0495BA775F1}"/>
              </a:ext>
            </a:extLst>
          </p:cNvPr>
          <p:cNvSpPr txBox="1"/>
          <p:nvPr/>
        </p:nvSpPr>
        <p:spPr>
          <a:xfrm rot="21273164">
            <a:off x="3098437" y="2967335"/>
            <a:ext cx="3492622" cy="923330"/>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6000" b="1" kern="0" dirty="0">
                <a:ea typeface="Arial Unicode MS" pitchFamily="34" charset="-128"/>
                <a:cs typeface="Arial Unicode MS" pitchFamily="34" charset="-128"/>
              </a:rPr>
              <a:t>cgroups</a:t>
            </a:r>
          </a:p>
        </p:txBody>
      </p:sp>
      <p:sp>
        <p:nvSpPr>
          <p:cNvPr id="33" name="TextBox 32">
            <a:extLst>
              <a:ext uri="{FF2B5EF4-FFF2-40B4-BE49-F238E27FC236}">
                <a16:creationId xmlns:a16="http://schemas.microsoft.com/office/drawing/2014/main" id="{5ED474D9-39E4-47F8-8917-E254BC117755}"/>
              </a:ext>
            </a:extLst>
          </p:cNvPr>
          <p:cNvSpPr txBox="1"/>
          <p:nvPr/>
        </p:nvSpPr>
        <p:spPr>
          <a:xfrm rot="386494">
            <a:off x="5423963" y="1818892"/>
            <a:ext cx="3492622" cy="830997"/>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5400" b="1" kern="0" dirty="0">
                <a:ea typeface="Arial Unicode MS" pitchFamily="34" charset="-128"/>
                <a:cs typeface="Arial Unicode MS" pitchFamily="34" charset="-128"/>
              </a:rPr>
              <a:t>seccomp</a:t>
            </a:r>
          </a:p>
        </p:txBody>
      </p:sp>
      <p:sp>
        <p:nvSpPr>
          <p:cNvPr id="34" name="TextBox 33">
            <a:extLst>
              <a:ext uri="{FF2B5EF4-FFF2-40B4-BE49-F238E27FC236}">
                <a16:creationId xmlns:a16="http://schemas.microsoft.com/office/drawing/2014/main" id="{1C30A4A0-5FCA-43EF-9076-8B66C3B6C831}"/>
              </a:ext>
            </a:extLst>
          </p:cNvPr>
          <p:cNvSpPr txBox="1"/>
          <p:nvPr/>
        </p:nvSpPr>
        <p:spPr>
          <a:xfrm rot="522010">
            <a:off x="7862538" y="3073878"/>
            <a:ext cx="3492622" cy="492443"/>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3200" b="1" kern="0" dirty="0">
                <a:ea typeface="Arial Unicode MS" pitchFamily="34" charset="-128"/>
                <a:cs typeface="Arial Unicode MS" pitchFamily="34" charset="-128"/>
              </a:rPr>
              <a:t>capabilities</a:t>
            </a:r>
          </a:p>
        </p:txBody>
      </p:sp>
      <p:sp>
        <p:nvSpPr>
          <p:cNvPr id="35" name="TextBox 34">
            <a:extLst>
              <a:ext uri="{FF2B5EF4-FFF2-40B4-BE49-F238E27FC236}">
                <a16:creationId xmlns:a16="http://schemas.microsoft.com/office/drawing/2014/main" id="{807BFFA9-33F4-4C35-805A-C7584A4879D1}"/>
              </a:ext>
            </a:extLst>
          </p:cNvPr>
          <p:cNvSpPr txBox="1"/>
          <p:nvPr/>
        </p:nvSpPr>
        <p:spPr>
          <a:xfrm rot="21155683">
            <a:off x="7795719" y="3939847"/>
            <a:ext cx="2312911" cy="492443"/>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3200" b="1" kern="0" dirty="0">
                <a:ea typeface="Arial Unicode MS" pitchFamily="34" charset="-128"/>
                <a:cs typeface="Arial Unicode MS" pitchFamily="34" charset="-128"/>
              </a:rPr>
              <a:t>netfilter</a:t>
            </a:r>
          </a:p>
        </p:txBody>
      </p:sp>
      <p:sp>
        <p:nvSpPr>
          <p:cNvPr id="36" name="TextBox 35">
            <a:extLst>
              <a:ext uri="{FF2B5EF4-FFF2-40B4-BE49-F238E27FC236}">
                <a16:creationId xmlns:a16="http://schemas.microsoft.com/office/drawing/2014/main" id="{0646DB39-A178-4A3F-B8D8-C5918BCF5C6C}"/>
              </a:ext>
            </a:extLst>
          </p:cNvPr>
          <p:cNvSpPr txBox="1"/>
          <p:nvPr/>
        </p:nvSpPr>
        <p:spPr>
          <a:xfrm>
            <a:off x="5637807" y="4239713"/>
            <a:ext cx="2131856"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SELinux</a:t>
            </a:r>
          </a:p>
        </p:txBody>
      </p:sp>
      <p:sp>
        <p:nvSpPr>
          <p:cNvPr id="37" name="TextBox 36">
            <a:extLst>
              <a:ext uri="{FF2B5EF4-FFF2-40B4-BE49-F238E27FC236}">
                <a16:creationId xmlns:a16="http://schemas.microsoft.com/office/drawing/2014/main" id="{44F690A9-A5C8-4C07-BC3E-4720D2B2AF84}"/>
              </a:ext>
            </a:extLst>
          </p:cNvPr>
          <p:cNvSpPr txBox="1"/>
          <p:nvPr/>
        </p:nvSpPr>
        <p:spPr>
          <a:xfrm rot="21305085">
            <a:off x="8597240" y="4819098"/>
            <a:ext cx="2766354"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AppArmor</a:t>
            </a:r>
          </a:p>
        </p:txBody>
      </p:sp>
      <p:sp>
        <p:nvSpPr>
          <p:cNvPr id="38" name="TextBox 37">
            <a:extLst>
              <a:ext uri="{FF2B5EF4-FFF2-40B4-BE49-F238E27FC236}">
                <a16:creationId xmlns:a16="http://schemas.microsoft.com/office/drawing/2014/main" id="{1EAC6309-B207-4E21-8BBB-54C78201021B}"/>
              </a:ext>
            </a:extLst>
          </p:cNvPr>
          <p:cNvSpPr txBox="1"/>
          <p:nvPr/>
        </p:nvSpPr>
        <p:spPr>
          <a:xfrm>
            <a:off x="5887493" y="5420892"/>
            <a:ext cx="2365024" cy="492443"/>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3200" b="1" kern="0" dirty="0">
                <a:ea typeface="Arial Unicode MS" pitchFamily="34" charset="-128"/>
                <a:cs typeface="Arial Unicode MS" pitchFamily="34" charset="-128"/>
              </a:rPr>
              <a:t>netlink</a:t>
            </a:r>
          </a:p>
        </p:txBody>
      </p:sp>
    </p:spTree>
    <p:extLst>
      <p:ext uri="{BB962C8B-B14F-4D97-AF65-F5344CB8AC3E}">
        <p14:creationId xmlns:p14="http://schemas.microsoft.com/office/powerpoint/2010/main" val="2524894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 fill="hold"/>
                                        <p:tgtEl>
                                          <p:spTgt spid="4"/>
                                        </p:tgtEl>
                                        <p:attrNameLst>
                                          <p:attrName>ppt_x</p:attrName>
                                        </p:attrNameLst>
                                      </p:cBhvr>
                                      <p:tavLst>
                                        <p:tav tm="0">
                                          <p:val>
                                            <p:strVal val="0-#ppt_w/2"/>
                                          </p:val>
                                        </p:tav>
                                        <p:tav tm="100000">
                                          <p:val>
                                            <p:strVal val="#ppt_x"/>
                                          </p:val>
                                        </p:tav>
                                      </p:tavLst>
                                    </p:anim>
                                    <p:anim calcmode="lin" valueType="num">
                                      <p:cBhvr additive="base">
                                        <p:cTn id="8" dur="2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200" fill="hold"/>
                                        <p:tgtEl>
                                          <p:spTgt spid="26"/>
                                        </p:tgtEl>
                                        <p:attrNameLst>
                                          <p:attrName>ppt_x</p:attrName>
                                        </p:attrNameLst>
                                      </p:cBhvr>
                                      <p:tavLst>
                                        <p:tav tm="0">
                                          <p:val>
                                            <p:strVal val="0-#ppt_w/2"/>
                                          </p:val>
                                        </p:tav>
                                        <p:tav tm="100000">
                                          <p:val>
                                            <p:strVal val="#ppt_x"/>
                                          </p:val>
                                        </p:tav>
                                      </p:tavLst>
                                    </p:anim>
                                    <p:anim calcmode="lin" valueType="num">
                                      <p:cBhvr additive="base">
                                        <p:cTn id="14" dur="2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200" fill="hold"/>
                                        <p:tgtEl>
                                          <p:spTgt spid="30"/>
                                        </p:tgtEl>
                                        <p:attrNameLst>
                                          <p:attrName>ppt_x</p:attrName>
                                        </p:attrNameLst>
                                      </p:cBhvr>
                                      <p:tavLst>
                                        <p:tav tm="0">
                                          <p:val>
                                            <p:strVal val="#ppt_x"/>
                                          </p:val>
                                        </p:tav>
                                        <p:tav tm="100000">
                                          <p:val>
                                            <p:strVal val="#ppt_x"/>
                                          </p:val>
                                        </p:tav>
                                      </p:tavLst>
                                    </p:anim>
                                    <p:anim calcmode="lin" valueType="num">
                                      <p:cBhvr additive="base">
                                        <p:cTn id="20" dur="2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200" fill="hold"/>
                                        <p:tgtEl>
                                          <p:spTgt spid="33"/>
                                        </p:tgtEl>
                                        <p:attrNameLst>
                                          <p:attrName>ppt_x</p:attrName>
                                        </p:attrNameLst>
                                      </p:cBhvr>
                                      <p:tavLst>
                                        <p:tav tm="0">
                                          <p:val>
                                            <p:strVal val="#ppt_x"/>
                                          </p:val>
                                        </p:tav>
                                        <p:tav tm="100000">
                                          <p:val>
                                            <p:strVal val="#ppt_x"/>
                                          </p:val>
                                        </p:tav>
                                      </p:tavLst>
                                    </p:anim>
                                    <p:anim calcmode="lin" valueType="num">
                                      <p:cBhvr additive="base">
                                        <p:cTn id="26" dur="200" fill="hold"/>
                                        <p:tgtEl>
                                          <p:spTgt spid="33"/>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100" fill="hold"/>
                                        <p:tgtEl>
                                          <p:spTgt spid="34"/>
                                        </p:tgtEl>
                                        <p:attrNameLst>
                                          <p:attrName>ppt_x</p:attrName>
                                        </p:attrNameLst>
                                      </p:cBhvr>
                                      <p:tavLst>
                                        <p:tav tm="0">
                                          <p:val>
                                            <p:strVal val="1+#ppt_w/2"/>
                                          </p:val>
                                        </p:tav>
                                        <p:tav tm="100000">
                                          <p:val>
                                            <p:strVal val="#ppt_x"/>
                                          </p:val>
                                        </p:tav>
                                      </p:tavLst>
                                    </p:anim>
                                    <p:anim calcmode="lin" valueType="num">
                                      <p:cBhvr additive="base">
                                        <p:cTn id="32" dur="100" fill="hold"/>
                                        <p:tgtEl>
                                          <p:spTgt spid="34"/>
                                        </p:tgtEl>
                                        <p:attrNameLst>
                                          <p:attrName>ppt_y</p:attrName>
                                        </p:attrNameLst>
                                      </p:cBhvr>
                                      <p:tavLst>
                                        <p:tav tm="0">
                                          <p:val>
                                            <p:strVal val="#ppt_y"/>
                                          </p:val>
                                        </p:tav>
                                        <p:tav tm="100000">
                                          <p:val>
                                            <p:strVal val="#ppt_y"/>
                                          </p:val>
                                        </p:tav>
                                      </p:tavLst>
                                    </p:anim>
                                  </p:childTnLst>
                                </p:cTn>
                              </p:par>
                            </p:childTnLst>
                          </p:cTn>
                        </p:par>
                        <p:par>
                          <p:cTn id="33" fill="hold">
                            <p:stCondLst>
                              <p:cond delay="100"/>
                            </p:stCondLst>
                            <p:childTnLst>
                              <p:par>
                                <p:cTn id="34" presetID="2" presetClass="entr" presetSubtype="4" fill="hold" grpId="0" nodeType="afterEffect">
                                  <p:stCondLst>
                                    <p:cond delay="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100" fill="hold"/>
                                        <p:tgtEl>
                                          <p:spTgt spid="36"/>
                                        </p:tgtEl>
                                        <p:attrNameLst>
                                          <p:attrName>ppt_x</p:attrName>
                                        </p:attrNameLst>
                                      </p:cBhvr>
                                      <p:tavLst>
                                        <p:tav tm="0">
                                          <p:val>
                                            <p:strVal val="#ppt_x"/>
                                          </p:val>
                                        </p:tav>
                                        <p:tav tm="100000">
                                          <p:val>
                                            <p:strVal val="#ppt_x"/>
                                          </p:val>
                                        </p:tav>
                                      </p:tavLst>
                                    </p:anim>
                                    <p:anim calcmode="lin" valueType="num">
                                      <p:cBhvr additive="base">
                                        <p:cTn id="37" dur="100" fill="hold"/>
                                        <p:tgtEl>
                                          <p:spTgt spid="36"/>
                                        </p:tgtEl>
                                        <p:attrNameLst>
                                          <p:attrName>ppt_y</p:attrName>
                                        </p:attrNameLst>
                                      </p:cBhvr>
                                      <p:tavLst>
                                        <p:tav tm="0">
                                          <p:val>
                                            <p:strVal val="1+#ppt_h/2"/>
                                          </p:val>
                                        </p:tav>
                                        <p:tav tm="100000">
                                          <p:val>
                                            <p:strVal val="#ppt_y"/>
                                          </p:val>
                                        </p:tav>
                                      </p:tavLst>
                                    </p:anim>
                                  </p:childTnLst>
                                </p:cTn>
                              </p:par>
                            </p:childTnLst>
                          </p:cTn>
                        </p:par>
                        <p:par>
                          <p:cTn id="38" fill="hold">
                            <p:stCondLst>
                              <p:cond delay="200"/>
                            </p:stCondLst>
                            <p:childTnLst>
                              <p:par>
                                <p:cTn id="39" presetID="2" presetClass="entr" presetSubtype="2" fill="hold" grpId="0" nodeType="after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100" fill="hold"/>
                                        <p:tgtEl>
                                          <p:spTgt spid="35"/>
                                        </p:tgtEl>
                                        <p:attrNameLst>
                                          <p:attrName>ppt_x</p:attrName>
                                        </p:attrNameLst>
                                      </p:cBhvr>
                                      <p:tavLst>
                                        <p:tav tm="0">
                                          <p:val>
                                            <p:strVal val="1+#ppt_w/2"/>
                                          </p:val>
                                        </p:tav>
                                        <p:tav tm="100000">
                                          <p:val>
                                            <p:strVal val="#ppt_x"/>
                                          </p:val>
                                        </p:tav>
                                      </p:tavLst>
                                    </p:anim>
                                    <p:anim calcmode="lin" valueType="num">
                                      <p:cBhvr additive="base">
                                        <p:cTn id="42" dur="100" fill="hold"/>
                                        <p:tgtEl>
                                          <p:spTgt spid="35"/>
                                        </p:tgtEl>
                                        <p:attrNameLst>
                                          <p:attrName>ppt_y</p:attrName>
                                        </p:attrNameLst>
                                      </p:cBhvr>
                                      <p:tavLst>
                                        <p:tav tm="0">
                                          <p:val>
                                            <p:strVal val="#ppt_y"/>
                                          </p:val>
                                        </p:tav>
                                        <p:tav tm="100000">
                                          <p:val>
                                            <p:strVal val="#ppt_y"/>
                                          </p:val>
                                        </p:tav>
                                      </p:tavLst>
                                    </p:anim>
                                  </p:childTnLst>
                                </p:cTn>
                              </p:par>
                            </p:childTnLst>
                          </p:cTn>
                        </p:par>
                        <p:par>
                          <p:cTn id="43" fill="hold">
                            <p:stCondLst>
                              <p:cond delay="300"/>
                            </p:stCondLst>
                            <p:childTnLst>
                              <p:par>
                                <p:cTn id="44" presetID="2" presetClass="entr" presetSubtype="4" fill="hold" grpId="0" nodeType="afterEffect">
                                  <p:stCondLst>
                                    <p:cond delay="0"/>
                                  </p:stCondLst>
                                  <p:childTnLst>
                                    <p:set>
                                      <p:cBhvr>
                                        <p:cTn id="45" dur="1" fill="hold">
                                          <p:stCondLst>
                                            <p:cond delay="0"/>
                                          </p:stCondLst>
                                        </p:cTn>
                                        <p:tgtEl>
                                          <p:spTgt spid="38"/>
                                        </p:tgtEl>
                                        <p:attrNameLst>
                                          <p:attrName>style.visibility</p:attrName>
                                        </p:attrNameLst>
                                      </p:cBhvr>
                                      <p:to>
                                        <p:strVal val="visible"/>
                                      </p:to>
                                    </p:set>
                                    <p:anim calcmode="lin" valueType="num">
                                      <p:cBhvr additive="base">
                                        <p:cTn id="46" dur="100" fill="hold"/>
                                        <p:tgtEl>
                                          <p:spTgt spid="38"/>
                                        </p:tgtEl>
                                        <p:attrNameLst>
                                          <p:attrName>ppt_x</p:attrName>
                                        </p:attrNameLst>
                                      </p:cBhvr>
                                      <p:tavLst>
                                        <p:tav tm="0">
                                          <p:val>
                                            <p:strVal val="#ppt_x"/>
                                          </p:val>
                                        </p:tav>
                                        <p:tav tm="100000">
                                          <p:val>
                                            <p:strVal val="#ppt_x"/>
                                          </p:val>
                                        </p:tav>
                                      </p:tavLst>
                                    </p:anim>
                                    <p:anim calcmode="lin" valueType="num">
                                      <p:cBhvr additive="base">
                                        <p:cTn id="47" dur="100" fill="hold"/>
                                        <p:tgtEl>
                                          <p:spTgt spid="38"/>
                                        </p:tgtEl>
                                        <p:attrNameLst>
                                          <p:attrName>ppt_y</p:attrName>
                                        </p:attrNameLst>
                                      </p:cBhvr>
                                      <p:tavLst>
                                        <p:tav tm="0">
                                          <p:val>
                                            <p:strVal val="1+#ppt_h/2"/>
                                          </p:val>
                                        </p:tav>
                                        <p:tav tm="100000">
                                          <p:val>
                                            <p:strVal val="#ppt_y"/>
                                          </p:val>
                                        </p:tav>
                                      </p:tavLst>
                                    </p:anim>
                                  </p:childTnLst>
                                </p:cTn>
                              </p:par>
                            </p:childTnLst>
                          </p:cTn>
                        </p:par>
                        <p:par>
                          <p:cTn id="48" fill="hold">
                            <p:stCondLst>
                              <p:cond delay="400"/>
                            </p:stCondLst>
                            <p:childTnLst>
                              <p:par>
                                <p:cTn id="49" presetID="2" presetClass="entr" presetSubtype="6" fill="hold" grpId="0" nodeType="afterEffect">
                                  <p:stCondLst>
                                    <p:cond delay="0"/>
                                  </p:stCondLst>
                                  <p:childTnLst>
                                    <p:set>
                                      <p:cBhvr>
                                        <p:cTn id="50" dur="1" fill="hold">
                                          <p:stCondLst>
                                            <p:cond delay="0"/>
                                          </p:stCondLst>
                                        </p:cTn>
                                        <p:tgtEl>
                                          <p:spTgt spid="37"/>
                                        </p:tgtEl>
                                        <p:attrNameLst>
                                          <p:attrName>style.visibility</p:attrName>
                                        </p:attrNameLst>
                                      </p:cBhvr>
                                      <p:to>
                                        <p:strVal val="visible"/>
                                      </p:to>
                                    </p:set>
                                    <p:anim calcmode="lin" valueType="num">
                                      <p:cBhvr additive="base">
                                        <p:cTn id="51" dur="100" fill="hold"/>
                                        <p:tgtEl>
                                          <p:spTgt spid="37"/>
                                        </p:tgtEl>
                                        <p:attrNameLst>
                                          <p:attrName>ppt_x</p:attrName>
                                        </p:attrNameLst>
                                      </p:cBhvr>
                                      <p:tavLst>
                                        <p:tav tm="0">
                                          <p:val>
                                            <p:strVal val="1+#ppt_w/2"/>
                                          </p:val>
                                        </p:tav>
                                        <p:tav tm="100000">
                                          <p:val>
                                            <p:strVal val="#ppt_x"/>
                                          </p:val>
                                        </p:tav>
                                      </p:tavLst>
                                    </p:anim>
                                    <p:anim calcmode="lin" valueType="num">
                                      <p:cBhvr additive="base">
                                        <p:cTn id="52" dur="1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6" grpId="0"/>
      <p:bldP spid="30" grpId="0"/>
      <p:bldP spid="33" grpId="0"/>
      <p:bldP spid="34" grpId="0"/>
      <p:bldP spid="35" grpId="0"/>
      <p:bldP spid="36" grpId="0"/>
      <p:bldP spid="37" grpId="0"/>
      <p:bldP spid="38"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400" dirty="0"/>
              <a:t>Chroot</a:t>
            </a:r>
          </a:p>
          <a:p>
            <a:pPr lvl="1"/>
            <a:r>
              <a:rPr lang="en-US" sz="1200" dirty="0"/>
              <a:t>Changes the root directory for a process to any given directory</a:t>
            </a:r>
            <a:endParaRPr lang="en-US" sz="1400" dirty="0"/>
          </a:p>
          <a:p>
            <a:r>
              <a:rPr lang="en-US" sz="1400" dirty="0"/>
              <a:t>Namespaces</a:t>
            </a:r>
          </a:p>
          <a:p>
            <a:pPr lvl="1"/>
            <a:r>
              <a:rPr lang="en-US" sz="1200" dirty="0"/>
              <a:t>Different processes see different environments even though they are on the same host/OS</a:t>
            </a:r>
          </a:p>
          <a:p>
            <a:pPr lvl="1"/>
            <a:r>
              <a:rPr lang="en-US" sz="1200" dirty="0"/>
              <a:t>Seven different namespaces for</a:t>
            </a:r>
          </a:p>
          <a:p>
            <a:pPr lvl="2"/>
            <a:r>
              <a:rPr lang="en-US" sz="1200" b="1" dirty="0"/>
              <a:t>PID</a:t>
            </a:r>
            <a:r>
              <a:rPr lang="en-US" sz="1200" dirty="0"/>
              <a:t> (process tree)</a:t>
            </a:r>
          </a:p>
          <a:p>
            <a:pPr lvl="2"/>
            <a:r>
              <a:rPr lang="en-US" sz="1200" b="1" dirty="0" err="1"/>
              <a:t>mnt</a:t>
            </a:r>
            <a:r>
              <a:rPr lang="en-US" sz="1200" dirty="0"/>
              <a:t> (mount points)</a:t>
            </a:r>
          </a:p>
          <a:p>
            <a:pPr lvl="2"/>
            <a:r>
              <a:rPr lang="en-US" sz="1200" b="1" dirty="0"/>
              <a:t>Net</a:t>
            </a:r>
            <a:r>
              <a:rPr lang="en-US" sz="1200" dirty="0"/>
              <a:t> (network interfaces and connectivity)</a:t>
            </a:r>
          </a:p>
          <a:p>
            <a:pPr lvl="2"/>
            <a:r>
              <a:rPr lang="en-US" sz="1200" b="1" dirty="0"/>
              <a:t>IPC</a:t>
            </a:r>
            <a:r>
              <a:rPr lang="en-US" sz="1200" dirty="0"/>
              <a:t> (</a:t>
            </a:r>
            <a:r>
              <a:rPr lang="en-US" sz="1200" dirty="0" err="1"/>
              <a:t>interprocess</a:t>
            </a:r>
            <a:r>
              <a:rPr lang="en-US" sz="1200" dirty="0"/>
              <a:t> communication framework)</a:t>
            </a:r>
          </a:p>
          <a:p>
            <a:pPr lvl="2"/>
            <a:r>
              <a:rPr lang="en-US" sz="1200" b="1" dirty="0"/>
              <a:t>UTS</a:t>
            </a:r>
            <a:r>
              <a:rPr lang="en-US" sz="1200" dirty="0"/>
              <a:t> (hostname </a:t>
            </a:r>
            <a:r>
              <a:rPr lang="en-US" sz="1200"/>
              <a:t>and domain name</a:t>
            </a:r>
            <a:r>
              <a:rPr lang="en-US" sz="1200" dirty="0"/>
              <a:t>)</a:t>
            </a:r>
          </a:p>
          <a:p>
            <a:pPr lvl="2"/>
            <a:r>
              <a:rPr lang="en-US" sz="1200" b="1" dirty="0"/>
              <a:t>UID</a:t>
            </a:r>
            <a:r>
              <a:rPr lang="en-US" sz="1200" dirty="0"/>
              <a:t> (user IDs and mappings)</a:t>
            </a:r>
          </a:p>
          <a:p>
            <a:pPr lvl="2"/>
            <a:r>
              <a:rPr lang="en-US" sz="1200" b="1" dirty="0"/>
              <a:t>cgroup</a:t>
            </a:r>
            <a:r>
              <a:rPr lang="en-US" sz="1200" dirty="0"/>
              <a:t> (control groups for resource allocation)</a:t>
            </a:r>
          </a:p>
          <a:p>
            <a:r>
              <a:rPr lang="en-US" sz="1400" dirty="0"/>
              <a:t>Control groups (cgroups)</a:t>
            </a:r>
          </a:p>
          <a:p>
            <a:pPr lvl="1"/>
            <a:r>
              <a:rPr lang="en-US" sz="1200" dirty="0"/>
              <a:t>manage/limit resource allocation to individual processes</a:t>
            </a:r>
          </a:p>
          <a:p>
            <a:pPr lvl="1"/>
            <a:r>
              <a:rPr lang="en-US" sz="1200" dirty="0"/>
              <a:t>Prioritization ('nice' for a set of processes and not just one)</a:t>
            </a:r>
            <a:endParaRPr lang="en-US" sz="1600" dirty="0"/>
          </a:p>
        </p:txBody>
      </p:sp>
      <p:sp>
        <p:nvSpPr>
          <p:cNvPr id="3" name="Text Placeholder 2"/>
          <p:cNvSpPr>
            <a:spLocks noGrp="1"/>
          </p:cNvSpPr>
          <p:nvPr>
            <p:ph type="body" sz="quarter" idx="11"/>
          </p:nvPr>
        </p:nvSpPr>
        <p:spPr>
          <a:xfrm>
            <a:off x="6362477" y="1620000"/>
            <a:ext cx="5328000" cy="4539260"/>
          </a:xfrm>
        </p:spPr>
        <p:txBody>
          <a:bodyPr/>
          <a:lstStyle/>
          <a:p>
            <a:r>
              <a:rPr lang="en-US" sz="1400" dirty="0"/>
              <a:t>capabilities</a:t>
            </a:r>
          </a:p>
          <a:p>
            <a:pPr lvl="1"/>
            <a:r>
              <a:rPr lang="en-US" sz="1200" dirty="0"/>
              <a:t>without capabilities: root can do everything, everybody else may do nothing</a:t>
            </a:r>
          </a:p>
          <a:p>
            <a:pPr lvl="1"/>
            <a:r>
              <a:rPr lang="en-US" sz="1200" dirty="0"/>
              <a:t>38 granular facilities to control privileges</a:t>
            </a:r>
          </a:p>
          <a:p>
            <a:r>
              <a:rPr lang="en-US" sz="1400" dirty="0"/>
              <a:t>netfilter</a:t>
            </a:r>
          </a:p>
          <a:p>
            <a:pPr lvl="1"/>
            <a:r>
              <a:rPr lang="en-US" sz="1200" dirty="0"/>
              <a:t>firewall and packet manipulation (</a:t>
            </a:r>
            <a:r>
              <a:rPr lang="en-US" sz="1200" dirty="0" err="1"/>
              <a:t>iptables</a:t>
            </a:r>
            <a:r>
              <a:rPr lang="en-US" sz="1200" dirty="0"/>
              <a:t>/</a:t>
            </a:r>
            <a:r>
              <a:rPr lang="en-US" sz="1200" dirty="0" err="1"/>
              <a:t>nftables</a:t>
            </a:r>
            <a:r>
              <a:rPr lang="en-US" sz="1200" dirty="0"/>
              <a:t>)</a:t>
            </a:r>
          </a:p>
          <a:p>
            <a:pPr lvl="1"/>
            <a:r>
              <a:rPr lang="en-US" sz="1200" dirty="0"/>
              <a:t>can manipulate almost all network traffic going in/out a host</a:t>
            </a:r>
          </a:p>
          <a:p>
            <a:pPr lvl="1"/>
            <a:r>
              <a:rPr lang="en-US" sz="1200" dirty="0"/>
              <a:t>used to direct network packages to individual containers</a:t>
            </a:r>
          </a:p>
          <a:p>
            <a:r>
              <a:rPr lang="en-US" sz="1400" dirty="0"/>
              <a:t>Netlink</a:t>
            </a:r>
          </a:p>
          <a:p>
            <a:pPr lvl="1"/>
            <a:r>
              <a:rPr lang="en-US" sz="1200" dirty="0" err="1"/>
              <a:t>Interprocess</a:t>
            </a:r>
            <a:r>
              <a:rPr lang="en-US" sz="1200" dirty="0"/>
              <a:t> communication between containers</a:t>
            </a:r>
          </a:p>
          <a:p>
            <a:r>
              <a:rPr lang="en-US" sz="1400" dirty="0"/>
              <a:t>SELinux/AppArmor</a:t>
            </a:r>
          </a:p>
          <a:p>
            <a:pPr lvl="1"/>
            <a:r>
              <a:rPr lang="en-US" sz="1200" dirty="0"/>
              <a:t>Security profiles to govern access to resources</a:t>
            </a:r>
          </a:p>
          <a:p>
            <a:r>
              <a:rPr lang="en-US" sz="1400" dirty="0"/>
              <a:t>seccomp</a:t>
            </a:r>
          </a:p>
          <a:p>
            <a:pPr lvl="1"/>
            <a:r>
              <a:rPr lang="en-US" sz="1200" dirty="0"/>
              <a:t>Limitation of allowed kernel </a:t>
            </a:r>
            <a:r>
              <a:rPr lang="en-US" sz="1200" dirty="0" err="1"/>
              <a:t>syscalls</a:t>
            </a:r>
            <a:endParaRPr lang="en-US" sz="1200" dirty="0"/>
          </a:p>
          <a:p>
            <a:pPr lvl="1"/>
            <a:r>
              <a:rPr lang="en-US" sz="1200" dirty="0" err="1"/>
              <a:t>Unallowed</a:t>
            </a:r>
            <a:r>
              <a:rPr lang="en-US" sz="1200" dirty="0"/>
              <a:t> </a:t>
            </a:r>
            <a:r>
              <a:rPr lang="en-US" sz="1200" dirty="0" err="1"/>
              <a:t>syscalls</a:t>
            </a:r>
            <a:r>
              <a:rPr lang="en-US" sz="1200" dirty="0"/>
              <a:t> lead to process termination</a:t>
            </a:r>
          </a:p>
        </p:txBody>
      </p:sp>
      <p:sp>
        <p:nvSpPr>
          <p:cNvPr id="4" name="Title 3"/>
          <p:cNvSpPr>
            <a:spLocks noGrp="1"/>
          </p:cNvSpPr>
          <p:nvPr>
            <p:ph type="title"/>
          </p:nvPr>
        </p:nvSpPr>
        <p:spPr/>
        <p:txBody>
          <a:bodyPr/>
          <a:lstStyle/>
          <a:p>
            <a:r>
              <a:rPr lang="en-US" dirty="0"/>
              <a:t>Linux Primitives used by Containers</a:t>
            </a:r>
          </a:p>
        </p:txBody>
      </p:sp>
    </p:spTree>
    <p:extLst>
      <p:ext uri="{BB962C8B-B14F-4D97-AF65-F5344CB8AC3E}">
        <p14:creationId xmlns:p14="http://schemas.microsoft.com/office/powerpoint/2010/main" val="775208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Filesystem isolation with </a:t>
            </a:r>
            <a:r>
              <a:rPr lang="en-US" i="1" dirty="0"/>
              <a:t>chroot</a:t>
            </a:r>
          </a:p>
        </p:txBody>
      </p:sp>
      <p:grpSp>
        <p:nvGrpSpPr>
          <p:cNvPr id="5" name="Group 4">
            <a:extLst>
              <a:ext uri="{FF2B5EF4-FFF2-40B4-BE49-F238E27FC236}">
                <a16:creationId xmlns:a16="http://schemas.microsoft.com/office/drawing/2014/main" id="{71F65EF0-3524-4653-9D44-057632B684D1}"/>
              </a:ext>
            </a:extLst>
          </p:cNvPr>
          <p:cNvGrpSpPr/>
          <p:nvPr/>
        </p:nvGrpSpPr>
        <p:grpSpPr>
          <a:xfrm>
            <a:off x="1045867" y="1620000"/>
            <a:ext cx="4560747" cy="4227265"/>
            <a:chOff x="586534" y="1156182"/>
            <a:chExt cx="4342123" cy="3615058"/>
          </a:xfrm>
        </p:grpSpPr>
        <p:grpSp>
          <p:nvGrpSpPr>
            <p:cNvPr id="6" name="Group 5">
              <a:extLst>
                <a:ext uri="{FF2B5EF4-FFF2-40B4-BE49-F238E27FC236}">
                  <a16:creationId xmlns:a16="http://schemas.microsoft.com/office/drawing/2014/main" id="{A3774A7F-3B34-4456-B344-D49E54ED042F}"/>
                </a:ext>
              </a:extLst>
            </p:cNvPr>
            <p:cNvGrpSpPr/>
            <p:nvPr/>
          </p:nvGrpSpPr>
          <p:grpSpPr>
            <a:xfrm>
              <a:off x="3896838" y="2403515"/>
              <a:ext cx="1031819" cy="1361746"/>
              <a:chOff x="4818352" y="2581716"/>
              <a:chExt cx="1031819" cy="1361746"/>
            </a:xfrm>
          </p:grpSpPr>
          <p:pic>
            <p:nvPicPr>
              <p:cNvPr id="43" name="Picture 42">
                <a:extLst>
                  <a:ext uri="{FF2B5EF4-FFF2-40B4-BE49-F238E27FC236}">
                    <a16:creationId xmlns:a16="http://schemas.microsoft.com/office/drawing/2014/main" id="{8D62CA2A-682A-4794-B1DF-1BD89B5A75B1}"/>
                  </a:ext>
                </a:extLst>
              </p:cNvPr>
              <p:cNvPicPr>
                <a:picLocks noChangeAspect="1"/>
              </p:cNvPicPr>
              <p:nvPr/>
            </p:nvPicPr>
            <p:blipFill>
              <a:blip r:embed="rId3"/>
              <a:stretch>
                <a:fillRect/>
              </a:stretch>
            </p:blipFill>
            <p:spPr>
              <a:xfrm>
                <a:off x="5015169" y="3669287"/>
                <a:ext cx="393637" cy="274175"/>
              </a:xfrm>
              <a:prstGeom prst="rect">
                <a:avLst/>
              </a:prstGeom>
            </p:spPr>
          </p:pic>
          <p:pic>
            <p:nvPicPr>
              <p:cNvPr id="44" name="Picture 43">
                <a:extLst>
                  <a:ext uri="{FF2B5EF4-FFF2-40B4-BE49-F238E27FC236}">
                    <a16:creationId xmlns:a16="http://schemas.microsoft.com/office/drawing/2014/main" id="{855E684F-A4E4-495B-9DC4-3ACF1042DA4E}"/>
                  </a:ext>
                </a:extLst>
              </p:cNvPr>
              <p:cNvPicPr>
                <a:picLocks noChangeAspect="1"/>
              </p:cNvPicPr>
              <p:nvPr/>
            </p:nvPicPr>
            <p:blipFill>
              <a:blip r:embed="rId3"/>
              <a:stretch>
                <a:fillRect/>
              </a:stretch>
            </p:blipFill>
            <p:spPr>
              <a:xfrm>
                <a:off x="5015169" y="3304703"/>
                <a:ext cx="393637" cy="274175"/>
              </a:xfrm>
              <a:prstGeom prst="rect">
                <a:avLst/>
              </a:prstGeom>
            </p:spPr>
          </p:pic>
          <p:pic>
            <p:nvPicPr>
              <p:cNvPr id="45" name="Picture 44">
                <a:extLst>
                  <a:ext uri="{FF2B5EF4-FFF2-40B4-BE49-F238E27FC236}">
                    <a16:creationId xmlns:a16="http://schemas.microsoft.com/office/drawing/2014/main" id="{05BA3FE2-46B6-417A-BE57-B2B320E7BC3E}"/>
                  </a:ext>
                </a:extLst>
              </p:cNvPr>
              <p:cNvPicPr>
                <a:picLocks noChangeAspect="1"/>
              </p:cNvPicPr>
              <p:nvPr/>
            </p:nvPicPr>
            <p:blipFill>
              <a:blip r:embed="rId3"/>
              <a:stretch>
                <a:fillRect/>
              </a:stretch>
            </p:blipFill>
            <p:spPr>
              <a:xfrm>
                <a:off x="5015169" y="2940119"/>
                <a:ext cx="393637" cy="274175"/>
              </a:xfrm>
              <a:prstGeom prst="rect">
                <a:avLst/>
              </a:prstGeom>
            </p:spPr>
          </p:pic>
          <p:pic>
            <p:nvPicPr>
              <p:cNvPr id="46" name="Picture 45">
                <a:extLst>
                  <a:ext uri="{FF2B5EF4-FFF2-40B4-BE49-F238E27FC236}">
                    <a16:creationId xmlns:a16="http://schemas.microsoft.com/office/drawing/2014/main" id="{B9CD3F59-7F57-4A68-85C1-2E9CA8EA8CEB}"/>
                  </a:ext>
                </a:extLst>
              </p:cNvPr>
              <p:cNvPicPr>
                <a:picLocks noChangeAspect="1"/>
              </p:cNvPicPr>
              <p:nvPr/>
            </p:nvPicPr>
            <p:blipFill>
              <a:blip r:embed="rId4"/>
              <a:stretch>
                <a:fillRect/>
              </a:stretch>
            </p:blipFill>
            <p:spPr>
              <a:xfrm>
                <a:off x="4818352" y="2581716"/>
                <a:ext cx="444318" cy="274175"/>
              </a:xfrm>
              <a:prstGeom prst="rect">
                <a:avLst/>
              </a:prstGeom>
            </p:spPr>
          </p:pic>
          <p:cxnSp>
            <p:nvCxnSpPr>
              <p:cNvPr id="47" name="Straight Connector 46">
                <a:extLst>
                  <a:ext uri="{FF2B5EF4-FFF2-40B4-BE49-F238E27FC236}">
                    <a16:creationId xmlns:a16="http://schemas.microsoft.com/office/drawing/2014/main" id="{661564E6-51FC-4F70-A032-02718C5A25D1}"/>
                  </a:ext>
                </a:extLst>
              </p:cNvPr>
              <p:cNvCxnSpPr/>
              <p:nvPr/>
            </p:nvCxnSpPr>
            <p:spPr>
              <a:xfrm>
                <a:off x="4911859" y="3077205"/>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DC93B40-E00B-4A24-AEAC-ED233FC1FC9A}"/>
                  </a:ext>
                </a:extLst>
              </p:cNvPr>
              <p:cNvCxnSpPr/>
              <p:nvPr/>
            </p:nvCxnSpPr>
            <p:spPr>
              <a:xfrm>
                <a:off x="4911859" y="3435608"/>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57BB6BA-9195-47ED-BB58-0DB3CF8BD811}"/>
                  </a:ext>
                </a:extLst>
              </p:cNvPr>
              <p:cNvCxnSpPr/>
              <p:nvPr/>
            </p:nvCxnSpPr>
            <p:spPr>
              <a:xfrm>
                <a:off x="4911859" y="3806374"/>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13B4B3C-582C-4B70-81BC-650EE49A2B20}"/>
                  </a:ext>
                </a:extLst>
              </p:cNvPr>
              <p:cNvCxnSpPr>
                <a:cxnSpLocks/>
              </p:cNvCxnSpPr>
              <p:nvPr/>
            </p:nvCxnSpPr>
            <p:spPr>
              <a:xfrm flipV="1">
                <a:off x="4917025" y="2855892"/>
                <a:ext cx="0" cy="95048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D99F382-61D6-4D88-9EA3-64829C129FCB}"/>
                  </a:ext>
                </a:extLst>
              </p:cNvPr>
              <p:cNvSpPr txBox="1"/>
              <p:nvPr/>
            </p:nvSpPr>
            <p:spPr>
              <a:xfrm>
                <a:off x="5262670" y="2592769"/>
                <a:ext cx="264331"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a:t>
                </a:r>
              </a:p>
            </p:txBody>
          </p:sp>
          <p:sp>
            <p:nvSpPr>
              <p:cNvPr id="52" name="TextBox 51">
                <a:extLst>
                  <a:ext uri="{FF2B5EF4-FFF2-40B4-BE49-F238E27FC236}">
                    <a16:creationId xmlns:a16="http://schemas.microsoft.com/office/drawing/2014/main" id="{266E3D63-7F70-49F6-8ACA-9115CE1FC8FC}"/>
                  </a:ext>
                </a:extLst>
              </p:cNvPr>
              <p:cNvSpPr txBox="1"/>
              <p:nvPr/>
            </p:nvSpPr>
            <p:spPr>
              <a:xfrm>
                <a:off x="5408806" y="2965204"/>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bin</a:t>
                </a:r>
              </a:p>
            </p:txBody>
          </p:sp>
          <p:sp>
            <p:nvSpPr>
              <p:cNvPr id="53" name="TextBox 52">
                <a:extLst>
                  <a:ext uri="{FF2B5EF4-FFF2-40B4-BE49-F238E27FC236}">
                    <a16:creationId xmlns:a16="http://schemas.microsoft.com/office/drawing/2014/main" id="{CD9075C6-4C45-40DE-9ED1-980E2E1AD26F}"/>
                  </a:ext>
                </a:extLst>
              </p:cNvPr>
              <p:cNvSpPr txBox="1"/>
              <p:nvPr/>
            </p:nvSpPr>
            <p:spPr>
              <a:xfrm>
                <a:off x="5408806" y="3311751"/>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lib</a:t>
                </a:r>
              </a:p>
            </p:txBody>
          </p:sp>
          <p:sp>
            <p:nvSpPr>
              <p:cNvPr id="54" name="TextBox 53">
                <a:extLst>
                  <a:ext uri="{FF2B5EF4-FFF2-40B4-BE49-F238E27FC236}">
                    <a16:creationId xmlns:a16="http://schemas.microsoft.com/office/drawing/2014/main" id="{6F1097BE-9E06-4F21-940E-DDED591730BB}"/>
                  </a:ext>
                </a:extLst>
              </p:cNvPr>
              <p:cNvSpPr txBox="1"/>
              <p:nvPr/>
            </p:nvSpPr>
            <p:spPr>
              <a:xfrm>
                <a:off x="5408806" y="3693693"/>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usr</a:t>
                </a:r>
              </a:p>
            </p:txBody>
          </p:sp>
        </p:grpSp>
        <p:sp>
          <p:nvSpPr>
            <p:cNvPr id="7" name="Arrow: Pentagon 6">
              <a:extLst>
                <a:ext uri="{FF2B5EF4-FFF2-40B4-BE49-F238E27FC236}">
                  <a16:creationId xmlns:a16="http://schemas.microsoft.com/office/drawing/2014/main" id="{85E1F770-9B5A-4247-A5E9-323E44030E83}"/>
                </a:ext>
              </a:extLst>
            </p:cNvPr>
            <p:cNvSpPr/>
            <p:nvPr/>
          </p:nvSpPr>
          <p:spPr>
            <a:xfrm rot="19565436">
              <a:off x="2853920" y="2714993"/>
              <a:ext cx="1046380" cy="251101"/>
            </a:xfrm>
            <a:prstGeom prst="homePlate">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Courier New" panose="02070309020205020404" pitchFamily="49" charset="0"/>
                  <a:cs typeface="Courier New" panose="02070309020205020404" pitchFamily="49" charset="0"/>
                </a:rPr>
                <a:t>chroot</a:t>
              </a:r>
            </a:p>
          </p:txBody>
        </p:sp>
        <p:grpSp>
          <p:nvGrpSpPr>
            <p:cNvPr id="8" name="Group 7">
              <a:extLst>
                <a:ext uri="{FF2B5EF4-FFF2-40B4-BE49-F238E27FC236}">
                  <a16:creationId xmlns:a16="http://schemas.microsoft.com/office/drawing/2014/main" id="{8972A039-39AD-4729-B1CB-B6746F741556}"/>
                </a:ext>
              </a:extLst>
            </p:cNvPr>
            <p:cNvGrpSpPr/>
            <p:nvPr/>
          </p:nvGrpSpPr>
          <p:grpSpPr>
            <a:xfrm>
              <a:off x="586534" y="1156182"/>
              <a:ext cx="2280191" cy="3615058"/>
              <a:chOff x="698731" y="1144962"/>
              <a:chExt cx="2280191" cy="3615058"/>
            </a:xfrm>
          </p:grpSpPr>
          <p:pic>
            <p:nvPicPr>
              <p:cNvPr id="9" name="Picture 8">
                <a:extLst>
                  <a:ext uri="{FF2B5EF4-FFF2-40B4-BE49-F238E27FC236}">
                    <a16:creationId xmlns:a16="http://schemas.microsoft.com/office/drawing/2014/main" id="{841CD3CB-242E-49D7-9B15-6CA1BC972BE7}"/>
                  </a:ext>
                </a:extLst>
              </p:cNvPr>
              <p:cNvPicPr>
                <a:picLocks noChangeAspect="1"/>
              </p:cNvPicPr>
              <p:nvPr/>
            </p:nvPicPr>
            <p:blipFill>
              <a:blip r:embed="rId5"/>
              <a:stretch>
                <a:fillRect/>
              </a:stretch>
            </p:blipFill>
            <p:spPr>
              <a:xfrm>
                <a:off x="1750380" y="4055520"/>
                <a:ext cx="391764" cy="272871"/>
              </a:xfrm>
              <a:prstGeom prst="rect">
                <a:avLst/>
              </a:prstGeom>
            </p:spPr>
          </p:pic>
          <p:pic>
            <p:nvPicPr>
              <p:cNvPr id="10" name="Picture 9">
                <a:extLst>
                  <a:ext uri="{FF2B5EF4-FFF2-40B4-BE49-F238E27FC236}">
                    <a16:creationId xmlns:a16="http://schemas.microsoft.com/office/drawing/2014/main" id="{F1EB00CA-56EB-4713-984F-843DB99596D3}"/>
                  </a:ext>
                </a:extLst>
              </p:cNvPr>
              <p:cNvPicPr>
                <a:picLocks noChangeAspect="1"/>
              </p:cNvPicPr>
              <p:nvPr/>
            </p:nvPicPr>
            <p:blipFill>
              <a:blip r:embed="rId5"/>
              <a:stretch>
                <a:fillRect/>
              </a:stretch>
            </p:blipFill>
            <p:spPr>
              <a:xfrm>
                <a:off x="1752621" y="3697118"/>
                <a:ext cx="391764" cy="272871"/>
              </a:xfrm>
              <a:prstGeom prst="rect">
                <a:avLst/>
              </a:prstGeom>
            </p:spPr>
          </p:pic>
          <p:sp>
            <p:nvSpPr>
              <p:cNvPr id="11" name="TextBox 10">
                <a:extLst>
                  <a:ext uri="{FF2B5EF4-FFF2-40B4-BE49-F238E27FC236}">
                    <a16:creationId xmlns:a16="http://schemas.microsoft.com/office/drawing/2014/main" id="{8C184D2E-77EA-4E7E-8864-DE6961BB3A67}"/>
                  </a:ext>
                </a:extLst>
              </p:cNvPr>
              <p:cNvSpPr txBox="1"/>
              <p:nvPr/>
            </p:nvSpPr>
            <p:spPr>
              <a:xfrm>
                <a:off x="1101655" y="1166733"/>
                <a:ext cx="264331"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a:t>
                </a:r>
              </a:p>
            </p:txBody>
          </p:sp>
          <p:pic>
            <p:nvPicPr>
              <p:cNvPr id="12" name="Picture 11">
                <a:extLst>
                  <a:ext uri="{FF2B5EF4-FFF2-40B4-BE49-F238E27FC236}">
                    <a16:creationId xmlns:a16="http://schemas.microsoft.com/office/drawing/2014/main" id="{568DA1CA-DA12-4814-A543-F18E5CEB6B87}"/>
                  </a:ext>
                </a:extLst>
              </p:cNvPr>
              <p:cNvPicPr>
                <a:picLocks noChangeAspect="1"/>
              </p:cNvPicPr>
              <p:nvPr/>
            </p:nvPicPr>
            <p:blipFill>
              <a:blip r:embed="rId3"/>
              <a:stretch>
                <a:fillRect/>
              </a:stretch>
            </p:blipFill>
            <p:spPr>
              <a:xfrm>
                <a:off x="698731" y="1144962"/>
                <a:ext cx="395544" cy="275503"/>
              </a:xfrm>
              <a:prstGeom prst="rect">
                <a:avLst/>
              </a:prstGeom>
            </p:spPr>
          </p:pic>
          <p:pic>
            <p:nvPicPr>
              <p:cNvPr id="13" name="Picture 12">
                <a:extLst>
                  <a:ext uri="{FF2B5EF4-FFF2-40B4-BE49-F238E27FC236}">
                    <a16:creationId xmlns:a16="http://schemas.microsoft.com/office/drawing/2014/main" id="{7F1252CA-22BB-4CF1-9ED6-31651CF80AD6}"/>
                  </a:ext>
                </a:extLst>
              </p:cNvPr>
              <p:cNvPicPr>
                <a:picLocks noChangeAspect="1"/>
              </p:cNvPicPr>
              <p:nvPr/>
            </p:nvPicPr>
            <p:blipFill>
              <a:blip r:embed="rId3"/>
              <a:stretch>
                <a:fillRect/>
              </a:stretch>
            </p:blipFill>
            <p:spPr>
              <a:xfrm>
                <a:off x="897456" y="1504105"/>
                <a:ext cx="393637" cy="274175"/>
              </a:xfrm>
              <a:prstGeom prst="rect">
                <a:avLst/>
              </a:prstGeom>
            </p:spPr>
          </p:pic>
          <p:pic>
            <p:nvPicPr>
              <p:cNvPr id="14" name="Picture 13">
                <a:extLst>
                  <a:ext uri="{FF2B5EF4-FFF2-40B4-BE49-F238E27FC236}">
                    <a16:creationId xmlns:a16="http://schemas.microsoft.com/office/drawing/2014/main" id="{AF984D09-D623-4CFF-8EFE-E50A176CC65D}"/>
                  </a:ext>
                </a:extLst>
              </p:cNvPr>
              <p:cNvPicPr>
                <a:picLocks noChangeAspect="1"/>
              </p:cNvPicPr>
              <p:nvPr/>
            </p:nvPicPr>
            <p:blipFill>
              <a:blip r:embed="rId3"/>
              <a:stretch>
                <a:fillRect/>
              </a:stretch>
            </p:blipFill>
            <p:spPr>
              <a:xfrm>
                <a:off x="897456" y="1869865"/>
                <a:ext cx="393637" cy="274175"/>
              </a:xfrm>
              <a:prstGeom prst="rect">
                <a:avLst/>
              </a:prstGeom>
            </p:spPr>
          </p:pic>
          <p:pic>
            <p:nvPicPr>
              <p:cNvPr id="15" name="Picture 14">
                <a:extLst>
                  <a:ext uri="{FF2B5EF4-FFF2-40B4-BE49-F238E27FC236}">
                    <a16:creationId xmlns:a16="http://schemas.microsoft.com/office/drawing/2014/main" id="{287338DD-E697-4D6A-8DD6-22A09CB4FBBA}"/>
                  </a:ext>
                </a:extLst>
              </p:cNvPr>
              <p:cNvPicPr>
                <a:picLocks noChangeAspect="1"/>
              </p:cNvPicPr>
              <p:nvPr/>
            </p:nvPicPr>
            <p:blipFill>
              <a:blip r:embed="rId3"/>
              <a:stretch>
                <a:fillRect/>
              </a:stretch>
            </p:blipFill>
            <p:spPr>
              <a:xfrm>
                <a:off x="1154685" y="2235625"/>
                <a:ext cx="393637" cy="274175"/>
              </a:xfrm>
              <a:prstGeom prst="rect">
                <a:avLst/>
              </a:prstGeom>
            </p:spPr>
          </p:pic>
          <p:pic>
            <p:nvPicPr>
              <p:cNvPr id="16" name="Picture 15">
                <a:extLst>
                  <a:ext uri="{FF2B5EF4-FFF2-40B4-BE49-F238E27FC236}">
                    <a16:creationId xmlns:a16="http://schemas.microsoft.com/office/drawing/2014/main" id="{FD466923-E52B-42DF-9077-0F3B408FEB56}"/>
                  </a:ext>
                </a:extLst>
              </p:cNvPr>
              <p:cNvPicPr>
                <a:picLocks noChangeAspect="1"/>
              </p:cNvPicPr>
              <p:nvPr/>
            </p:nvPicPr>
            <p:blipFill>
              <a:blip r:embed="rId3"/>
              <a:stretch>
                <a:fillRect/>
              </a:stretch>
            </p:blipFill>
            <p:spPr>
              <a:xfrm>
                <a:off x="897456" y="4485845"/>
                <a:ext cx="393637" cy="274175"/>
              </a:xfrm>
              <a:prstGeom prst="rect">
                <a:avLst/>
              </a:prstGeom>
            </p:spPr>
          </p:pic>
          <p:cxnSp>
            <p:nvCxnSpPr>
              <p:cNvPr id="17" name="Straight Connector 16">
                <a:extLst>
                  <a:ext uri="{FF2B5EF4-FFF2-40B4-BE49-F238E27FC236}">
                    <a16:creationId xmlns:a16="http://schemas.microsoft.com/office/drawing/2014/main" id="{68DB018B-6EB4-48EF-B705-F4BA22846B49}"/>
                  </a:ext>
                </a:extLst>
              </p:cNvPr>
              <p:cNvCxnSpPr>
                <a:cxnSpLocks/>
              </p:cNvCxnSpPr>
              <p:nvPr/>
            </p:nvCxnSpPr>
            <p:spPr>
              <a:xfrm>
                <a:off x="794146" y="1420465"/>
                <a:ext cx="0" cy="3202467"/>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372CD13-7685-4D28-92A0-4AE1E595D1AC}"/>
                  </a:ext>
                </a:extLst>
              </p:cNvPr>
              <p:cNvCxnSpPr>
                <a:endCxn id="13" idx="1"/>
              </p:cNvCxnSpPr>
              <p:nvPr/>
            </p:nvCxnSpPr>
            <p:spPr>
              <a:xfrm>
                <a:off x="794146" y="1641192"/>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973336E-B563-466D-8C7B-5BAC73A51D8D}"/>
                  </a:ext>
                </a:extLst>
              </p:cNvPr>
              <p:cNvCxnSpPr/>
              <p:nvPr/>
            </p:nvCxnSpPr>
            <p:spPr>
              <a:xfrm>
                <a:off x="793193" y="2006952"/>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588A0AE-1311-44C9-B130-ACFF51E944DB}"/>
                  </a:ext>
                </a:extLst>
              </p:cNvPr>
              <p:cNvCxnSpPr/>
              <p:nvPr/>
            </p:nvCxnSpPr>
            <p:spPr>
              <a:xfrm>
                <a:off x="793193" y="4622931"/>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6B8D70-5C72-45BC-B7DA-18BD25B50083}"/>
                  </a:ext>
                </a:extLst>
              </p:cNvPr>
              <p:cNvCxnSpPr/>
              <p:nvPr/>
            </p:nvCxnSpPr>
            <p:spPr>
              <a:xfrm>
                <a:off x="1051374" y="2380657"/>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36D249-0E33-434C-BFEA-DC3778B977C8}"/>
                  </a:ext>
                </a:extLst>
              </p:cNvPr>
              <p:cNvCxnSpPr/>
              <p:nvPr/>
            </p:nvCxnSpPr>
            <p:spPr>
              <a:xfrm>
                <a:off x="1251699" y="2738472"/>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62A744-C883-4F73-B73A-803FF1AB76BE}"/>
                  </a:ext>
                </a:extLst>
              </p:cNvPr>
              <p:cNvCxnSpPr/>
              <p:nvPr/>
            </p:nvCxnSpPr>
            <p:spPr>
              <a:xfrm>
                <a:off x="1441278" y="3099965"/>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5EA3A8E-4796-4790-992B-BB9A286583C6}"/>
                  </a:ext>
                </a:extLst>
              </p:cNvPr>
              <p:cNvCxnSpPr/>
              <p:nvPr/>
            </p:nvCxnSpPr>
            <p:spPr>
              <a:xfrm>
                <a:off x="1641828" y="3468815"/>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E42D881-B1EB-4CDF-AE1F-BA399ED74AC4}"/>
                  </a:ext>
                </a:extLst>
              </p:cNvPr>
              <p:cNvCxnSpPr/>
              <p:nvPr/>
            </p:nvCxnSpPr>
            <p:spPr>
              <a:xfrm>
                <a:off x="1641828" y="3827218"/>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F7489B3-67B9-4632-A81F-E5AABE0F603F}"/>
                  </a:ext>
                </a:extLst>
              </p:cNvPr>
              <p:cNvCxnSpPr/>
              <p:nvPr/>
            </p:nvCxnSpPr>
            <p:spPr>
              <a:xfrm>
                <a:off x="1641828" y="4197984"/>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E3EED92-E408-42C3-9F9C-7A4C857913EF}"/>
                  </a:ext>
                </a:extLst>
              </p:cNvPr>
              <p:cNvCxnSpPr>
                <a:cxnSpLocks/>
              </p:cNvCxnSpPr>
              <p:nvPr/>
            </p:nvCxnSpPr>
            <p:spPr>
              <a:xfrm flipV="1">
                <a:off x="1056382" y="2144040"/>
                <a:ext cx="0" cy="23871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79361CF-5785-41C4-9103-82AF62F48B57}"/>
                  </a:ext>
                </a:extLst>
              </p:cNvPr>
              <p:cNvCxnSpPr>
                <a:cxnSpLocks/>
              </p:cNvCxnSpPr>
              <p:nvPr/>
            </p:nvCxnSpPr>
            <p:spPr>
              <a:xfrm flipV="1">
                <a:off x="1251699" y="2499759"/>
                <a:ext cx="0" cy="23871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29F666F-7665-4ABF-9C23-99A9B7D9606D}"/>
                  </a:ext>
                </a:extLst>
              </p:cNvPr>
              <p:cNvCxnSpPr>
                <a:cxnSpLocks/>
              </p:cNvCxnSpPr>
              <p:nvPr/>
            </p:nvCxnSpPr>
            <p:spPr>
              <a:xfrm flipV="1">
                <a:off x="1441278" y="2866862"/>
                <a:ext cx="0" cy="23871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55C01123-1411-49F5-AC32-0C1C56BFDE06}"/>
                  </a:ext>
                </a:extLst>
              </p:cNvPr>
              <p:cNvPicPr>
                <a:picLocks noChangeAspect="1"/>
              </p:cNvPicPr>
              <p:nvPr/>
            </p:nvPicPr>
            <p:blipFill>
              <a:blip r:embed="rId3"/>
              <a:stretch>
                <a:fillRect/>
              </a:stretch>
            </p:blipFill>
            <p:spPr>
              <a:xfrm>
                <a:off x="1351503" y="2601385"/>
                <a:ext cx="393637" cy="274175"/>
              </a:xfrm>
              <a:prstGeom prst="rect">
                <a:avLst/>
              </a:prstGeom>
            </p:spPr>
          </p:pic>
          <p:cxnSp>
            <p:nvCxnSpPr>
              <p:cNvPr id="31" name="Straight Connector 30">
                <a:extLst>
                  <a:ext uri="{FF2B5EF4-FFF2-40B4-BE49-F238E27FC236}">
                    <a16:creationId xmlns:a16="http://schemas.microsoft.com/office/drawing/2014/main" id="{210B5A67-483C-4324-9BB6-7231FC8E24B2}"/>
                  </a:ext>
                </a:extLst>
              </p:cNvPr>
              <p:cNvCxnSpPr>
                <a:cxnSpLocks/>
              </p:cNvCxnSpPr>
              <p:nvPr/>
            </p:nvCxnSpPr>
            <p:spPr>
              <a:xfrm flipV="1">
                <a:off x="1646994" y="3247502"/>
                <a:ext cx="0" cy="95048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DD7CEF4-CC0B-4A4B-8F4D-A5B1DEAA17F9}"/>
                  </a:ext>
                </a:extLst>
              </p:cNvPr>
              <p:cNvSpPr txBox="1"/>
              <p:nvPr/>
            </p:nvSpPr>
            <p:spPr>
              <a:xfrm>
                <a:off x="1291093" y="1530345"/>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bin</a:t>
                </a:r>
              </a:p>
            </p:txBody>
          </p:sp>
          <p:sp>
            <p:nvSpPr>
              <p:cNvPr id="33" name="TextBox 32">
                <a:extLst>
                  <a:ext uri="{FF2B5EF4-FFF2-40B4-BE49-F238E27FC236}">
                    <a16:creationId xmlns:a16="http://schemas.microsoft.com/office/drawing/2014/main" id="{76A19AD6-3AC6-4C19-A2EB-0950CDE656CF}"/>
                  </a:ext>
                </a:extLst>
              </p:cNvPr>
              <p:cNvSpPr txBox="1"/>
              <p:nvPr/>
            </p:nvSpPr>
            <p:spPr>
              <a:xfrm>
                <a:off x="1291093" y="1888747"/>
                <a:ext cx="529884"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home</a:t>
                </a:r>
              </a:p>
            </p:txBody>
          </p:sp>
          <p:sp>
            <p:nvSpPr>
              <p:cNvPr id="34" name="TextBox 33">
                <a:extLst>
                  <a:ext uri="{FF2B5EF4-FFF2-40B4-BE49-F238E27FC236}">
                    <a16:creationId xmlns:a16="http://schemas.microsoft.com/office/drawing/2014/main" id="{2715DC3A-0316-4A00-B7E3-AEEAE257C247}"/>
                  </a:ext>
                </a:extLst>
              </p:cNvPr>
              <p:cNvSpPr txBox="1"/>
              <p:nvPr/>
            </p:nvSpPr>
            <p:spPr>
              <a:xfrm>
                <a:off x="1545597" y="2252859"/>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foo</a:t>
                </a:r>
              </a:p>
            </p:txBody>
          </p:sp>
          <p:sp>
            <p:nvSpPr>
              <p:cNvPr id="35" name="TextBox 34">
                <a:extLst>
                  <a:ext uri="{FF2B5EF4-FFF2-40B4-BE49-F238E27FC236}">
                    <a16:creationId xmlns:a16="http://schemas.microsoft.com/office/drawing/2014/main" id="{8D065816-E8DE-4B91-B2C8-7C050B1B8E00}"/>
                  </a:ext>
                </a:extLst>
              </p:cNvPr>
              <p:cNvSpPr txBox="1"/>
              <p:nvPr/>
            </p:nvSpPr>
            <p:spPr>
              <a:xfrm>
                <a:off x="1740900" y="2616400"/>
                <a:ext cx="1238022"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container101</a:t>
                </a:r>
              </a:p>
            </p:txBody>
          </p:sp>
          <p:sp>
            <p:nvSpPr>
              <p:cNvPr id="36" name="TextBox 35">
                <a:extLst>
                  <a:ext uri="{FF2B5EF4-FFF2-40B4-BE49-F238E27FC236}">
                    <a16:creationId xmlns:a16="http://schemas.microsoft.com/office/drawing/2014/main" id="{DE638E13-C490-42A5-A56B-DC9C7C1E6691}"/>
                  </a:ext>
                </a:extLst>
              </p:cNvPr>
              <p:cNvSpPr txBox="1"/>
              <p:nvPr/>
            </p:nvSpPr>
            <p:spPr>
              <a:xfrm>
                <a:off x="1992639" y="2984379"/>
                <a:ext cx="972469"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container</a:t>
                </a:r>
              </a:p>
            </p:txBody>
          </p:sp>
          <p:sp>
            <p:nvSpPr>
              <p:cNvPr id="37" name="TextBox 36">
                <a:extLst>
                  <a:ext uri="{FF2B5EF4-FFF2-40B4-BE49-F238E27FC236}">
                    <a16:creationId xmlns:a16="http://schemas.microsoft.com/office/drawing/2014/main" id="{3A756EA2-B29C-40A1-BC5A-1915A7684E97}"/>
                  </a:ext>
                </a:extLst>
              </p:cNvPr>
              <p:cNvSpPr txBox="1"/>
              <p:nvPr/>
            </p:nvSpPr>
            <p:spPr>
              <a:xfrm>
                <a:off x="2138775" y="3356814"/>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bin</a:t>
                </a:r>
              </a:p>
            </p:txBody>
          </p:sp>
          <p:sp>
            <p:nvSpPr>
              <p:cNvPr id="38" name="TextBox 37">
                <a:extLst>
                  <a:ext uri="{FF2B5EF4-FFF2-40B4-BE49-F238E27FC236}">
                    <a16:creationId xmlns:a16="http://schemas.microsoft.com/office/drawing/2014/main" id="{E72222AB-DD80-4447-B5FE-87EFEB3CB433}"/>
                  </a:ext>
                </a:extLst>
              </p:cNvPr>
              <p:cNvSpPr txBox="1"/>
              <p:nvPr/>
            </p:nvSpPr>
            <p:spPr>
              <a:xfrm>
                <a:off x="2138775" y="3726595"/>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lib</a:t>
                </a:r>
              </a:p>
            </p:txBody>
          </p:sp>
          <p:sp>
            <p:nvSpPr>
              <p:cNvPr id="39" name="TextBox 38">
                <a:extLst>
                  <a:ext uri="{FF2B5EF4-FFF2-40B4-BE49-F238E27FC236}">
                    <a16:creationId xmlns:a16="http://schemas.microsoft.com/office/drawing/2014/main" id="{79776F80-D345-4661-9096-61131601B93C}"/>
                  </a:ext>
                </a:extLst>
              </p:cNvPr>
              <p:cNvSpPr txBox="1"/>
              <p:nvPr/>
            </p:nvSpPr>
            <p:spPr>
              <a:xfrm>
                <a:off x="2138775" y="4085303"/>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usr</a:t>
                </a:r>
              </a:p>
            </p:txBody>
          </p:sp>
          <p:sp>
            <p:nvSpPr>
              <p:cNvPr id="40" name="TextBox 39">
                <a:extLst>
                  <a:ext uri="{FF2B5EF4-FFF2-40B4-BE49-F238E27FC236}">
                    <a16:creationId xmlns:a16="http://schemas.microsoft.com/office/drawing/2014/main" id="{DA1476C1-1191-4000-BAEE-0945BC673597}"/>
                  </a:ext>
                </a:extLst>
              </p:cNvPr>
              <p:cNvSpPr txBox="1"/>
              <p:nvPr/>
            </p:nvSpPr>
            <p:spPr>
              <a:xfrm>
                <a:off x="1296721" y="4505903"/>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usr</a:t>
                </a:r>
              </a:p>
            </p:txBody>
          </p:sp>
          <p:pic>
            <p:nvPicPr>
              <p:cNvPr id="41" name="Picture 40">
                <a:extLst>
                  <a:ext uri="{FF2B5EF4-FFF2-40B4-BE49-F238E27FC236}">
                    <a16:creationId xmlns:a16="http://schemas.microsoft.com/office/drawing/2014/main" id="{358CE359-3181-4CE0-86C0-061551CDEA62}"/>
                  </a:ext>
                </a:extLst>
              </p:cNvPr>
              <p:cNvPicPr>
                <a:picLocks noChangeAspect="1"/>
              </p:cNvPicPr>
              <p:nvPr/>
            </p:nvPicPr>
            <p:blipFill>
              <a:blip r:embed="rId6"/>
              <a:stretch>
                <a:fillRect/>
              </a:stretch>
            </p:blipFill>
            <p:spPr>
              <a:xfrm>
                <a:off x="1544588" y="2971507"/>
                <a:ext cx="450213" cy="277812"/>
              </a:xfrm>
              <a:prstGeom prst="rect">
                <a:avLst/>
              </a:prstGeom>
            </p:spPr>
          </p:pic>
          <p:pic>
            <p:nvPicPr>
              <p:cNvPr id="42" name="Picture 41">
                <a:extLst>
                  <a:ext uri="{FF2B5EF4-FFF2-40B4-BE49-F238E27FC236}">
                    <a16:creationId xmlns:a16="http://schemas.microsoft.com/office/drawing/2014/main" id="{CCD1D099-BEB5-4509-9035-07394245F05E}"/>
                  </a:ext>
                </a:extLst>
              </p:cNvPr>
              <p:cNvPicPr>
                <a:picLocks noChangeAspect="1"/>
              </p:cNvPicPr>
              <p:nvPr/>
            </p:nvPicPr>
            <p:blipFill>
              <a:blip r:embed="rId5"/>
              <a:stretch>
                <a:fillRect/>
              </a:stretch>
            </p:blipFill>
            <p:spPr>
              <a:xfrm>
                <a:off x="1750692" y="3338410"/>
                <a:ext cx="391764" cy="272871"/>
              </a:xfrm>
              <a:prstGeom prst="rect">
                <a:avLst/>
              </a:prstGeom>
            </p:spPr>
          </p:pic>
        </p:grpSp>
      </p:grpSp>
      <p:sp>
        <p:nvSpPr>
          <p:cNvPr id="59" name="Text Placeholder 58">
            <a:extLst>
              <a:ext uri="{FF2B5EF4-FFF2-40B4-BE49-F238E27FC236}">
                <a16:creationId xmlns:a16="http://schemas.microsoft.com/office/drawing/2014/main" id="{EB62E86D-91F7-45F7-8747-7AE963A7F882}"/>
              </a:ext>
            </a:extLst>
          </p:cNvPr>
          <p:cNvSpPr>
            <a:spLocks noGrp="1"/>
          </p:cNvSpPr>
          <p:nvPr>
            <p:ph type="body" sz="quarter" idx="11"/>
          </p:nvPr>
        </p:nvSpPr>
        <p:spPr>
          <a:xfrm>
            <a:off x="6362477" y="1620000"/>
            <a:ext cx="5232115" cy="4230000"/>
          </a:xfrm>
        </p:spPr>
        <p:txBody>
          <a:bodyPr anchor="ctr"/>
          <a:lstStyle/>
          <a:p>
            <a:pPr lvl="1"/>
            <a:r>
              <a:rPr lang="en-US" sz="1600" dirty="0"/>
              <a:t>Chroot makes any directory the topmost/root directory of a process</a:t>
            </a:r>
          </a:p>
          <a:p>
            <a:pPr lvl="1"/>
            <a:endParaRPr lang="en-US" sz="1600" dirty="0"/>
          </a:p>
          <a:p>
            <a:pPr lvl="1"/>
            <a:r>
              <a:rPr lang="en-US" sz="1600" dirty="0"/>
              <a:t>New process can only see files and directories under that special root directory</a:t>
            </a:r>
          </a:p>
          <a:p>
            <a:pPr lvl="1"/>
            <a:endParaRPr lang="en-US" sz="1600" dirty="0"/>
          </a:p>
          <a:p>
            <a:pPr lvl="1"/>
            <a:r>
              <a:rPr lang="en-US" sz="1600" dirty="0"/>
              <a:t>Provides file system isolation</a:t>
            </a:r>
          </a:p>
          <a:p>
            <a:pPr lvl="1"/>
            <a:endParaRPr lang="en-US" sz="1600" dirty="0"/>
          </a:p>
        </p:txBody>
      </p:sp>
    </p:spTree>
    <p:extLst>
      <p:ext uri="{BB962C8B-B14F-4D97-AF65-F5344CB8AC3E}">
        <p14:creationId xmlns:p14="http://schemas.microsoft.com/office/powerpoint/2010/main" val="796458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1772935905"/>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83C563634F704D94CF761DBC03EA5F" ma:contentTypeVersion="4" ma:contentTypeDescription="Create a new document." ma:contentTypeScope="" ma:versionID="e67c02ceee4b342f82f59e2cf148f083">
  <xsd:schema xmlns:xsd="http://www.w3.org/2001/XMLSchema" xmlns:xs="http://www.w3.org/2001/XMLSchema" xmlns:p="http://schemas.microsoft.com/office/2006/metadata/properties" xmlns:ns2="a87f7151-1b36-4597-84cf-4d71535204ce" xmlns:ns3="9a5af304-f682-4bdf-b883-32d674d6b4c0" targetNamespace="http://schemas.microsoft.com/office/2006/metadata/properties" ma:root="true" ma:fieldsID="6780043507351d7647e04fb5ca2e6c73" ns2:_="" ns3:_="">
    <xsd:import namespace="a87f7151-1b36-4597-84cf-4d71535204ce"/>
    <xsd:import namespace="9a5af304-f682-4bdf-b883-32d674d6b4c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7f7151-1b36-4597-84cf-4d71535204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a5af304-f682-4bdf-b883-32d674d6b4c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8D604B4-A050-47DE-9CC8-2612EC3271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7f7151-1b36-4597-84cf-4d71535204ce"/>
    <ds:schemaRef ds:uri="9a5af304-f682-4bdf-b883-32d674d6b4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17406A4-AEB7-4645-B093-8758CB486CA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70DE74E-E788-4B7B-8551-430ADD5F5A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1834</Words>
  <Application>Microsoft Office PowerPoint</Application>
  <PresentationFormat>Custom</PresentationFormat>
  <Paragraphs>226</Paragraphs>
  <Slides>19</Slides>
  <Notes>16</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Black</vt:lpstr>
      <vt:lpstr>Arial Unicode MS</vt:lpstr>
      <vt:lpstr>Courier New</vt:lpstr>
      <vt:lpstr>Symbol</vt:lpstr>
      <vt:lpstr>wingdings</vt:lpstr>
      <vt:lpstr>wingdings</vt:lpstr>
      <vt:lpstr>SAP_2017_16x9_white</vt:lpstr>
      <vt:lpstr>PowerPoint Presentation</vt:lpstr>
      <vt:lpstr>PowerPoint Presentation</vt:lpstr>
      <vt:lpstr>What is a Container?</vt:lpstr>
      <vt:lpstr>PowerPoint Presentation</vt:lpstr>
      <vt:lpstr>PowerPoint Presentation</vt:lpstr>
      <vt:lpstr>Linux Primitives used by Containers</vt:lpstr>
      <vt:lpstr>Linux Primitives used by Containers</vt:lpstr>
      <vt:lpstr>Filesystem isolation with chroot</vt:lpstr>
      <vt:lpstr>Demo</vt:lpstr>
      <vt:lpstr>Process (and more) isolation with pid namespaces</vt:lpstr>
      <vt:lpstr>Namespaces</vt:lpstr>
      <vt:lpstr>Demo</vt:lpstr>
      <vt:lpstr>Resource limitations with cgroups</vt:lpstr>
      <vt:lpstr>Demo</vt:lpstr>
      <vt:lpstr>Container security with seccomp</vt:lpstr>
      <vt:lpstr>Demo</vt:lpstr>
      <vt:lpstr>Let’s use these features to start our first container…</vt:lpstr>
      <vt:lpstr>Exercise #0 – Linux Primitives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Kahl, Hendrik</cp:lastModifiedBy>
  <cp:revision>403</cp:revision>
  <dcterms:created xsi:type="dcterms:W3CDTF">2015-10-14T11:21:43Z</dcterms:created>
  <dcterms:modified xsi:type="dcterms:W3CDTF">2019-02-14T16:13:57Z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ContentTypeId">
    <vt:lpwstr>0x0101000983C563634F704D94CF761DBC03EA5F</vt:lpwstr>
  </property>
</Properties>
</file>