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8"/>
  </p:notesMasterIdLst>
  <p:handoutMasterIdLst>
    <p:handoutMasterId r:id="rId19"/>
  </p:handoutMasterIdLst>
  <p:sldIdLst>
    <p:sldId id="434" r:id="rId2"/>
    <p:sldId id="382" r:id="rId3"/>
    <p:sldId id="436" r:id="rId4"/>
    <p:sldId id="437" r:id="rId5"/>
    <p:sldId id="441" r:id="rId6"/>
    <p:sldId id="438" r:id="rId7"/>
    <p:sldId id="439" r:id="rId8"/>
    <p:sldId id="440" r:id="rId9"/>
    <p:sldId id="442" r:id="rId10"/>
    <p:sldId id="466" r:id="rId11"/>
    <p:sldId id="467" r:id="rId12"/>
    <p:sldId id="469" r:id="rId13"/>
    <p:sldId id="470" r:id="rId14"/>
    <p:sldId id="465" r:id="rId15"/>
    <p:sldId id="464" r:id="rId16"/>
    <p:sldId id="265" r:id="rId17"/>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8E7"/>
    <a:srgbClr val="F0AB00"/>
    <a:srgbClr val="0F46A7"/>
    <a:srgbClr val="970A82"/>
    <a:srgbClr val="FF3399"/>
    <a:srgbClr val="FF0000"/>
    <a:srgbClr val="FFFFFF"/>
    <a:srgbClr val="FEE3A1"/>
    <a:srgbClr val="FFF1D0"/>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1641" autoAdjust="0"/>
  </p:normalViewPr>
  <p:slideViewPr>
    <p:cSldViewPr snapToGrid="0" showGuides="1">
      <p:cViewPr varScale="1">
        <p:scale>
          <a:sx n="106" d="100"/>
          <a:sy n="106" d="100"/>
        </p:scale>
        <p:origin x="1170" y="11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hub.com/scality/metalk8s/issues/484"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github.com/kubernetes/kubernetes/issues/59152" TargetMode="External"/><Relationship Id="rId4" Type="http://schemas.openxmlformats.org/officeDocument/2006/relationships/hyperlink" Target="https://github.com/kubernetes-sigs/kubespray/issues/962"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have a look at the implications of the USER directive. </a:t>
            </a:r>
          </a:p>
          <a:p>
            <a:r>
              <a:rPr lang="en-US" dirty="0"/>
              <a:t>When a process within a container is running as user root, the process will be also run as user root on the host. This can open doors for some severe (security) issues as an attacker might try to break free from the container.</a:t>
            </a:r>
          </a:p>
          <a:p>
            <a:endParaRPr lang="en-US" dirty="0"/>
          </a:p>
          <a:p>
            <a:r>
              <a:rPr lang="en-US" dirty="0"/>
              <a:t>What could happen? For example if the host’s file system is mounted into the container, touching or modifying files happens in the name of user root. Even if the user you used to start the container (docker run) is not root, you can now act as root user (privilege escalation) .</a:t>
            </a:r>
          </a:p>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614160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building images, it is recommended to create a separate user and let the CMD/ENTRYPOINT command run with this specific user.</a:t>
            </a:r>
          </a:p>
        </p:txBody>
      </p:sp>
      <p:sp>
        <p:nvSpPr>
          <p:cNvPr id="4" name="Slide Number Placeholder 3"/>
          <p:cNvSpPr>
            <a:spLocks noGrp="1"/>
          </p:cNvSpPr>
          <p:nvPr>
            <p:ph type="sldNum" sz="quarter" idx="5"/>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260135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to deal with this topic is the usage of the user namespace. It allows to define mappings (check /</a:t>
            </a:r>
            <a:r>
              <a:rPr lang="en-US" dirty="0" err="1"/>
              <a:t>etc</a:t>
            </a:r>
            <a:r>
              <a:rPr lang="en-US" dirty="0"/>
              <a:t>/</a:t>
            </a:r>
            <a:r>
              <a:rPr lang="en-US" dirty="0" err="1"/>
              <a:t>subuid</a:t>
            </a:r>
            <a:r>
              <a:rPr lang="en-US" dirty="0"/>
              <a:t> file) so that your user appears to be root from within the container but not from the outside.</a:t>
            </a:r>
          </a:p>
          <a:p>
            <a:r>
              <a:rPr lang="en-US" dirty="0"/>
              <a:t>Right now the docker daemon supports the usage of the user namespace but it is not switched on by default. </a:t>
            </a:r>
          </a:p>
          <a:p>
            <a:r>
              <a:rPr lang="en-US" dirty="0"/>
              <a:t>To enable this feature:</a:t>
            </a:r>
          </a:p>
          <a:p>
            <a:pPr marL="285750" indent="-285750">
              <a:buFontTx/>
              <a:buChar char="-"/>
            </a:pPr>
            <a:r>
              <a:rPr lang="en-US" dirty="0"/>
              <a:t>Add "</a:t>
            </a:r>
            <a:r>
              <a:rPr lang="en-US" dirty="0" err="1"/>
              <a:t>userns</a:t>
            </a:r>
            <a:r>
              <a:rPr lang="en-US" dirty="0"/>
              <a:t>-remap": "default“ to /</a:t>
            </a:r>
            <a:r>
              <a:rPr lang="en-US" dirty="0" err="1"/>
              <a:t>etc</a:t>
            </a:r>
            <a:r>
              <a:rPr lang="en-US" dirty="0"/>
              <a:t>/docker/</a:t>
            </a:r>
            <a:r>
              <a:rPr lang="en-US" dirty="0" err="1"/>
              <a:t>daemon.json</a:t>
            </a:r>
            <a:r>
              <a:rPr lang="en-US" dirty="0"/>
              <a:t> (fit it into the existing json structure).</a:t>
            </a:r>
          </a:p>
          <a:p>
            <a:pPr marL="285750" indent="-285750">
              <a:buFontTx/>
              <a:buChar char="-"/>
            </a:pPr>
            <a:r>
              <a:rPr lang="en-US" dirty="0"/>
              <a:t>Reload the config &amp; restart docker: </a:t>
            </a:r>
          </a:p>
          <a:p>
            <a:pPr marL="465750" lvl="1" indent="-285750">
              <a:buFontTx/>
              <a:buChar char="-"/>
            </a:pPr>
            <a:r>
              <a:rPr lang="en-US" dirty="0" err="1"/>
              <a:t>systemctl</a:t>
            </a:r>
            <a:r>
              <a:rPr lang="en-US" dirty="0"/>
              <a:t> daemon-reload</a:t>
            </a:r>
          </a:p>
          <a:p>
            <a:pPr marL="465750" lvl="1" indent="-285750">
              <a:buFontTx/>
              <a:buChar char="-"/>
            </a:pPr>
            <a:r>
              <a:rPr lang="en-US" dirty="0" err="1"/>
              <a:t>systemctl</a:t>
            </a:r>
            <a:r>
              <a:rPr lang="en-US" dirty="0"/>
              <a:t> restart docker</a:t>
            </a:r>
          </a:p>
          <a:p>
            <a:pPr marL="285750" lvl="0" indent="-285750">
              <a:buFontTx/>
              <a:buChar char="-"/>
            </a:pPr>
            <a:r>
              <a:rPr lang="en-US" dirty="0"/>
              <a:t>Check /</a:t>
            </a:r>
            <a:r>
              <a:rPr lang="en-US" dirty="0" err="1"/>
              <a:t>etc</a:t>
            </a:r>
            <a:r>
              <a:rPr lang="en-US" dirty="0"/>
              <a:t>/</a:t>
            </a:r>
            <a:r>
              <a:rPr lang="en-US" dirty="0" err="1"/>
              <a:t>subuid</a:t>
            </a:r>
            <a:r>
              <a:rPr lang="en-US" dirty="0"/>
              <a:t> -&gt; it should have a docker remap user entry now.</a:t>
            </a:r>
          </a:p>
          <a:p>
            <a:pPr marL="285750" lvl="0" indent="-285750">
              <a:buFontTx/>
              <a:buChar char="-"/>
            </a:pPr>
            <a:endParaRPr lang="en-US" dirty="0"/>
          </a:p>
          <a:p>
            <a:pPr marL="0" lvl="0" indent="0">
              <a:buFontTx/>
              <a:buNone/>
            </a:pPr>
            <a:r>
              <a:rPr lang="en-US" b="1" dirty="0"/>
              <a:t>Important: this feature is currently not compatible with Kubernetes!</a:t>
            </a:r>
            <a:endParaRPr lang="en-US" b="0" dirty="0"/>
          </a:p>
          <a:p>
            <a:pPr marL="0" lvl="0" indent="0">
              <a:buFontTx/>
              <a:buNone/>
            </a:pPr>
            <a:r>
              <a:rPr lang="en-US" b="0" dirty="0"/>
              <a:t>Details can be found in these discussions:</a:t>
            </a:r>
          </a:p>
          <a:p>
            <a:pPr marL="285750" lvl="0" indent="-285750">
              <a:buFontTx/>
              <a:buChar char="-"/>
            </a:pPr>
            <a:r>
              <a:rPr lang="en-US" sz="1400" b="0" i="0" u="none" strike="noStrike" kern="1200" dirty="0">
                <a:solidFill>
                  <a:schemeClr val="tx1"/>
                </a:solidFill>
                <a:effectLst/>
                <a:latin typeface="+mn-lt"/>
                <a:ea typeface="+mn-ea"/>
                <a:cs typeface="+mn-cs"/>
                <a:hlinkClick r:id="rId3"/>
              </a:rPr>
              <a:t>https://github.com/scality/metalk8s/issues/484</a:t>
            </a:r>
            <a:r>
              <a:rPr lang="en-US" sz="1400" b="0" i="0" kern="1200" dirty="0">
                <a:solidFill>
                  <a:schemeClr val="tx1"/>
                </a:solidFill>
                <a:effectLst/>
                <a:latin typeface="+mn-lt"/>
                <a:ea typeface="+mn-ea"/>
                <a:cs typeface="+mn-cs"/>
              </a:rPr>
              <a:t> </a:t>
            </a:r>
          </a:p>
          <a:p>
            <a:pPr marL="285750" lvl="0" indent="-285750">
              <a:buFontTx/>
              <a:buChar char="-"/>
            </a:pPr>
            <a:r>
              <a:rPr lang="en-US" sz="1400" b="0" i="0" u="none" strike="noStrike" kern="1200" dirty="0">
                <a:solidFill>
                  <a:schemeClr val="tx1"/>
                </a:solidFill>
                <a:effectLst/>
                <a:latin typeface="+mn-lt"/>
                <a:ea typeface="+mn-ea"/>
                <a:cs typeface="+mn-cs"/>
                <a:hlinkClick r:id="rId4"/>
              </a:rPr>
              <a:t>https://github.com/kubernetes-sigs/kubespray/issues/962</a:t>
            </a:r>
            <a:r>
              <a:rPr lang="en-US" sz="1400" b="0" i="0" kern="1200" dirty="0">
                <a:solidFill>
                  <a:schemeClr val="tx1"/>
                </a:solidFill>
                <a:effectLst/>
                <a:latin typeface="+mn-lt"/>
                <a:ea typeface="+mn-ea"/>
                <a:cs typeface="+mn-cs"/>
              </a:rPr>
              <a:t> </a:t>
            </a:r>
          </a:p>
          <a:p>
            <a:pPr marL="285750" lvl="0" indent="-285750">
              <a:buFontTx/>
              <a:buChar char="-"/>
            </a:pPr>
            <a:r>
              <a:rPr lang="en-US" sz="1400" b="0" i="0" u="none" strike="noStrike" kern="1200" dirty="0">
                <a:solidFill>
                  <a:schemeClr val="tx1"/>
                </a:solidFill>
                <a:effectLst/>
                <a:latin typeface="+mn-lt"/>
                <a:ea typeface="+mn-ea"/>
                <a:cs typeface="+mn-cs"/>
                <a:hlinkClick r:id="rId5"/>
              </a:rPr>
              <a:t>https://github.com/kubernetes/kubernetes/issues/59152</a:t>
            </a:r>
            <a:endParaRPr lang="en-US" b="1" dirty="0"/>
          </a:p>
          <a:p>
            <a:pPr marL="285750" indent="-285750">
              <a:buFontTx/>
              <a:buChar char="-"/>
            </a:pPr>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3796823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3108651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de-DE"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0.xml"/><Relationship Id="rId5" Type="http://schemas.openxmlformats.org/officeDocument/2006/relationships/image" Target="../media/image11.sv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11.sv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docker.com/engine/reference/builder/#usage"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lstStyle/>
          <a:p>
            <a:r>
              <a:rPr lang="en-US" dirty="0"/>
              <a:t>Creating images with</a:t>
            </a:r>
            <a:br>
              <a:rPr lang="en-US" dirty="0"/>
            </a:br>
            <a:r>
              <a:rPr lang="en-US" dirty="0">
                <a:solidFill>
                  <a:schemeClr val="accent1"/>
                </a:solidFill>
              </a:rPr>
              <a:t>Dockerfiles</a:t>
            </a:r>
          </a:p>
        </p:txBody>
      </p:sp>
      <p:pic>
        <p:nvPicPr>
          <p:cNvPr id="5" name="Picture Placeholder 4"/>
          <p:cNvPicPr>
            <a:picLocks noGrp="1" noChangeAspect="1"/>
          </p:cNvPicPr>
          <p:nvPr>
            <p:ph type="pic" sz="quarter" idx="16"/>
          </p:nvPr>
        </p:nvPicPr>
        <p:blipFill>
          <a:blip r:embed="rId2"/>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506788"/>
            <a:ext cx="5328000" cy="2074611"/>
          </a:xfrm>
        </p:spPr>
        <p:txBody>
          <a:bodyPr lIns="36000" tIns="36000" rIns="36000" bIns="36000"/>
          <a:lstStyle/>
          <a:p>
            <a:r>
              <a:rPr lang="en-US" b="1" dirty="0"/>
              <a:t>USER</a:t>
            </a:r>
          </a:p>
          <a:p>
            <a:pPr lvl="1"/>
            <a:r>
              <a:rPr lang="en-US" dirty="0"/>
              <a:t>Set the active user &amp; group for following commands</a:t>
            </a:r>
          </a:p>
          <a:p>
            <a:pPr lvl="1"/>
            <a:r>
              <a:rPr lang="en-US" dirty="0"/>
              <a:t>Specified user is valid for RUN as well as CMD &amp; </a:t>
            </a:r>
            <a:r>
              <a:rPr lang="en-US" dirty="0" err="1"/>
              <a:t>Entrypoint</a:t>
            </a:r>
            <a:endParaRPr lang="en-US" dirty="0"/>
          </a:p>
          <a:p>
            <a:pPr lvl="1"/>
            <a:r>
              <a:rPr lang="en-US" dirty="0"/>
              <a:t>Prerequisite: the target user / group has to exist</a:t>
            </a:r>
          </a:p>
        </p:txBody>
      </p:sp>
      <p:sp>
        <p:nvSpPr>
          <p:cNvPr id="4" name="Title 3"/>
          <p:cNvSpPr>
            <a:spLocks noGrp="1"/>
          </p:cNvSpPr>
          <p:nvPr>
            <p:ph type="title"/>
          </p:nvPr>
        </p:nvSpPr>
        <p:spPr/>
        <p:txBody>
          <a:bodyPr/>
          <a:lstStyle/>
          <a:p>
            <a:r>
              <a:rPr lang="en-US" dirty="0"/>
              <a:t>Dockerfile directives (6)</a:t>
            </a:r>
          </a:p>
        </p:txBody>
      </p:sp>
      <p:sp>
        <p:nvSpPr>
          <p:cNvPr id="7" name="Text Placeholder 1"/>
          <p:cNvSpPr txBox="1">
            <a:spLocks/>
          </p:cNvSpPr>
          <p:nvPr/>
        </p:nvSpPr>
        <p:spPr bwMode="gray">
          <a:xfrm>
            <a:off x="504000"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1400" b="1" dirty="0"/>
              <a:t>Examples:</a:t>
            </a:r>
          </a:p>
          <a:p>
            <a:pPr lvl="1"/>
            <a:r>
              <a:rPr lang="en-US" sz="1400" b="1" dirty="0">
                <a:latin typeface="Courier New" panose="02070309020205020404" pitchFamily="49" charset="0"/>
                <a:cs typeface="Courier New" panose="02070309020205020404" pitchFamily="49" charset="0"/>
              </a:rPr>
              <a:t>RUN </a:t>
            </a:r>
            <a:r>
              <a:rPr lang="en-US" sz="1400" b="1" dirty="0" err="1">
                <a:latin typeface="Courier New" panose="02070309020205020404" pitchFamily="49" charset="0"/>
                <a:cs typeface="Courier New" panose="02070309020205020404" pitchFamily="49" charset="0"/>
              </a:rPr>
              <a:t>adduser</a:t>
            </a:r>
            <a:r>
              <a:rPr lang="en-US" sz="1400" b="1" dirty="0">
                <a:latin typeface="Courier New" panose="02070309020205020404" pitchFamily="49" charset="0"/>
                <a:cs typeface="Courier New" panose="02070309020205020404" pitchFamily="49" charset="0"/>
              </a:rPr>
              <a:t> -D -s /</a:t>
            </a:r>
            <a:r>
              <a:rPr lang="en-US" sz="1400" b="1" dirty="0" err="1">
                <a:latin typeface="Courier New" panose="02070309020205020404" pitchFamily="49" charset="0"/>
                <a:cs typeface="Courier New" panose="02070309020205020404" pitchFamily="49" charset="0"/>
              </a:rPr>
              <a:t>sbin</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nologin</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nginx</a:t>
            </a:r>
            <a:endParaRPr lang="en-US" sz="1400" b="1" dirty="0">
              <a:latin typeface="Courier New" panose="02070309020205020404" pitchFamily="49" charset="0"/>
              <a:cs typeface="Courier New" panose="02070309020205020404" pitchFamily="49" charset="0"/>
            </a:endParaRPr>
          </a:p>
          <a:p>
            <a:pPr lvl="2"/>
            <a:r>
              <a:rPr lang="en-US" sz="1400" dirty="0"/>
              <a:t>will create a new user with name “</a:t>
            </a:r>
            <a:r>
              <a:rPr lang="en-US" sz="1400" dirty="0" err="1"/>
              <a:t>nginx</a:t>
            </a:r>
            <a:r>
              <a:rPr lang="en-US" sz="1400" dirty="0"/>
              <a:t>”</a:t>
            </a:r>
          </a:p>
          <a:p>
            <a:pPr lvl="1"/>
            <a:r>
              <a:rPr lang="en-US" sz="1400" b="1" dirty="0">
                <a:latin typeface="Courier New" panose="02070309020205020404" pitchFamily="49" charset="0"/>
                <a:cs typeface="Courier New" panose="02070309020205020404" pitchFamily="49" charset="0"/>
              </a:rPr>
              <a:t>USER </a:t>
            </a:r>
            <a:r>
              <a:rPr lang="en-US" sz="1400" b="1" dirty="0" err="1">
                <a:latin typeface="Courier New" panose="02070309020205020404" pitchFamily="49" charset="0"/>
                <a:cs typeface="Courier New" panose="02070309020205020404" pitchFamily="49" charset="0"/>
              </a:rPr>
              <a:t>nginx</a:t>
            </a:r>
            <a:endParaRPr lang="en-US" sz="1400" b="1" dirty="0">
              <a:latin typeface="Courier New" panose="02070309020205020404" pitchFamily="49" charset="0"/>
              <a:cs typeface="Courier New" panose="02070309020205020404" pitchFamily="49" charset="0"/>
            </a:endParaRPr>
          </a:p>
          <a:p>
            <a:pPr lvl="2"/>
            <a:r>
              <a:rPr lang="en-US" sz="1400" dirty="0"/>
              <a:t>will switch from current user to “</a:t>
            </a:r>
            <a:r>
              <a:rPr lang="en-US" sz="1400" dirty="0" err="1"/>
              <a:t>nginx</a:t>
            </a:r>
            <a:r>
              <a:rPr lang="en-US" sz="1400" dirty="0"/>
              <a:t>”. Valid for all following commands such as RUN but also when starting a new container later</a:t>
            </a:r>
            <a:endParaRPr lang="en-US" sz="1400" b="1" dirty="0"/>
          </a:p>
        </p:txBody>
      </p:sp>
    </p:spTree>
    <p:extLst>
      <p:ext uri="{BB962C8B-B14F-4D97-AF65-F5344CB8AC3E}">
        <p14:creationId xmlns:p14="http://schemas.microsoft.com/office/powerpoint/2010/main" val="2136688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82DB24-448C-4A97-AAD6-09FD3A8DED89}"/>
              </a:ext>
            </a:extLst>
          </p:cNvPr>
          <p:cNvSpPr/>
          <p:nvPr/>
        </p:nvSpPr>
        <p:spPr bwMode="gray">
          <a:xfrm>
            <a:off x="2254258" y="3636276"/>
            <a:ext cx="7685962" cy="243264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b"/>
          <a:lstStyle/>
          <a:p>
            <a:r>
              <a:rPr lang="en-US" sz="1800" dirty="0"/>
              <a:t>$: </a:t>
            </a:r>
            <a:r>
              <a:rPr lang="en-US" sz="1800" dirty="0" err="1"/>
              <a:t>ps</a:t>
            </a:r>
            <a:r>
              <a:rPr lang="en-US" sz="1800" dirty="0"/>
              <a:t> </a:t>
            </a:r>
            <a:r>
              <a:rPr lang="en-US" sz="1800" dirty="0" err="1"/>
              <a:t>aufx</a:t>
            </a:r>
            <a:endParaRPr lang="en-US" sz="1800" dirty="0"/>
          </a:p>
          <a:p>
            <a:r>
              <a:rPr lang="en-US" sz="1800" dirty="0"/>
              <a:t>…</a:t>
            </a:r>
          </a:p>
          <a:p>
            <a:r>
              <a:rPr lang="en-US" sz="1800" dirty="0"/>
              <a:t>root      /</a:t>
            </a:r>
            <a:r>
              <a:rPr lang="en-US" sz="1800" dirty="0" err="1"/>
              <a:t>usr</a:t>
            </a:r>
            <a:r>
              <a:rPr lang="en-US" sz="1800" dirty="0"/>
              <a:t>/bin/</a:t>
            </a:r>
            <a:r>
              <a:rPr lang="en-US" sz="1800" dirty="0" err="1"/>
              <a:t>containerd</a:t>
            </a:r>
            <a:endParaRPr lang="en-US" sz="1800" dirty="0"/>
          </a:p>
          <a:p>
            <a:r>
              <a:rPr lang="en-US" sz="1800" dirty="0"/>
              <a:t>root      \_ </a:t>
            </a:r>
            <a:r>
              <a:rPr lang="en-US" sz="1800" dirty="0" err="1"/>
              <a:t>containerd</a:t>
            </a:r>
            <a:r>
              <a:rPr lang="en-US" sz="1800" dirty="0"/>
              <a:t>-shim -namespace </a:t>
            </a:r>
            <a:r>
              <a:rPr lang="en-US" sz="1800" dirty="0" err="1"/>
              <a:t>moby</a:t>
            </a:r>
            <a:endParaRPr lang="en-US" sz="1800" dirty="0"/>
          </a:p>
          <a:p>
            <a:r>
              <a:rPr lang="en-US" sz="1800" dirty="0">
                <a:highlight>
                  <a:srgbClr val="000000"/>
                </a:highlight>
              </a:rPr>
              <a:t>root</a:t>
            </a:r>
            <a:r>
              <a:rPr lang="en-US" sz="1800" dirty="0"/>
              <a:t>         \_ /bin/</a:t>
            </a:r>
            <a:r>
              <a:rPr lang="en-US" sz="1800" dirty="0" err="1"/>
              <a:t>sh</a:t>
            </a:r>
            <a:endParaRPr lang="en-US" sz="1800" dirty="0"/>
          </a:p>
          <a:p>
            <a:r>
              <a:rPr lang="en-US" sz="1800" dirty="0">
                <a:highlight>
                  <a:srgbClr val="000000"/>
                </a:highlight>
              </a:rPr>
              <a:t>root</a:t>
            </a:r>
            <a:r>
              <a:rPr lang="en-US" sz="1800" dirty="0"/>
              <a:t>            \_ </a:t>
            </a:r>
            <a:r>
              <a:rPr lang="en-US" sz="1800" dirty="0" err="1"/>
              <a:t>whoami</a:t>
            </a:r>
            <a:endParaRPr lang="en-US" sz="1800" dirty="0"/>
          </a:p>
        </p:txBody>
      </p:sp>
      <p:sp>
        <p:nvSpPr>
          <p:cNvPr id="4" name="Title 3">
            <a:extLst>
              <a:ext uri="{FF2B5EF4-FFF2-40B4-BE49-F238E27FC236}">
                <a16:creationId xmlns:a16="http://schemas.microsoft.com/office/drawing/2014/main" id="{E919ED96-B3DB-41D2-8911-BCECE8B5D093}"/>
              </a:ext>
            </a:extLst>
          </p:cNvPr>
          <p:cNvSpPr>
            <a:spLocks noGrp="1"/>
          </p:cNvSpPr>
          <p:nvPr>
            <p:ph type="title"/>
          </p:nvPr>
        </p:nvSpPr>
        <p:spPr/>
        <p:txBody>
          <a:bodyPr/>
          <a:lstStyle/>
          <a:p>
            <a:r>
              <a:rPr lang="en-US" dirty="0"/>
              <a:t>Running a container as root</a:t>
            </a:r>
          </a:p>
        </p:txBody>
      </p:sp>
      <p:grpSp>
        <p:nvGrpSpPr>
          <p:cNvPr id="9" name="Group 8">
            <a:extLst>
              <a:ext uri="{FF2B5EF4-FFF2-40B4-BE49-F238E27FC236}">
                <a16:creationId xmlns:a16="http://schemas.microsoft.com/office/drawing/2014/main" id="{E22300D6-E373-4C62-8F36-D0EA4C619A54}"/>
              </a:ext>
            </a:extLst>
          </p:cNvPr>
          <p:cNvGrpSpPr/>
          <p:nvPr/>
        </p:nvGrpSpPr>
        <p:grpSpPr>
          <a:xfrm>
            <a:off x="4004515" y="1971378"/>
            <a:ext cx="4185448" cy="2648309"/>
            <a:chOff x="3535193" y="2104845"/>
            <a:chExt cx="4185448" cy="2648309"/>
          </a:xfrm>
        </p:grpSpPr>
        <p:sp>
          <p:nvSpPr>
            <p:cNvPr id="8" name="Rectangle 7">
              <a:extLst>
                <a:ext uri="{FF2B5EF4-FFF2-40B4-BE49-F238E27FC236}">
                  <a16:creationId xmlns:a16="http://schemas.microsoft.com/office/drawing/2014/main" id="{0FB3DD71-76C7-4B99-AE8A-F0A125E0E65F}"/>
                </a:ext>
              </a:extLst>
            </p:cNvPr>
            <p:cNvSpPr/>
            <p:nvPr/>
          </p:nvSpPr>
          <p:spPr bwMode="gray">
            <a:xfrm>
              <a:off x="3535193" y="2104845"/>
              <a:ext cx="4185448" cy="26483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whoami</a:t>
              </a:r>
              <a:endParaRPr lang="en-US" sz="1800" kern="0" dirty="0">
                <a:ea typeface="Arial Unicode MS" pitchFamily="34" charset="-128"/>
                <a:cs typeface="Arial Unicode MS" pitchFamily="34" charset="-128"/>
              </a:endParaRPr>
            </a:p>
            <a:p>
              <a:pP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&gt;&gt; root</a:t>
              </a:r>
            </a:p>
            <a:p>
              <a:pP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 id root</a:t>
              </a:r>
            </a:p>
            <a:p>
              <a:pP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&gt;&gt; </a:t>
              </a:r>
              <a:r>
                <a:rPr lang="nl-NL" sz="1800" kern="0" dirty="0" err="1">
                  <a:ea typeface="Arial Unicode MS" pitchFamily="34" charset="-128"/>
                  <a:cs typeface="Arial Unicode MS" pitchFamily="34" charset="-128"/>
                </a:rPr>
                <a:t>uid</a:t>
              </a:r>
              <a:r>
                <a:rPr lang="nl-NL" sz="1800" kern="0" dirty="0">
                  <a:ea typeface="Arial Unicode MS" pitchFamily="34" charset="-128"/>
                  <a:cs typeface="Arial Unicode MS" pitchFamily="34" charset="-128"/>
                </a:rPr>
                <a:t>=0(root) </a:t>
              </a:r>
              <a:r>
                <a:rPr lang="nl-NL" sz="1800" kern="0" dirty="0" err="1">
                  <a:ea typeface="Arial Unicode MS" pitchFamily="34" charset="-128"/>
                  <a:cs typeface="Arial Unicode MS" pitchFamily="34" charset="-128"/>
                </a:rPr>
                <a:t>gid</a:t>
              </a:r>
              <a:r>
                <a:rPr lang="nl-NL" sz="1800" kern="0" dirty="0">
                  <a:ea typeface="Arial Unicode MS" pitchFamily="34" charset="-128"/>
                  <a:cs typeface="Arial Unicode MS" pitchFamily="34" charset="-128"/>
                </a:rPr>
                <a:t>=0(root)</a:t>
              </a:r>
            </a:p>
            <a:p>
              <a:pPr defTabSz="914400" fontAlgn="base">
                <a:spcBef>
                  <a:spcPct val="50000"/>
                </a:spcBef>
                <a:spcAft>
                  <a:spcPct val="0"/>
                </a:spcAft>
                <a:buClr>
                  <a:srgbClr val="F0AB00"/>
                </a:buClr>
                <a:buSzPct val="80000"/>
              </a:pPr>
              <a:endParaRPr lang="nl-NL" sz="1800" kern="0" dirty="0">
                <a:ea typeface="Arial Unicode MS" pitchFamily="34" charset="-128"/>
                <a:cs typeface="Arial Unicode MS" pitchFamily="34" charset="-128"/>
              </a:endParaRPr>
            </a:p>
            <a:p>
              <a:pPr defTabSz="914400" fontAlgn="base">
                <a:spcBef>
                  <a:spcPct val="50000"/>
                </a:spcBef>
                <a:spcAft>
                  <a:spcPct val="0"/>
                </a:spcAft>
                <a:buClr>
                  <a:srgbClr val="F0AB00"/>
                </a:buClr>
                <a:buSzPct val="80000"/>
              </a:pPr>
              <a:r>
                <a:rPr lang="nl-NL" sz="1800" kern="0" dirty="0">
                  <a:ea typeface="Arial Unicode MS" pitchFamily="34" charset="-128"/>
                  <a:cs typeface="Arial Unicode MS" pitchFamily="34" charset="-128"/>
                </a:rPr>
                <a:t># </a:t>
              </a:r>
              <a:r>
                <a:rPr lang="nl-NL" sz="1800" kern="0" dirty="0" err="1">
                  <a:ea typeface="Arial Unicode MS" pitchFamily="34" charset="-128"/>
                  <a:cs typeface="Arial Unicode MS" pitchFamily="34" charset="-128"/>
                </a:rPr>
                <a:t>touch</a:t>
              </a:r>
              <a:r>
                <a:rPr lang="nl-NL" sz="1800" kern="0" dirty="0">
                  <a:ea typeface="Arial Unicode MS" pitchFamily="34" charset="-128"/>
                  <a:cs typeface="Arial Unicode MS" pitchFamily="34" charset="-128"/>
                </a:rPr>
                <a:t> /</a:t>
              </a:r>
              <a:r>
                <a:rPr lang="nl-NL" sz="1800" kern="0" dirty="0" err="1">
                  <a:ea typeface="Arial Unicode MS" pitchFamily="34" charset="-128"/>
                  <a:cs typeface="Arial Unicode MS" pitchFamily="34" charset="-128"/>
                </a:rPr>
                <a:t>hostfs</a:t>
              </a:r>
              <a:r>
                <a:rPr lang="nl-NL" sz="1800" kern="0" dirty="0">
                  <a:ea typeface="Arial Unicode MS" pitchFamily="34" charset="-128"/>
                  <a:cs typeface="Arial Unicode MS" pitchFamily="34" charset="-128"/>
                </a:rPr>
                <a:t>/test</a:t>
              </a:r>
            </a:p>
          </p:txBody>
        </p:sp>
        <p:pic>
          <p:nvPicPr>
            <p:cNvPr id="7" name="Picture 6">
              <a:extLst>
                <a:ext uri="{FF2B5EF4-FFF2-40B4-BE49-F238E27FC236}">
                  <a16:creationId xmlns:a16="http://schemas.microsoft.com/office/drawing/2014/main" id="{D935FCAE-5D10-4AB7-A914-78CE7698CC34}"/>
                </a:ext>
              </a:extLst>
            </p:cNvPr>
            <p:cNvPicPr>
              <a:picLocks noChangeAspect="1"/>
            </p:cNvPicPr>
            <p:nvPr/>
          </p:nvPicPr>
          <p:blipFill>
            <a:blip r:embed="rId3"/>
            <a:stretch>
              <a:fillRect/>
            </a:stretch>
          </p:blipFill>
          <p:spPr>
            <a:xfrm>
              <a:off x="6332157" y="2104845"/>
              <a:ext cx="1388484" cy="1039240"/>
            </a:xfrm>
            <a:prstGeom prst="rect">
              <a:avLst/>
            </a:prstGeom>
          </p:spPr>
        </p:pic>
      </p:grpSp>
      <p:sp>
        <p:nvSpPr>
          <p:cNvPr id="11" name="Speech Bubble: Rectangle 10">
            <a:extLst>
              <a:ext uri="{FF2B5EF4-FFF2-40B4-BE49-F238E27FC236}">
                <a16:creationId xmlns:a16="http://schemas.microsoft.com/office/drawing/2014/main" id="{4F5EF3FC-9009-4B36-841D-7C1FC9B2F8EC}"/>
              </a:ext>
            </a:extLst>
          </p:cNvPr>
          <p:cNvSpPr/>
          <p:nvPr/>
        </p:nvSpPr>
        <p:spPr bwMode="gray">
          <a:xfrm>
            <a:off x="447122" y="1347726"/>
            <a:ext cx="3303917" cy="1080366"/>
          </a:xfrm>
          <a:prstGeom prst="wedgeRectCallout">
            <a:avLst>
              <a:gd name="adj1" fmla="val 52129"/>
              <a:gd name="adj2" fmla="val 15352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user “root” within the container is the same as outside</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 name="Graphic 13" descr="Document">
            <a:extLst>
              <a:ext uri="{FF2B5EF4-FFF2-40B4-BE49-F238E27FC236}">
                <a16:creationId xmlns:a16="http://schemas.microsoft.com/office/drawing/2014/main" id="{D9CA7C90-46C6-4ABB-9D79-A3C22FE1CC7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20267" y="4207775"/>
            <a:ext cx="1289649" cy="1289649"/>
          </a:xfrm>
          <a:prstGeom prst="rect">
            <a:avLst/>
          </a:prstGeom>
        </p:spPr>
      </p:pic>
      <p:cxnSp>
        <p:nvCxnSpPr>
          <p:cNvPr id="16" name="Connector: Elbow 15">
            <a:extLst>
              <a:ext uri="{FF2B5EF4-FFF2-40B4-BE49-F238E27FC236}">
                <a16:creationId xmlns:a16="http://schemas.microsoft.com/office/drawing/2014/main" id="{F299C690-16C6-4F3E-A7C8-FF0693EBD976}"/>
              </a:ext>
            </a:extLst>
          </p:cNvPr>
          <p:cNvCxnSpPr>
            <a:cxnSpLocks/>
          </p:cNvCxnSpPr>
          <p:nvPr/>
        </p:nvCxnSpPr>
        <p:spPr>
          <a:xfrm>
            <a:off x="6193766" y="4218802"/>
            <a:ext cx="2226501" cy="633797"/>
          </a:xfrm>
          <a:prstGeom prst="bentConnector3">
            <a:avLst>
              <a:gd name="adj1" fmla="val 50000"/>
            </a:avLst>
          </a:prstGeom>
          <a:ln w="57150">
            <a:solidFill>
              <a:schemeClr val="bg1">
                <a:lumMod val="9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Speech Bubble: Rectangle 19">
            <a:extLst>
              <a:ext uri="{FF2B5EF4-FFF2-40B4-BE49-F238E27FC236}">
                <a16:creationId xmlns:a16="http://schemas.microsoft.com/office/drawing/2014/main" id="{1C72EB46-CA27-4D06-B55B-08F2C425897C}"/>
              </a:ext>
            </a:extLst>
          </p:cNvPr>
          <p:cNvSpPr/>
          <p:nvPr/>
        </p:nvSpPr>
        <p:spPr bwMode="gray">
          <a:xfrm>
            <a:off x="8443439" y="1347726"/>
            <a:ext cx="3303917" cy="1080366"/>
          </a:xfrm>
          <a:prstGeom prst="wedgeRectCallout">
            <a:avLst>
              <a:gd name="adj1" fmla="val -43693"/>
              <a:gd name="adj2" fmla="val 20542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Via volumes files owned by “root” can be created or modified on the host</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439180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82DB24-448C-4A97-AAD6-09FD3A8DED89}"/>
              </a:ext>
            </a:extLst>
          </p:cNvPr>
          <p:cNvSpPr/>
          <p:nvPr/>
        </p:nvSpPr>
        <p:spPr bwMode="gray">
          <a:xfrm>
            <a:off x="2254258" y="3636276"/>
            <a:ext cx="7685962" cy="243264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b"/>
          <a:lstStyle/>
          <a:p>
            <a:r>
              <a:rPr lang="en-US" sz="1800" dirty="0"/>
              <a:t>$: </a:t>
            </a:r>
            <a:r>
              <a:rPr lang="en-US" sz="1800" dirty="0" err="1"/>
              <a:t>ps</a:t>
            </a:r>
            <a:r>
              <a:rPr lang="en-US" sz="1800" dirty="0"/>
              <a:t> </a:t>
            </a:r>
            <a:r>
              <a:rPr lang="en-US" sz="1800" dirty="0" err="1"/>
              <a:t>aufx</a:t>
            </a:r>
            <a:endParaRPr lang="en-US" sz="1800" dirty="0"/>
          </a:p>
          <a:p>
            <a:r>
              <a:rPr lang="en-US" sz="1800" dirty="0"/>
              <a:t>…</a:t>
            </a:r>
          </a:p>
          <a:p>
            <a:r>
              <a:rPr lang="en-US" sz="1800" dirty="0"/>
              <a:t>root      /</a:t>
            </a:r>
            <a:r>
              <a:rPr lang="en-US" sz="1800" dirty="0" err="1"/>
              <a:t>usr</a:t>
            </a:r>
            <a:r>
              <a:rPr lang="en-US" sz="1800" dirty="0"/>
              <a:t>/bin/</a:t>
            </a:r>
            <a:r>
              <a:rPr lang="en-US" sz="1800" dirty="0" err="1"/>
              <a:t>containerd</a:t>
            </a:r>
            <a:endParaRPr lang="en-US" sz="1800" dirty="0"/>
          </a:p>
          <a:p>
            <a:r>
              <a:rPr lang="en-US" sz="1800" dirty="0"/>
              <a:t>root      \_ </a:t>
            </a:r>
            <a:r>
              <a:rPr lang="en-US" sz="1800" dirty="0" err="1"/>
              <a:t>containerd</a:t>
            </a:r>
            <a:r>
              <a:rPr lang="en-US" sz="1800" dirty="0"/>
              <a:t>-shim -namespace </a:t>
            </a:r>
            <a:r>
              <a:rPr lang="en-US" sz="1800" dirty="0" err="1"/>
              <a:t>moby</a:t>
            </a:r>
            <a:endParaRPr lang="en-US" sz="1800" dirty="0"/>
          </a:p>
          <a:p>
            <a:r>
              <a:rPr lang="en-US" sz="1800" dirty="0">
                <a:highlight>
                  <a:srgbClr val="000000"/>
                </a:highlight>
              </a:rPr>
              <a:t>1001</a:t>
            </a:r>
            <a:r>
              <a:rPr lang="en-US" sz="1800" dirty="0"/>
              <a:t>       \_ /bin/</a:t>
            </a:r>
            <a:r>
              <a:rPr lang="en-US" sz="1800" dirty="0" err="1"/>
              <a:t>sh</a:t>
            </a:r>
            <a:endParaRPr lang="en-US" sz="1800" dirty="0"/>
          </a:p>
          <a:p>
            <a:r>
              <a:rPr lang="en-US" sz="1800" dirty="0">
                <a:highlight>
                  <a:srgbClr val="000000"/>
                </a:highlight>
              </a:rPr>
              <a:t>1001</a:t>
            </a:r>
            <a:r>
              <a:rPr lang="en-US" sz="1800" dirty="0"/>
              <a:t>          \_ </a:t>
            </a:r>
            <a:r>
              <a:rPr lang="en-US" sz="1800" dirty="0" err="1"/>
              <a:t>whoami</a:t>
            </a:r>
            <a:endParaRPr lang="en-US" sz="1800" dirty="0"/>
          </a:p>
        </p:txBody>
      </p:sp>
      <p:sp>
        <p:nvSpPr>
          <p:cNvPr id="4" name="Title 3">
            <a:extLst>
              <a:ext uri="{FF2B5EF4-FFF2-40B4-BE49-F238E27FC236}">
                <a16:creationId xmlns:a16="http://schemas.microsoft.com/office/drawing/2014/main" id="{E919ED96-B3DB-41D2-8911-BCECE8B5D093}"/>
              </a:ext>
            </a:extLst>
          </p:cNvPr>
          <p:cNvSpPr>
            <a:spLocks noGrp="1"/>
          </p:cNvSpPr>
          <p:nvPr>
            <p:ph type="title"/>
          </p:nvPr>
        </p:nvSpPr>
        <p:spPr/>
        <p:txBody>
          <a:bodyPr/>
          <a:lstStyle/>
          <a:p>
            <a:r>
              <a:rPr lang="en-US" dirty="0"/>
              <a:t>USER – non-root is best practice!</a:t>
            </a:r>
          </a:p>
        </p:txBody>
      </p:sp>
      <p:grpSp>
        <p:nvGrpSpPr>
          <p:cNvPr id="9" name="Group 8">
            <a:extLst>
              <a:ext uri="{FF2B5EF4-FFF2-40B4-BE49-F238E27FC236}">
                <a16:creationId xmlns:a16="http://schemas.microsoft.com/office/drawing/2014/main" id="{E22300D6-E373-4C62-8F36-D0EA4C619A54}"/>
              </a:ext>
            </a:extLst>
          </p:cNvPr>
          <p:cNvGrpSpPr/>
          <p:nvPr/>
        </p:nvGrpSpPr>
        <p:grpSpPr>
          <a:xfrm>
            <a:off x="4004515" y="1777042"/>
            <a:ext cx="4185448" cy="2842645"/>
            <a:chOff x="3535193" y="1910509"/>
            <a:chExt cx="4185448" cy="2842645"/>
          </a:xfrm>
        </p:grpSpPr>
        <p:sp>
          <p:nvSpPr>
            <p:cNvPr id="8" name="Rectangle 7">
              <a:extLst>
                <a:ext uri="{FF2B5EF4-FFF2-40B4-BE49-F238E27FC236}">
                  <a16:creationId xmlns:a16="http://schemas.microsoft.com/office/drawing/2014/main" id="{0FB3DD71-76C7-4B99-AE8A-F0A125E0E65F}"/>
                </a:ext>
              </a:extLst>
            </p:cNvPr>
            <p:cNvSpPr/>
            <p:nvPr/>
          </p:nvSpPr>
          <p:spPr bwMode="gray">
            <a:xfrm>
              <a:off x="3535193" y="1910509"/>
              <a:ext cx="4185448" cy="284264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whoami</a:t>
              </a:r>
              <a:endParaRPr lang="en-US" sz="1800" kern="0" dirty="0">
                <a:ea typeface="Arial Unicode MS" pitchFamily="34" charset="-128"/>
                <a:cs typeface="Arial Unicode MS" pitchFamily="34" charset="-128"/>
              </a:endParaRPr>
            </a:p>
            <a:p>
              <a:pP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&gt;&gt; app-user</a:t>
              </a:r>
            </a:p>
            <a:p>
              <a:pP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 id app-user</a:t>
              </a:r>
            </a:p>
            <a:p>
              <a:pP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&gt;&gt; </a:t>
              </a:r>
              <a:r>
                <a:rPr lang="nl-NL" sz="1800" kern="0" dirty="0" err="1">
                  <a:ea typeface="Arial Unicode MS" pitchFamily="34" charset="-128"/>
                  <a:cs typeface="Arial Unicode MS" pitchFamily="34" charset="-128"/>
                </a:rPr>
                <a:t>uid</a:t>
              </a:r>
              <a:r>
                <a:rPr lang="nl-NL" sz="1800" kern="0" dirty="0">
                  <a:ea typeface="Arial Unicode MS" pitchFamily="34" charset="-128"/>
                  <a:cs typeface="Arial Unicode MS" pitchFamily="34" charset="-128"/>
                </a:rPr>
                <a:t>=1001(app-user) </a:t>
              </a:r>
              <a:r>
                <a:rPr lang="nl-NL" sz="1800" kern="0" dirty="0" err="1">
                  <a:ea typeface="Arial Unicode MS" pitchFamily="34" charset="-128"/>
                  <a:cs typeface="Arial Unicode MS" pitchFamily="34" charset="-128"/>
                </a:rPr>
                <a:t>gid</a:t>
              </a:r>
              <a:r>
                <a:rPr lang="nl-NL" sz="1800" kern="0" dirty="0">
                  <a:ea typeface="Arial Unicode MS" pitchFamily="34" charset="-128"/>
                  <a:cs typeface="Arial Unicode MS" pitchFamily="34" charset="-128"/>
                </a:rPr>
                <a:t>=10001(app)</a:t>
              </a:r>
            </a:p>
            <a:p>
              <a:pPr defTabSz="914400" fontAlgn="base">
                <a:spcBef>
                  <a:spcPct val="50000"/>
                </a:spcBef>
                <a:spcAft>
                  <a:spcPct val="0"/>
                </a:spcAft>
                <a:buClr>
                  <a:srgbClr val="F0AB00"/>
                </a:buClr>
                <a:buSzPct val="80000"/>
              </a:pPr>
              <a:endParaRPr lang="nl-NL" sz="1800" kern="0" dirty="0">
                <a:ea typeface="Arial Unicode MS" pitchFamily="34" charset="-128"/>
                <a:cs typeface="Arial Unicode MS" pitchFamily="34" charset="-128"/>
              </a:endParaRPr>
            </a:p>
            <a:p>
              <a:pPr defTabSz="914400" fontAlgn="base">
                <a:spcBef>
                  <a:spcPct val="50000"/>
                </a:spcBef>
                <a:spcAft>
                  <a:spcPct val="0"/>
                </a:spcAft>
                <a:buClr>
                  <a:srgbClr val="F0AB00"/>
                </a:buClr>
                <a:buSzPct val="80000"/>
              </a:pPr>
              <a:r>
                <a:rPr lang="nl-NL" sz="1800" kern="0" dirty="0">
                  <a:ea typeface="Arial Unicode MS" pitchFamily="34" charset="-128"/>
                  <a:cs typeface="Arial Unicode MS" pitchFamily="34" charset="-128"/>
                </a:rPr>
                <a:t># </a:t>
              </a:r>
              <a:r>
                <a:rPr lang="nl-NL" sz="1800" kern="0" dirty="0" err="1">
                  <a:ea typeface="Arial Unicode MS" pitchFamily="34" charset="-128"/>
                  <a:cs typeface="Arial Unicode MS" pitchFamily="34" charset="-128"/>
                </a:rPr>
                <a:t>touch</a:t>
              </a:r>
              <a:r>
                <a:rPr lang="nl-NL" sz="1800" kern="0" dirty="0">
                  <a:ea typeface="Arial Unicode MS" pitchFamily="34" charset="-128"/>
                  <a:cs typeface="Arial Unicode MS" pitchFamily="34" charset="-128"/>
                </a:rPr>
                <a:t> /</a:t>
              </a:r>
              <a:r>
                <a:rPr lang="nl-NL" sz="1800" kern="0" dirty="0" err="1">
                  <a:ea typeface="Arial Unicode MS" pitchFamily="34" charset="-128"/>
                  <a:cs typeface="Arial Unicode MS" pitchFamily="34" charset="-128"/>
                </a:rPr>
                <a:t>hostfs</a:t>
              </a:r>
              <a:r>
                <a:rPr lang="nl-NL" sz="1800" kern="0" dirty="0">
                  <a:ea typeface="Arial Unicode MS" pitchFamily="34" charset="-128"/>
                  <a:cs typeface="Arial Unicode MS" pitchFamily="34" charset="-128"/>
                </a:rPr>
                <a:t>/test</a:t>
              </a:r>
            </a:p>
            <a:p>
              <a:pPr defTabSz="914400" fontAlgn="base">
                <a:spcBef>
                  <a:spcPct val="50000"/>
                </a:spcBef>
                <a:spcAft>
                  <a:spcPct val="0"/>
                </a:spcAft>
                <a:buClr>
                  <a:srgbClr val="F0AB00"/>
                </a:buClr>
                <a:buSzPct val="80000"/>
              </a:pPr>
              <a:r>
                <a:rPr lang="nl-NL" sz="1800" kern="0" dirty="0" err="1">
                  <a:ea typeface="Arial Unicode MS" pitchFamily="34" charset="-128"/>
                  <a:cs typeface="Arial Unicode MS" pitchFamily="34" charset="-128"/>
                </a:rPr>
                <a:t>Permission</a:t>
              </a:r>
              <a:r>
                <a:rPr lang="nl-NL" sz="1800" kern="0" dirty="0">
                  <a:ea typeface="Arial Unicode MS" pitchFamily="34" charset="-128"/>
                  <a:cs typeface="Arial Unicode MS" pitchFamily="34" charset="-128"/>
                </a:rPr>
                <a:t> </a:t>
              </a:r>
              <a:r>
                <a:rPr lang="nl-NL" sz="1800" kern="0" dirty="0" err="1">
                  <a:ea typeface="Arial Unicode MS" pitchFamily="34" charset="-128"/>
                  <a:cs typeface="Arial Unicode MS" pitchFamily="34" charset="-128"/>
                </a:rPr>
                <a:t>denied</a:t>
              </a:r>
              <a:r>
                <a:rPr lang="nl-NL" sz="1800" kern="0" dirty="0">
                  <a:ea typeface="Arial Unicode MS" pitchFamily="34" charset="-128"/>
                  <a:cs typeface="Arial Unicode MS" pitchFamily="34" charset="-128"/>
                </a:rPr>
                <a:t>.</a:t>
              </a:r>
            </a:p>
          </p:txBody>
        </p:sp>
        <p:pic>
          <p:nvPicPr>
            <p:cNvPr id="7" name="Picture 6">
              <a:extLst>
                <a:ext uri="{FF2B5EF4-FFF2-40B4-BE49-F238E27FC236}">
                  <a16:creationId xmlns:a16="http://schemas.microsoft.com/office/drawing/2014/main" id="{D935FCAE-5D10-4AB7-A914-78CE7698CC34}"/>
                </a:ext>
              </a:extLst>
            </p:cNvPr>
            <p:cNvPicPr>
              <a:picLocks noChangeAspect="1"/>
            </p:cNvPicPr>
            <p:nvPr/>
          </p:nvPicPr>
          <p:blipFill>
            <a:blip r:embed="rId3"/>
            <a:stretch>
              <a:fillRect/>
            </a:stretch>
          </p:blipFill>
          <p:spPr>
            <a:xfrm>
              <a:off x="6332157" y="1919620"/>
              <a:ext cx="1388484" cy="1039240"/>
            </a:xfrm>
            <a:prstGeom prst="rect">
              <a:avLst/>
            </a:prstGeom>
          </p:spPr>
        </p:pic>
      </p:grpSp>
      <p:sp>
        <p:nvSpPr>
          <p:cNvPr id="11" name="Speech Bubble: Rectangle 10">
            <a:extLst>
              <a:ext uri="{FF2B5EF4-FFF2-40B4-BE49-F238E27FC236}">
                <a16:creationId xmlns:a16="http://schemas.microsoft.com/office/drawing/2014/main" id="{4F5EF3FC-9009-4B36-841D-7C1FC9B2F8EC}"/>
              </a:ext>
            </a:extLst>
          </p:cNvPr>
          <p:cNvSpPr/>
          <p:nvPr/>
        </p:nvSpPr>
        <p:spPr bwMode="gray">
          <a:xfrm>
            <a:off x="447122" y="1347726"/>
            <a:ext cx="3303917" cy="1080366"/>
          </a:xfrm>
          <a:prstGeom prst="wedgeRectCallout">
            <a:avLst>
              <a:gd name="adj1" fmla="val 52129"/>
              <a:gd name="adj2" fmla="val 15352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Use a different user within the container to limit access to the host</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 name="Graphic 13" descr="Document">
            <a:extLst>
              <a:ext uri="{FF2B5EF4-FFF2-40B4-BE49-F238E27FC236}">
                <a16:creationId xmlns:a16="http://schemas.microsoft.com/office/drawing/2014/main" id="{D9CA7C90-46C6-4ABB-9D79-A3C22FE1CC7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20267" y="4207775"/>
            <a:ext cx="1289649" cy="1289649"/>
          </a:xfrm>
          <a:prstGeom prst="rect">
            <a:avLst/>
          </a:prstGeom>
        </p:spPr>
      </p:pic>
      <p:cxnSp>
        <p:nvCxnSpPr>
          <p:cNvPr id="16" name="Connector: Elbow 15">
            <a:extLst>
              <a:ext uri="{FF2B5EF4-FFF2-40B4-BE49-F238E27FC236}">
                <a16:creationId xmlns:a16="http://schemas.microsoft.com/office/drawing/2014/main" id="{F299C690-16C6-4F3E-A7C8-FF0693EBD976}"/>
              </a:ext>
            </a:extLst>
          </p:cNvPr>
          <p:cNvCxnSpPr>
            <a:cxnSpLocks/>
          </p:cNvCxnSpPr>
          <p:nvPr/>
        </p:nvCxnSpPr>
        <p:spPr>
          <a:xfrm>
            <a:off x="6193766" y="4218802"/>
            <a:ext cx="2226501" cy="633797"/>
          </a:xfrm>
          <a:prstGeom prst="bentConnector3">
            <a:avLst>
              <a:gd name="adj1" fmla="val 50000"/>
            </a:avLst>
          </a:prstGeom>
          <a:ln w="57150">
            <a:solidFill>
              <a:schemeClr val="bg1">
                <a:lumMod val="9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Speech Bubble: Rectangle 19">
            <a:extLst>
              <a:ext uri="{FF2B5EF4-FFF2-40B4-BE49-F238E27FC236}">
                <a16:creationId xmlns:a16="http://schemas.microsoft.com/office/drawing/2014/main" id="{1C72EB46-CA27-4D06-B55B-08F2C425897C}"/>
              </a:ext>
            </a:extLst>
          </p:cNvPr>
          <p:cNvSpPr/>
          <p:nvPr/>
        </p:nvSpPr>
        <p:spPr bwMode="gray">
          <a:xfrm>
            <a:off x="8443439" y="1347726"/>
            <a:ext cx="3303917" cy="1080366"/>
          </a:xfrm>
          <a:prstGeom prst="wedgeRectCallout">
            <a:avLst>
              <a:gd name="adj1" fmla="val -43693"/>
              <a:gd name="adj2" fmla="val 20542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Regular permission checks apply</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413607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82DB24-448C-4A97-AAD6-09FD3A8DED89}"/>
              </a:ext>
            </a:extLst>
          </p:cNvPr>
          <p:cNvSpPr/>
          <p:nvPr/>
        </p:nvSpPr>
        <p:spPr bwMode="gray">
          <a:xfrm>
            <a:off x="2254258" y="3636276"/>
            <a:ext cx="7685962" cy="243264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b"/>
          <a:lstStyle/>
          <a:p>
            <a:r>
              <a:rPr lang="en-US" sz="1800" dirty="0"/>
              <a:t>$: </a:t>
            </a:r>
            <a:r>
              <a:rPr lang="en-US" sz="1800" dirty="0" err="1"/>
              <a:t>ps</a:t>
            </a:r>
            <a:r>
              <a:rPr lang="en-US" sz="1800" dirty="0"/>
              <a:t> </a:t>
            </a:r>
            <a:r>
              <a:rPr lang="en-US" sz="1800" dirty="0" err="1"/>
              <a:t>aufx</a:t>
            </a:r>
            <a:endParaRPr lang="en-US" sz="1800" dirty="0"/>
          </a:p>
          <a:p>
            <a:r>
              <a:rPr lang="en-US" sz="1800" dirty="0"/>
              <a:t>…</a:t>
            </a:r>
          </a:p>
          <a:p>
            <a:r>
              <a:rPr lang="en-US" sz="1800" dirty="0"/>
              <a:t>root      /</a:t>
            </a:r>
            <a:r>
              <a:rPr lang="en-US" sz="1800" dirty="0" err="1"/>
              <a:t>usr</a:t>
            </a:r>
            <a:r>
              <a:rPr lang="en-US" sz="1800" dirty="0"/>
              <a:t>/bin/</a:t>
            </a:r>
            <a:r>
              <a:rPr lang="en-US" sz="1800" dirty="0" err="1"/>
              <a:t>containerd</a:t>
            </a:r>
            <a:endParaRPr lang="en-US" sz="1800" dirty="0"/>
          </a:p>
          <a:p>
            <a:r>
              <a:rPr lang="en-US" sz="1800" dirty="0"/>
              <a:t>root      \_ </a:t>
            </a:r>
            <a:r>
              <a:rPr lang="en-US" sz="1800" dirty="0" err="1"/>
              <a:t>containerd</a:t>
            </a:r>
            <a:r>
              <a:rPr lang="en-US" sz="1800" dirty="0"/>
              <a:t>-shim -namespace </a:t>
            </a:r>
            <a:r>
              <a:rPr lang="en-US" sz="1800" dirty="0" err="1"/>
              <a:t>moby</a:t>
            </a:r>
            <a:endParaRPr lang="en-US" sz="1800" dirty="0"/>
          </a:p>
          <a:p>
            <a:r>
              <a:rPr lang="en-US" sz="1800" dirty="0">
                <a:highlight>
                  <a:srgbClr val="000000"/>
                </a:highlight>
              </a:rPr>
              <a:t>231072</a:t>
            </a:r>
            <a:r>
              <a:rPr lang="en-US" sz="1800" dirty="0"/>
              <a:t>   \_ /bin/</a:t>
            </a:r>
            <a:r>
              <a:rPr lang="en-US" sz="1800" dirty="0" err="1"/>
              <a:t>sh</a:t>
            </a:r>
            <a:endParaRPr lang="en-US" sz="1800" dirty="0"/>
          </a:p>
          <a:p>
            <a:r>
              <a:rPr lang="en-US" sz="1800" dirty="0">
                <a:highlight>
                  <a:srgbClr val="000000"/>
                </a:highlight>
              </a:rPr>
              <a:t>231072</a:t>
            </a:r>
            <a:r>
              <a:rPr lang="en-US" sz="1800" dirty="0"/>
              <a:t>      \_ </a:t>
            </a:r>
            <a:r>
              <a:rPr lang="en-US" sz="1800" dirty="0" err="1"/>
              <a:t>whoami</a:t>
            </a:r>
            <a:endParaRPr lang="en-US" sz="1800" dirty="0"/>
          </a:p>
        </p:txBody>
      </p:sp>
      <p:sp>
        <p:nvSpPr>
          <p:cNvPr id="4" name="Title 3">
            <a:extLst>
              <a:ext uri="{FF2B5EF4-FFF2-40B4-BE49-F238E27FC236}">
                <a16:creationId xmlns:a16="http://schemas.microsoft.com/office/drawing/2014/main" id="{E919ED96-B3DB-41D2-8911-BCECE8B5D093}"/>
              </a:ext>
            </a:extLst>
          </p:cNvPr>
          <p:cNvSpPr>
            <a:spLocks noGrp="1"/>
          </p:cNvSpPr>
          <p:nvPr>
            <p:ph type="title"/>
          </p:nvPr>
        </p:nvSpPr>
        <p:spPr/>
        <p:txBody>
          <a:bodyPr/>
          <a:lstStyle/>
          <a:p>
            <a:r>
              <a:rPr lang="en-US" dirty="0"/>
              <a:t>User Namespace: remap</a:t>
            </a:r>
          </a:p>
        </p:txBody>
      </p:sp>
      <p:grpSp>
        <p:nvGrpSpPr>
          <p:cNvPr id="9" name="Group 8">
            <a:extLst>
              <a:ext uri="{FF2B5EF4-FFF2-40B4-BE49-F238E27FC236}">
                <a16:creationId xmlns:a16="http://schemas.microsoft.com/office/drawing/2014/main" id="{E22300D6-E373-4C62-8F36-D0EA4C619A54}"/>
              </a:ext>
            </a:extLst>
          </p:cNvPr>
          <p:cNvGrpSpPr/>
          <p:nvPr/>
        </p:nvGrpSpPr>
        <p:grpSpPr>
          <a:xfrm>
            <a:off x="4004515" y="1971378"/>
            <a:ext cx="4185448" cy="2648309"/>
            <a:chOff x="3535193" y="2104845"/>
            <a:chExt cx="4185448" cy="2648309"/>
          </a:xfrm>
        </p:grpSpPr>
        <p:sp>
          <p:nvSpPr>
            <p:cNvPr id="8" name="Rectangle 7">
              <a:extLst>
                <a:ext uri="{FF2B5EF4-FFF2-40B4-BE49-F238E27FC236}">
                  <a16:creationId xmlns:a16="http://schemas.microsoft.com/office/drawing/2014/main" id="{0FB3DD71-76C7-4B99-AE8A-F0A125E0E65F}"/>
                </a:ext>
              </a:extLst>
            </p:cNvPr>
            <p:cNvSpPr/>
            <p:nvPr/>
          </p:nvSpPr>
          <p:spPr bwMode="gray">
            <a:xfrm>
              <a:off x="3535193" y="2104845"/>
              <a:ext cx="4185448" cy="26483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whoami</a:t>
              </a:r>
              <a:endParaRPr lang="en-US" sz="1800" kern="0" dirty="0">
                <a:ea typeface="Arial Unicode MS" pitchFamily="34" charset="-128"/>
                <a:cs typeface="Arial Unicode MS" pitchFamily="34" charset="-128"/>
              </a:endParaRPr>
            </a:p>
            <a:p>
              <a:pP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&gt;&gt; root</a:t>
              </a:r>
            </a:p>
            <a:p>
              <a:pP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 id root</a:t>
              </a:r>
            </a:p>
            <a:p>
              <a:pP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&gt;&gt; </a:t>
              </a:r>
              <a:r>
                <a:rPr lang="nl-NL" sz="1800" kern="0" dirty="0" err="1">
                  <a:ea typeface="Arial Unicode MS" pitchFamily="34" charset="-128"/>
                  <a:cs typeface="Arial Unicode MS" pitchFamily="34" charset="-128"/>
                </a:rPr>
                <a:t>uid</a:t>
              </a:r>
              <a:r>
                <a:rPr lang="nl-NL" sz="1800" kern="0" dirty="0">
                  <a:ea typeface="Arial Unicode MS" pitchFamily="34" charset="-128"/>
                  <a:cs typeface="Arial Unicode MS" pitchFamily="34" charset="-128"/>
                </a:rPr>
                <a:t>=0(root) </a:t>
              </a:r>
              <a:r>
                <a:rPr lang="nl-NL" sz="1800" kern="0" dirty="0" err="1">
                  <a:ea typeface="Arial Unicode MS" pitchFamily="34" charset="-128"/>
                  <a:cs typeface="Arial Unicode MS" pitchFamily="34" charset="-128"/>
                </a:rPr>
                <a:t>gid</a:t>
              </a:r>
              <a:r>
                <a:rPr lang="nl-NL" sz="1800" kern="0" dirty="0">
                  <a:ea typeface="Arial Unicode MS" pitchFamily="34" charset="-128"/>
                  <a:cs typeface="Arial Unicode MS" pitchFamily="34" charset="-128"/>
                </a:rPr>
                <a:t>=0(root)</a:t>
              </a:r>
            </a:p>
            <a:p>
              <a:pPr defTabSz="914400" fontAlgn="base">
                <a:spcBef>
                  <a:spcPct val="50000"/>
                </a:spcBef>
                <a:spcAft>
                  <a:spcPct val="0"/>
                </a:spcAft>
                <a:buClr>
                  <a:srgbClr val="F0AB00"/>
                </a:buClr>
                <a:buSzPct val="80000"/>
              </a:pPr>
              <a:endParaRPr lang="nl-NL" sz="1800" kern="0" dirty="0">
                <a:ea typeface="Arial Unicode MS" pitchFamily="34" charset="-128"/>
                <a:cs typeface="Arial Unicode MS" pitchFamily="34" charset="-128"/>
              </a:endParaRPr>
            </a:p>
            <a:p>
              <a:pPr defTabSz="914400" fontAlgn="base">
                <a:spcBef>
                  <a:spcPct val="50000"/>
                </a:spcBef>
                <a:spcAft>
                  <a:spcPct val="0"/>
                </a:spcAft>
                <a:buClr>
                  <a:srgbClr val="F0AB00"/>
                </a:buClr>
                <a:buSzPct val="80000"/>
              </a:pPr>
              <a:r>
                <a:rPr lang="nl-NL" sz="1800" kern="0" dirty="0">
                  <a:ea typeface="Arial Unicode MS" pitchFamily="34" charset="-128"/>
                  <a:cs typeface="Arial Unicode MS" pitchFamily="34" charset="-128"/>
                </a:rPr>
                <a:t># </a:t>
              </a:r>
              <a:r>
                <a:rPr lang="nl-NL" sz="1800" kern="0" dirty="0" err="1">
                  <a:ea typeface="Arial Unicode MS" pitchFamily="34" charset="-128"/>
                  <a:cs typeface="Arial Unicode MS" pitchFamily="34" charset="-128"/>
                </a:rPr>
                <a:t>touch</a:t>
              </a:r>
              <a:r>
                <a:rPr lang="nl-NL" sz="1800" kern="0" dirty="0">
                  <a:ea typeface="Arial Unicode MS" pitchFamily="34" charset="-128"/>
                  <a:cs typeface="Arial Unicode MS" pitchFamily="34" charset="-128"/>
                </a:rPr>
                <a:t> /</a:t>
              </a:r>
              <a:r>
                <a:rPr lang="nl-NL" sz="1800" kern="0" dirty="0" err="1">
                  <a:ea typeface="Arial Unicode MS" pitchFamily="34" charset="-128"/>
                  <a:cs typeface="Arial Unicode MS" pitchFamily="34" charset="-128"/>
                </a:rPr>
                <a:t>hostfs</a:t>
              </a:r>
              <a:r>
                <a:rPr lang="nl-NL" sz="1800" kern="0" dirty="0">
                  <a:ea typeface="Arial Unicode MS" pitchFamily="34" charset="-128"/>
                  <a:cs typeface="Arial Unicode MS" pitchFamily="34" charset="-128"/>
                </a:rPr>
                <a:t>/test</a:t>
              </a:r>
            </a:p>
          </p:txBody>
        </p:sp>
        <p:pic>
          <p:nvPicPr>
            <p:cNvPr id="7" name="Picture 6">
              <a:extLst>
                <a:ext uri="{FF2B5EF4-FFF2-40B4-BE49-F238E27FC236}">
                  <a16:creationId xmlns:a16="http://schemas.microsoft.com/office/drawing/2014/main" id="{D935FCAE-5D10-4AB7-A914-78CE7698CC34}"/>
                </a:ext>
              </a:extLst>
            </p:cNvPr>
            <p:cNvPicPr>
              <a:picLocks noChangeAspect="1"/>
            </p:cNvPicPr>
            <p:nvPr/>
          </p:nvPicPr>
          <p:blipFill>
            <a:blip r:embed="rId3"/>
            <a:stretch>
              <a:fillRect/>
            </a:stretch>
          </p:blipFill>
          <p:spPr>
            <a:xfrm>
              <a:off x="6332157" y="2104845"/>
              <a:ext cx="1388484" cy="1039240"/>
            </a:xfrm>
            <a:prstGeom prst="rect">
              <a:avLst/>
            </a:prstGeom>
          </p:spPr>
        </p:pic>
      </p:grpSp>
      <p:sp>
        <p:nvSpPr>
          <p:cNvPr id="11" name="Speech Bubble: Rectangle 10">
            <a:extLst>
              <a:ext uri="{FF2B5EF4-FFF2-40B4-BE49-F238E27FC236}">
                <a16:creationId xmlns:a16="http://schemas.microsoft.com/office/drawing/2014/main" id="{4F5EF3FC-9009-4B36-841D-7C1FC9B2F8EC}"/>
              </a:ext>
            </a:extLst>
          </p:cNvPr>
          <p:cNvSpPr/>
          <p:nvPr/>
        </p:nvSpPr>
        <p:spPr bwMode="gray">
          <a:xfrm>
            <a:off x="349109" y="1498990"/>
            <a:ext cx="3303917" cy="1080366"/>
          </a:xfrm>
          <a:prstGeom prst="wedgeRectCallout">
            <a:avLst>
              <a:gd name="adj1" fmla="val 52129"/>
              <a:gd name="adj2" fmla="val 15352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user “root” within the container is mapped to a different UID</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Speech Bubble: Rectangle 14">
            <a:extLst>
              <a:ext uri="{FF2B5EF4-FFF2-40B4-BE49-F238E27FC236}">
                <a16:creationId xmlns:a16="http://schemas.microsoft.com/office/drawing/2014/main" id="{9CD48F09-1AA1-40C9-B94D-76DFC9C1EDCB}"/>
              </a:ext>
            </a:extLst>
          </p:cNvPr>
          <p:cNvSpPr/>
          <p:nvPr/>
        </p:nvSpPr>
        <p:spPr bwMode="gray">
          <a:xfrm>
            <a:off x="8636218" y="1499048"/>
            <a:ext cx="3303917" cy="1080366"/>
          </a:xfrm>
          <a:prstGeom prst="wedgeRectCallout">
            <a:avLst>
              <a:gd name="adj1" fmla="val -55965"/>
              <a:gd name="adj2" fmla="val 1032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Docker can be configured to automatically remap user &amp; groups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511035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126E22-B08E-41C6-882D-A5EF750C67A7}"/>
              </a:ext>
            </a:extLst>
          </p:cNvPr>
          <p:cNvSpPr>
            <a:spLocks noGrp="1"/>
          </p:cNvSpPr>
          <p:nvPr>
            <p:ph type="title"/>
          </p:nvPr>
        </p:nvSpPr>
        <p:spPr/>
        <p:txBody>
          <a:bodyPr/>
          <a:lstStyle/>
          <a:p>
            <a:r>
              <a:rPr lang="en-US" dirty="0"/>
              <a:t>Docker multistage builds</a:t>
            </a:r>
          </a:p>
        </p:txBody>
      </p:sp>
      <p:grpSp>
        <p:nvGrpSpPr>
          <p:cNvPr id="12" name="Group 11">
            <a:extLst>
              <a:ext uri="{FF2B5EF4-FFF2-40B4-BE49-F238E27FC236}">
                <a16:creationId xmlns:a16="http://schemas.microsoft.com/office/drawing/2014/main" id="{E2509AA9-8ADC-488A-B7BE-7DB48D9A80E0}"/>
              </a:ext>
            </a:extLst>
          </p:cNvPr>
          <p:cNvGrpSpPr/>
          <p:nvPr/>
        </p:nvGrpSpPr>
        <p:grpSpPr>
          <a:xfrm>
            <a:off x="693269" y="1620000"/>
            <a:ext cx="4676775" cy="3933825"/>
            <a:chOff x="693269" y="1620000"/>
            <a:chExt cx="4676775" cy="3933825"/>
          </a:xfrm>
        </p:grpSpPr>
        <p:pic>
          <p:nvPicPr>
            <p:cNvPr id="7" name="Picture 6">
              <a:extLst>
                <a:ext uri="{FF2B5EF4-FFF2-40B4-BE49-F238E27FC236}">
                  <a16:creationId xmlns:a16="http://schemas.microsoft.com/office/drawing/2014/main" id="{79912578-33E9-49DB-80FB-10C6E5115354}"/>
                </a:ext>
              </a:extLst>
            </p:cNvPr>
            <p:cNvPicPr>
              <a:picLocks noChangeAspect="1"/>
            </p:cNvPicPr>
            <p:nvPr/>
          </p:nvPicPr>
          <p:blipFill>
            <a:blip r:embed="rId2"/>
            <a:stretch>
              <a:fillRect/>
            </a:stretch>
          </p:blipFill>
          <p:spPr>
            <a:xfrm>
              <a:off x="693269" y="1620000"/>
              <a:ext cx="4676775" cy="3933825"/>
            </a:xfrm>
            <a:prstGeom prst="rect">
              <a:avLst/>
            </a:prstGeom>
          </p:spPr>
        </p:pic>
        <p:sp>
          <p:nvSpPr>
            <p:cNvPr id="10" name="Rectangle 9">
              <a:extLst>
                <a:ext uri="{FF2B5EF4-FFF2-40B4-BE49-F238E27FC236}">
                  <a16:creationId xmlns:a16="http://schemas.microsoft.com/office/drawing/2014/main" id="{08EF3F4D-E712-4133-BDC5-A7316FEADF2E}"/>
                </a:ext>
              </a:extLst>
            </p:cNvPr>
            <p:cNvSpPr/>
            <p:nvPr/>
          </p:nvSpPr>
          <p:spPr bwMode="gray">
            <a:xfrm>
              <a:off x="800100" y="2133600"/>
              <a:ext cx="4569944" cy="1533525"/>
            </a:xfrm>
            <a:prstGeom prst="rect">
              <a:avLst/>
            </a:prstGeom>
            <a:solidFill>
              <a:schemeClr val="accent5">
                <a:lumMod val="40000"/>
                <a:lumOff val="60000"/>
                <a:alpha val="2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70A24135-51AF-4B6C-94F2-4DCD9A6F664D}"/>
                </a:ext>
              </a:extLst>
            </p:cNvPr>
            <p:cNvSpPr/>
            <p:nvPr/>
          </p:nvSpPr>
          <p:spPr bwMode="gray">
            <a:xfrm>
              <a:off x="800100" y="3848100"/>
              <a:ext cx="4569943" cy="1343026"/>
            </a:xfrm>
            <a:prstGeom prst="rect">
              <a:avLst/>
            </a:prstGeom>
            <a:solidFill>
              <a:schemeClr val="accent4">
                <a:lumMod val="40000"/>
                <a:lumOff val="60000"/>
                <a:alpha val="2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9" name="Speech Bubble: Rectangle 8">
            <a:extLst>
              <a:ext uri="{FF2B5EF4-FFF2-40B4-BE49-F238E27FC236}">
                <a16:creationId xmlns:a16="http://schemas.microsoft.com/office/drawing/2014/main" id="{703CA55F-855C-4039-B0F5-3BDCC1EFDE0D}"/>
              </a:ext>
            </a:extLst>
          </p:cNvPr>
          <p:cNvSpPr/>
          <p:nvPr/>
        </p:nvSpPr>
        <p:spPr bwMode="gray">
          <a:xfrm>
            <a:off x="6987057" y="3210394"/>
            <a:ext cx="3926541" cy="753035"/>
          </a:xfrm>
          <a:prstGeom prst="wedgeRectCallout">
            <a:avLst>
              <a:gd name="adj1" fmla="val -150044"/>
              <a:gd name="adj2" fmla="val 75967"/>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Second stage is done in a container totally separate from first stage</a:t>
            </a:r>
            <a:endParaRPr kumimoji="0" lang="en-US" sz="1800" b="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F81AE24D-5E9F-471D-8C80-C120F0E3B2F1}"/>
              </a:ext>
            </a:extLst>
          </p:cNvPr>
          <p:cNvSpPr/>
          <p:nvPr/>
        </p:nvSpPr>
        <p:spPr bwMode="gray">
          <a:xfrm>
            <a:off x="6657973" y="4791073"/>
            <a:ext cx="3675531" cy="753035"/>
          </a:xfrm>
          <a:prstGeom prst="wedgeRectCallout">
            <a:avLst>
              <a:gd name="adj1" fmla="val -111589"/>
              <a:gd name="adj2" fmla="val -5111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Files get copied from the container of the first build stage</a:t>
            </a:r>
            <a:endParaRPr kumimoji="0" lang="en-US" sz="1800" b="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Speech Bubble: Rectangle 4">
            <a:extLst>
              <a:ext uri="{FF2B5EF4-FFF2-40B4-BE49-F238E27FC236}">
                <a16:creationId xmlns:a16="http://schemas.microsoft.com/office/drawing/2014/main" id="{6E1A46B5-BDA2-4483-A668-0B6539336DA4}"/>
              </a:ext>
            </a:extLst>
          </p:cNvPr>
          <p:cNvSpPr/>
          <p:nvPr/>
        </p:nvSpPr>
        <p:spPr bwMode="gray">
          <a:xfrm>
            <a:off x="7117975" y="1620000"/>
            <a:ext cx="3926541" cy="753035"/>
          </a:xfrm>
          <a:prstGeom prst="wedgeRectCallout">
            <a:avLst>
              <a:gd name="adj1" fmla="val -129210"/>
              <a:gd name="adj2" fmla="val 58929"/>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First build stage with dedicated stage name </a:t>
            </a:r>
            <a:r>
              <a:rPr kumimoji="0" lang="en-US" sz="1800" b="0" i="1" u="none" strike="noStrike" kern="0" cap="none" spc="0" normalizeH="0" baseline="0" noProof="0" dirty="0">
                <a:ln>
                  <a:noFill/>
                </a:ln>
                <a:effectLst/>
                <a:uLnTx/>
                <a:uFillTx/>
                <a:ea typeface="Arial Unicode MS" pitchFamily="34" charset="-128"/>
                <a:cs typeface="Arial Unicode MS" pitchFamily="34" charset="-128"/>
              </a:rPr>
              <a:t>("as </a:t>
            </a:r>
            <a:r>
              <a:rPr kumimoji="0" lang="en-US" sz="1800" b="1" i="1" u="none" strike="noStrike" kern="0" cap="none" spc="0" normalizeH="0" baseline="0" noProof="0" dirty="0">
                <a:ln>
                  <a:noFill/>
                </a:ln>
                <a:effectLst/>
                <a:uLnTx/>
                <a:uFillTx/>
                <a:ea typeface="Arial Unicode MS" pitchFamily="34" charset="-128"/>
                <a:cs typeface="Arial Unicode MS" pitchFamily="34" charset="-128"/>
              </a:rPr>
              <a:t>builder</a:t>
            </a:r>
            <a:r>
              <a:rPr kumimoji="0" lang="en-US" sz="1800" b="0" i="1" u="none" strike="noStrike" kern="0" cap="none" spc="0" normalizeH="0" baseline="0" noProof="0" dirty="0">
                <a:ln>
                  <a:noFill/>
                </a:ln>
                <a:effectLst/>
                <a:uLnTx/>
                <a:uFillTx/>
                <a:ea typeface="Arial Unicode MS" pitchFamily="34" charset="-128"/>
                <a:cs typeface="Arial Unicode MS" pitchFamily="34" charset="-128"/>
              </a:rPr>
              <a:t>")</a:t>
            </a:r>
          </a:p>
        </p:txBody>
      </p:sp>
    </p:spTree>
    <p:extLst>
      <p:ext uri="{BB962C8B-B14F-4D97-AF65-F5344CB8AC3E}">
        <p14:creationId xmlns:p14="http://schemas.microsoft.com/office/powerpoint/2010/main" val="2057830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Exercise #3  &amp; #4 – </a:t>
            </a:r>
            <a:r>
              <a:rPr lang="en-US" dirty="0" err="1"/>
              <a:t>Dockerfiles</a:t>
            </a:r>
            <a:endParaRPr lang="en-US" dirty="0"/>
          </a:p>
        </p:txBody>
      </p:sp>
      <p:pic>
        <p:nvPicPr>
          <p:cNvPr id="8" name="Picture 7">
            <a:extLst>
              <a:ext uri="{FF2B5EF4-FFF2-40B4-BE49-F238E27FC236}">
                <a16:creationId xmlns:a16="http://schemas.microsoft.com/office/drawing/2014/main" id="{D6B8C527-073F-471B-A282-22B63876CA6B}"/>
              </a:ext>
            </a:extLst>
          </p:cNvPr>
          <p:cNvPicPr>
            <a:picLocks noChangeAspect="1"/>
          </p:cNvPicPr>
          <p:nvPr/>
        </p:nvPicPr>
        <p:blipFill>
          <a:blip r:embed="rId3"/>
          <a:stretch>
            <a:fillRect/>
          </a:stretch>
        </p:blipFill>
        <p:spPr>
          <a:xfrm>
            <a:off x="4571712" y="1903473"/>
            <a:ext cx="3051054" cy="3051054"/>
          </a:xfrm>
          <a:prstGeom prst="rect">
            <a:avLst/>
          </a:prstGeom>
        </p:spPr>
      </p:pic>
    </p:spTree>
    <p:extLst>
      <p:ext uri="{BB962C8B-B14F-4D97-AF65-F5344CB8AC3E}">
        <p14:creationId xmlns:p14="http://schemas.microsoft.com/office/powerpoint/2010/main" val="2452954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504000" y="1620000"/>
            <a:ext cx="6193134" cy="4230000"/>
          </a:xfrm>
        </p:spPr>
        <p:txBody>
          <a:bodyPr anchor="ctr"/>
          <a:lstStyle/>
          <a:p>
            <a:pPr lvl="0"/>
            <a:r>
              <a:rPr lang="en-US" dirty="0"/>
              <a:t>Creating a Docker image involves two things</a:t>
            </a:r>
          </a:p>
          <a:p>
            <a:pPr lvl="1"/>
            <a:r>
              <a:rPr lang="en-US" dirty="0"/>
              <a:t>A </a:t>
            </a:r>
            <a:r>
              <a:rPr lang="en-US" b="1" dirty="0"/>
              <a:t>Dockerfile</a:t>
            </a:r>
            <a:r>
              <a:rPr lang="en-US" dirty="0"/>
              <a:t> containing directives on how the image is meant to be built</a:t>
            </a:r>
          </a:p>
          <a:p>
            <a:pPr lvl="1"/>
            <a:r>
              <a:rPr lang="en-US" dirty="0"/>
              <a:t>A </a:t>
            </a:r>
            <a:r>
              <a:rPr lang="en-US" b="1" dirty="0"/>
              <a:t>build-context </a:t>
            </a:r>
            <a:r>
              <a:rPr lang="en-US" dirty="0"/>
              <a:t>(or PATH) which is a directory on your hard disk</a:t>
            </a:r>
          </a:p>
          <a:p>
            <a:pPr lvl="2"/>
            <a:r>
              <a:rPr lang="en-US" dirty="0"/>
              <a:t>every file to be added to the image must be inside the build-context</a:t>
            </a:r>
          </a:p>
          <a:p>
            <a:r>
              <a:rPr lang="en-US" dirty="0"/>
              <a:t>Image is built by the Docker daemon</a:t>
            </a:r>
          </a:p>
          <a:p>
            <a:pPr lvl="1"/>
            <a:r>
              <a:rPr lang="en-US" dirty="0"/>
              <a:t>the whole build-context is sent to the daemon</a:t>
            </a:r>
          </a:p>
          <a:p>
            <a:pPr lvl="1"/>
            <a:r>
              <a:rPr lang="en-US" dirty="0"/>
              <a:t>Dockerfile is processed</a:t>
            </a:r>
          </a:p>
          <a:p>
            <a:pPr lvl="1"/>
            <a:r>
              <a:rPr lang="en-US" dirty="0"/>
              <a:t>Image stored in the local image store</a:t>
            </a:r>
          </a:p>
        </p:txBody>
      </p:sp>
      <p:sp>
        <p:nvSpPr>
          <p:cNvPr id="4" name="Title 3"/>
          <p:cNvSpPr>
            <a:spLocks noGrp="1"/>
          </p:cNvSpPr>
          <p:nvPr>
            <p:ph type="title"/>
          </p:nvPr>
        </p:nvSpPr>
        <p:spPr/>
        <p:txBody>
          <a:bodyPr/>
          <a:lstStyle/>
          <a:p>
            <a:r>
              <a:rPr lang="en-US" dirty="0"/>
              <a:t>Building Docker images</a:t>
            </a:r>
          </a:p>
        </p:txBody>
      </p:sp>
      <p:sp>
        <p:nvSpPr>
          <p:cNvPr id="9" name="Text Placeholder 10"/>
          <p:cNvSpPr txBox="1">
            <a:spLocks/>
          </p:cNvSpPr>
          <p:nvPr/>
        </p:nvSpPr>
        <p:spPr bwMode="gray">
          <a:xfrm>
            <a:off x="7095535" y="4813668"/>
            <a:ext cx="4594942" cy="1036332"/>
          </a:xfrm>
          <a:prstGeom prst="rect">
            <a:avLst/>
          </a:prstGeom>
          <a:solidFill>
            <a:schemeClr val="bg1">
              <a:lumMod val="95000"/>
            </a:schemeClr>
          </a:solidFill>
        </p:spPr>
        <p:txBody>
          <a:bodyPr vert="horz" lIns="72000" tIns="72000" rIns="72000" bIns="7200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08000" indent="-457200" algn="just"/>
            <a:r>
              <a:rPr lang="en-US" sz="1400" b="1" dirty="0">
                <a:solidFill>
                  <a:srgbClr val="F0AB00"/>
                </a:solidFill>
              </a:rPr>
              <a:t>“</a:t>
            </a:r>
            <a:r>
              <a:rPr lang="en-US" sz="1400" b="1" dirty="0">
                <a:solidFill>
                  <a:schemeClr val="accent1"/>
                </a:solidFill>
              </a:rPr>
              <a:t>Warning:</a:t>
            </a:r>
            <a:r>
              <a:rPr lang="en-US" sz="1400" b="1" dirty="0"/>
              <a:t> Do not use your root directory, /, as the PATH as it causes the build to transfer the entire contents of your hard drive to the Docker daemon.”</a:t>
            </a:r>
          </a:p>
          <a:p>
            <a:pPr marL="108000" lvl="1" indent="0" algn="just">
              <a:buNone/>
            </a:pPr>
            <a:r>
              <a:rPr lang="en-US" sz="1000" dirty="0">
                <a:hlinkClick r:id="rId2"/>
              </a:rPr>
              <a:t>https://docs.docker.com/engine/reference/builder/#usage</a:t>
            </a:r>
            <a:endParaRPr lang="en-US" sz="1000" dirty="0"/>
          </a:p>
        </p:txBody>
      </p:sp>
      <p:grpSp>
        <p:nvGrpSpPr>
          <p:cNvPr id="19" name="Group 18"/>
          <p:cNvGrpSpPr/>
          <p:nvPr/>
        </p:nvGrpSpPr>
        <p:grpSpPr>
          <a:xfrm>
            <a:off x="9974965" y="1353214"/>
            <a:ext cx="1712359" cy="3193513"/>
            <a:chOff x="9872133" y="1353214"/>
            <a:chExt cx="1712359" cy="3193513"/>
          </a:xfrm>
        </p:grpSpPr>
        <p:sp>
          <p:nvSpPr>
            <p:cNvPr id="12" name="Rectangle 11"/>
            <p:cNvSpPr/>
            <p:nvPr/>
          </p:nvSpPr>
          <p:spPr bwMode="gray">
            <a:xfrm>
              <a:off x="9872133" y="1353214"/>
              <a:ext cx="1712359" cy="3193513"/>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13" name="Rectangle 12"/>
            <p:cNvSpPr/>
            <p:nvPr/>
          </p:nvSpPr>
          <p:spPr bwMode="gray">
            <a:xfrm>
              <a:off x="9974964" y="1821111"/>
              <a:ext cx="496424" cy="2637407"/>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dockerd</a:t>
              </a:r>
            </a:p>
          </p:txBody>
        </p:sp>
        <p:sp>
          <p:nvSpPr>
            <p:cNvPr id="14" name="Rectangle: Rounded Corners 13"/>
            <p:cNvSpPr/>
            <p:nvPr/>
          </p:nvSpPr>
          <p:spPr bwMode="gray">
            <a:xfrm>
              <a:off x="10642600" y="1823726"/>
              <a:ext cx="848759" cy="2634792"/>
            </a:xfrm>
            <a:prstGeom prst="roundRect">
              <a:avLst/>
            </a:prstGeom>
            <a:solidFill>
              <a:schemeClr val="accent4">
                <a:lumMod val="60000"/>
                <a:lumOff val="40000"/>
              </a:schemeClr>
            </a:solidFill>
            <a:ln w="6350"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200" kern="0" dirty="0" err="1">
                  <a:ea typeface="Arial Unicode MS" pitchFamily="34" charset="-128"/>
                  <a:cs typeface="Arial Unicode MS" pitchFamily="34" charset="-128"/>
                </a:rPr>
                <a:t>i</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mage storage</a:t>
              </a:r>
            </a:p>
          </p:txBody>
        </p:sp>
        <p:sp>
          <p:nvSpPr>
            <p:cNvPr id="15" name="Rectangle 14"/>
            <p:cNvSpPr/>
            <p:nvPr/>
          </p:nvSpPr>
          <p:spPr bwMode="gray">
            <a:xfrm>
              <a:off x="10720368" y="2030981"/>
              <a:ext cx="693221" cy="41588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a:solidFill>
                    <a:schemeClr val="bg1"/>
                  </a:solidFill>
                  <a:ea typeface="Arial Unicode MS" pitchFamily="34" charset="-128"/>
                  <a:cs typeface="Arial Unicode MS" pitchFamily="34" charset="-128"/>
                </a:rPr>
                <a:t>my image</a:t>
              </a:r>
            </a:p>
          </p:txBody>
        </p:sp>
        <p:sp>
          <p:nvSpPr>
            <p:cNvPr id="18" name="Freeform: Shape 17"/>
            <p:cNvSpPr/>
            <p:nvPr/>
          </p:nvSpPr>
          <p:spPr bwMode="gray">
            <a:xfrm>
              <a:off x="10388600" y="2226733"/>
              <a:ext cx="331768" cy="914400"/>
            </a:xfrm>
            <a:custGeom>
              <a:avLst/>
              <a:gdLst>
                <a:gd name="connsiteX0" fmla="*/ 0 w 313267"/>
                <a:gd name="connsiteY0" fmla="*/ 872066 h 872066"/>
                <a:gd name="connsiteX1" fmla="*/ 211667 w 313267"/>
                <a:gd name="connsiteY1" fmla="*/ 668866 h 872066"/>
                <a:gd name="connsiteX2" fmla="*/ 33867 w 313267"/>
                <a:gd name="connsiteY2" fmla="*/ 169333 h 872066"/>
                <a:gd name="connsiteX3" fmla="*/ 313267 w 313267"/>
                <a:gd name="connsiteY3" fmla="*/ 0 h 872066"/>
              </a:gdLst>
              <a:ahLst/>
              <a:cxnLst>
                <a:cxn ang="0">
                  <a:pos x="connsiteX0" y="connsiteY0"/>
                </a:cxn>
                <a:cxn ang="0">
                  <a:pos x="connsiteX1" y="connsiteY1"/>
                </a:cxn>
                <a:cxn ang="0">
                  <a:pos x="connsiteX2" y="connsiteY2"/>
                </a:cxn>
                <a:cxn ang="0">
                  <a:pos x="connsiteX3" y="connsiteY3"/>
                </a:cxn>
              </a:cxnLst>
              <a:rect l="l" t="t" r="r" b="b"/>
              <a:pathLst>
                <a:path w="313267" h="872066">
                  <a:moveTo>
                    <a:pt x="0" y="872066"/>
                  </a:moveTo>
                  <a:cubicBezTo>
                    <a:pt x="103011" y="829027"/>
                    <a:pt x="206023" y="785988"/>
                    <a:pt x="211667" y="668866"/>
                  </a:cubicBezTo>
                  <a:cubicBezTo>
                    <a:pt x="217311" y="551744"/>
                    <a:pt x="16934" y="280811"/>
                    <a:pt x="33867" y="169333"/>
                  </a:cubicBezTo>
                  <a:cubicBezTo>
                    <a:pt x="50800" y="57855"/>
                    <a:pt x="182033" y="28927"/>
                    <a:pt x="313267" y="0"/>
                  </a:cubicBezTo>
                </a:path>
              </a:pathLst>
            </a:custGeom>
            <a:noFill/>
            <a:ln w="73025" algn="ctr">
              <a:solidFill>
                <a:schemeClr val="accent1"/>
              </a:solidFill>
              <a:miter lim="800000"/>
              <a:headEnd/>
              <a:tailEnd type="triangle" w="med" len="med"/>
            </a:ln>
          </p:spPr>
          <p:txBody>
            <a:bodyPr rtlCol="0" anchor="ctr"/>
            <a:lstStyle/>
            <a:p>
              <a:pPr algn="ctr"/>
              <a:endParaRPr lang="en-US" dirty="0"/>
            </a:p>
          </p:txBody>
        </p:sp>
      </p:grpSp>
      <p:sp>
        <p:nvSpPr>
          <p:cNvPr id="16" name="Arrow: Right 15"/>
          <p:cNvSpPr/>
          <p:nvPr/>
        </p:nvSpPr>
        <p:spPr bwMode="gray">
          <a:xfrm>
            <a:off x="8205432" y="2495747"/>
            <a:ext cx="1872364" cy="1288133"/>
          </a:xfrm>
          <a:prstGeom prst="rightArrow">
            <a:avLst/>
          </a:prstGeom>
          <a:solidFill>
            <a:schemeClr val="accent1">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1" i="0" u="none" strike="noStrike" kern="0" cap="none" spc="0" normalizeH="0" baseline="0" noProof="0" dirty="0">
                <a:ln>
                  <a:noFill/>
                </a:ln>
                <a:effectLst/>
                <a:uLnTx/>
                <a:uFillTx/>
                <a:latin typeface="Courier New" panose="02070309020205020404" pitchFamily="49" charset="0"/>
                <a:ea typeface="Arial Unicode MS" pitchFamily="34" charset="-128"/>
                <a:cs typeface="Courier New" panose="02070309020205020404" pitchFamily="49" charset="0"/>
              </a:rPr>
              <a:t>docker build</a:t>
            </a:r>
          </a:p>
        </p:txBody>
      </p:sp>
      <p:pic>
        <p:nvPicPr>
          <p:cNvPr id="3" name="Picture 2"/>
          <p:cNvPicPr>
            <a:picLocks noChangeAspect="1"/>
          </p:cNvPicPr>
          <p:nvPr/>
        </p:nvPicPr>
        <p:blipFill>
          <a:blip r:embed="rId3"/>
          <a:stretch>
            <a:fillRect/>
          </a:stretch>
        </p:blipFill>
        <p:spPr>
          <a:xfrm>
            <a:off x="7268478" y="1821111"/>
            <a:ext cx="2033019" cy="2033019"/>
          </a:xfrm>
          <a:prstGeom prst="rect">
            <a:avLst/>
          </a:prstGeom>
        </p:spPr>
      </p:pic>
    </p:spTree>
    <p:extLst>
      <p:ext uri="{BB962C8B-B14F-4D97-AF65-F5344CB8AC3E}">
        <p14:creationId xmlns:p14="http://schemas.microsoft.com/office/powerpoint/2010/main" val="3886438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Ingredients of a Dockerfile</a:t>
            </a:r>
          </a:p>
        </p:txBody>
      </p:sp>
      <p:sp>
        <p:nvSpPr>
          <p:cNvPr id="6" name="Text Placeholder 10"/>
          <p:cNvSpPr txBox="1">
            <a:spLocks/>
          </p:cNvSpPr>
          <p:nvPr/>
        </p:nvSpPr>
        <p:spPr bwMode="gray">
          <a:xfrm>
            <a:off x="504001" y="1619999"/>
            <a:ext cx="6105805" cy="2760412"/>
          </a:xfrm>
          <a:prstGeom prst="rect">
            <a:avLst/>
          </a:prstGeom>
        </p:spPr>
        <p:txBody>
          <a:bodyPr vert="horz" lIns="0" tIns="0" rIns="0" bIns="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First line: </a:t>
            </a:r>
            <a:r>
              <a:rPr lang="en-US" b="1" dirty="0"/>
              <a:t>FROM</a:t>
            </a:r>
          </a:p>
          <a:p>
            <a:pPr lvl="1"/>
            <a:r>
              <a:rPr lang="en-US" dirty="0"/>
              <a:t>Meta-data can be added as</a:t>
            </a:r>
            <a:r>
              <a:rPr lang="en-US" b="1" dirty="0"/>
              <a:t> LABEL</a:t>
            </a:r>
          </a:p>
          <a:p>
            <a:pPr lvl="1"/>
            <a:r>
              <a:rPr lang="en-US" dirty="0"/>
              <a:t>Environment variables can come in handy with </a:t>
            </a:r>
            <a:r>
              <a:rPr lang="en-US" b="1" dirty="0"/>
              <a:t>ENV</a:t>
            </a:r>
          </a:p>
          <a:p>
            <a:pPr lvl="1"/>
            <a:r>
              <a:rPr lang="en-US" dirty="0"/>
              <a:t>You can </a:t>
            </a:r>
            <a:r>
              <a:rPr lang="en-US" b="1" dirty="0"/>
              <a:t>ADD</a:t>
            </a:r>
            <a:r>
              <a:rPr lang="en-US" dirty="0"/>
              <a:t> or </a:t>
            </a:r>
            <a:r>
              <a:rPr lang="en-US" b="1" dirty="0"/>
              <a:t>COPY</a:t>
            </a:r>
            <a:r>
              <a:rPr lang="en-US" dirty="0"/>
              <a:t> files to the image</a:t>
            </a:r>
          </a:p>
          <a:p>
            <a:pPr lvl="1"/>
            <a:r>
              <a:rPr lang="en-US" dirty="0"/>
              <a:t>It is possible to </a:t>
            </a:r>
            <a:r>
              <a:rPr lang="en-US" b="1" dirty="0"/>
              <a:t>RUN</a:t>
            </a:r>
            <a:r>
              <a:rPr lang="en-US" dirty="0"/>
              <a:t> commands in the image</a:t>
            </a:r>
          </a:p>
          <a:p>
            <a:pPr lvl="1"/>
            <a:r>
              <a:rPr lang="en-US" dirty="0"/>
              <a:t>Do not forget to </a:t>
            </a:r>
            <a:r>
              <a:rPr lang="en-US" b="1" dirty="0"/>
              <a:t>EXPOSE</a:t>
            </a:r>
            <a:r>
              <a:rPr lang="en-US" dirty="0"/>
              <a:t> network ports</a:t>
            </a:r>
          </a:p>
          <a:p>
            <a:pPr lvl="1"/>
            <a:r>
              <a:rPr lang="en-US" dirty="0"/>
              <a:t>Containers start their life with a </a:t>
            </a:r>
            <a:r>
              <a:rPr lang="en-US" b="1" dirty="0"/>
              <a:t>CMD</a:t>
            </a:r>
            <a:r>
              <a:rPr lang="en-US" dirty="0"/>
              <a:t> or an </a:t>
            </a:r>
            <a:r>
              <a:rPr lang="en-US" b="1" dirty="0"/>
              <a:t>ENTRYPOINT</a:t>
            </a:r>
          </a:p>
        </p:txBody>
      </p:sp>
      <p:sp>
        <p:nvSpPr>
          <p:cNvPr id="8" name="Text Placeholder 10"/>
          <p:cNvSpPr txBox="1">
            <a:spLocks/>
          </p:cNvSpPr>
          <p:nvPr/>
        </p:nvSpPr>
        <p:spPr bwMode="gray">
          <a:xfrm>
            <a:off x="638984" y="4841965"/>
            <a:ext cx="5835838" cy="968531"/>
          </a:xfrm>
          <a:prstGeom prst="rect">
            <a:avLst/>
          </a:prstGeom>
          <a:solidFill>
            <a:schemeClr val="bg1">
              <a:lumMod val="95000"/>
            </a:schemeClr>
          </a:solidFill>
        </p:spPr>
        <p:txBody>
          <a:bodyPr vert="horz" lIns="72000" tIns="72000" rIns="72000" bIns="7200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lgn="just">
              <a:buNone/>
            </a:pPr>
            <a:r>
              <a:rPr lang="en-US" sz="1600" b="1" dirty="0"/>
              <a:t>Each line is executed in a temporary container which gets persisted as a new layer on top of the existing layers.</a:t>
            </a:r>
          </a:p>
          <a:p>
            <a:pPr lvl="1"/>
            <a:r>
              <a:rPr lang="en-US" sz="1600" b="1" dirty="0"/>
              <a:t>Remember the layer limit – keep it </a:t>
            </a:r>
            <a:r>
              <a:rPr lang="en-US" sz="1600" b="1" dirty="0">
                <a:solidFill>
                  <a:srgbClr val="F0AB00"/>
                </a:solidFill>
              </a:rPr>
              <a:t>short</a:t>
            </a:r>
            <a:r>
              <a:rPr lang="en-US" sz="1600" b="1" dirty="0"/>
              <a:t> and </a:t>
            </a:r>
            <a:r>
              <a:rPr lang="en-US" sz="1600" b="1" dirty="0">
                <a:solidFill>
                  <a:srgbClr val="F0AB00"/>
                </a:solidFill>
              </a:rPr>
              <a:t>simple</a:t>
            </a:r>
            <a:r>
              <a:rPr lang="en-US" sz="1600" b="1" dirty="0"/>
              <a:t>.</a:t>
            </a:r>
          </a:p>
        </p:txBody>
      </p:sp>
      <p:pic>
        <p:nvPicPr>
          <p:cNvPr id="7" name="Picture 6">
            <a:extLst>
              <a:ext uri="{FF2B5EF4-FFF2-40B4-BE49-F238E27FC236}">
                <a16:creationId xmlns:a16="http://schemas.microsoft.com/office/drawing/2014/main" id="{E2DF2F4E-5ACB-4667-9628-EAF3ABF48F85}"/>
              </a:ext>
            </a:extLst>
          </p:cNvPr>
          <p:cNvPicPr>
            <a:picLocks noChangeAspect="1"/>
          </p:cNvPicPr>
          <p:nvPr/>
        </p:nvPicPr>
        <p:blipFill>
          <a:blip r:embed="rId2"/>
          <a:stretch>
            <a:fillRect/>
          </a:stretch>
        </p:blipFill>
        <p:spPr>
          <a:xfrm>
            <a:off x="7126757" y="1496143"/>
            <a:ext cx="4563720" cy="4527672"/>
          </a:xfrm>
          <a:prstGeom prst="rect">
            <a:avLst/>
          </a:prstGeom>
        </p:spPr>
      </p:pic>
    </p:spTree>
    <p:extLst>
      <p:ext uri="{BB962C8B-B14F-4D97-AF65-F5344CB8AC3E}">
        <p14:creationId xmlns:p14="http://schemas.microsoft.com/office/powerpoint/2010/main" val="3743199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506788"/>
            <a:ext cx="5328000" cy="1967931"/>
          </a:xfrm>
        </p:spPr>
        <p:txBody>
          <a:bodyPr lIns="36000" tIns="36000" rIns="36000" bIns="36000"/>
          <a:lstStyle/>
          <a:p>
            <a:r>
              <a:rPr lang="en-US" b="1" dirty="0"/>
              <a:t>FROM</a:t>
            </a:r>
          </a:p>
          <a:p>
            <a:pPr lvl="1"/>
            <a:r>
              <a:rPr lang="en-US" dirty="0"/>
              <a:t>first line in a Dockerfile</a:t>
            </a:r>
          </a:p>
          <a:p>
            <a:pPr lvl="1"/>
            <a:r>
              <a:rPr lang="en-US" dirty="0"/>
              <a:t>specifies which image to build upon / to extend</a:t>
            </a:r>
          </a:p>
          <a:p>
            <a:pPr lvl="1"/>
            <a:r>
              <a:rPr lang="en-US" dirty="0"/>
              <a:t>special case:</a:t>
            </a:r>
            <a:r>
              <a:rPr lang="en-US" b="1" dirty="0"/>
              <a:t> FROM scratch</a:t>
            </a:r>
            <a:r>
              <a:rPr lang="en-US" dirty="0"/>
              <a:t> starts from scratch without any previous image</a:t>
            </a:r>
            <a:endParaRPr lang="en-US" b="1" dirty="0"/>
          </a:p>
        </p:txBody>
      </p:sp>
      <p:sp>
        <p:nvSpPr>
          <p:cNvPr id="4" name="Title 3"/>
          <p:cNvSpPr>
            <a:spLocks noGrp="1"/>
          </p:cNvSpPr>
          <p:nvPr>
            <p:ph type="title"/>
          </p:nvPr>
        </p:nvSpPr>
        <p:spPr/>
        <p:txBody>
          <a:bodyPr/>
          <a:lstStyle/>
          <a:p>
            <a:r>
              <a:rPr lang="en-US" dirty="0"/>
              <a:t>Dockerfile directives (1)</a:t>
            </a:r>
          </a:p>
        </p:txBody>
      </p:sp>
      <p:sp>
        <p:nvSpPr>
          <p:cNvPr id="7" name="Text Placeholder 1"/>
          <p:cNvSpPr txBox="1">
            <a:spLocks/>
          </p:cNvSpPr>
          <p:nvPr/>
        </p:nvSpPr>
        <p:spPr bwMode="gray">
          <a:xfrm>
            <a:off x="504000" y="3735000"/>
            <a:ext cx="5328000" cy="1967931"/>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1400" b="1" dirty="0"/>
              <a:t>Examples:</a:t>
            </a:r>
          </a:p>
          <a:p>
            <a:pPr lvl="1"/>
            <a:r>
              <a:rPr lang="en-US" sz="1400" b="1" dirty="0">
                <a:latin typeface="Courier New" panose="02070309020205020404" pitchFamily="49" charset="0"/>
                <a:cs typeface="Courier New" panose="02070309020205020404" pitchFamily="49" charset="0"/>
              </a:rPr>
              <a:t>FROM </a:t>
            </a:r>
            <a:r>
              <a:rPr lang="en-US" sz="1400" b="1" dirty="0" err="1">
                <a:latin typeface="Courier New" panose="02070309020205020404" pitchFamily="49" charset="0"/>
                <a:cs typeface="Courier New" panose="02070309020205020404" pitchFamily="49" charset="0"/>
              </a:rPr>
              <a:t>debian:jessie</a:t>
            </a:r>
            <a:endParaRPr lang="en-US" sz="1400" b="1" dirty="0">
              <a:latin typeface="Courier New" panose="02070309020205020404" pitchFamily="49" charset="0"/>
              <a:cs typeface="Courier New" panose="02070309020205020404" pitchFamily="49" charset="0"/>
            </a:endParaRPr>
          </a:p>
          <a:p>
            <a:pPr lvl="2"/>
            <a:r>
              <a:rPr lang="en-US" sz="1400" dirty="0"/>
              <a:t>will pull the a Debian image from Docker Hub and use it as base image</a:t>
            </a:r>
          </a:p>
          <a:p>
            <a:pPr lvl="1"/>
            <a:r>
              <a:rPr lang="en-US" sz="1400" b="1" dirty="0">
                <a:latin typeface="Courier New" panose="02070309020205020404" pitchFamily="49" charset="0"/>
                <a:cs typeface="Courier New" panose="02070309020205020404" pitchFamily="49" charset="0"/>
              </a:rPr>
              <a:t>FROM scratch</a:t>
            </a:r>
          </a:p>
          <a:p>
            <a:pPr lvl="2"/>
            <a:r>
              <a:rPr lang="en-US" sz="1400" dirty="0"/>
              <a:t>will start with an empty image</a:t>
            </a:r>
            <a:endParaRPr lang="en-US" sz="1400" b="1" dirty="0"/>
          </a:p>
        </p:txBody>
      </p:sp>
      <p:sp>
        <p:nvSpPr>
          <p:cNvPr id="8" name="Text Placeholder 1"/>
          <p:cNvSpPr txBox="1">
            <a:spLocks/>
          </p:cNvSpPr>
          <p:nvPr/>
        </p:nvSpPr>
        <p:spPr bwMode="gray">
          <a:xfrm>
            <a:off x="6362477" y="1506788"/>
            <a:ext cx="5328000" cy="1967931"/>
          </a:xfrm>
          <a:prstGeom prst="rect">
            <a:avLst/>
          </a:prstGeom>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t>ENV</a:t>
            </a:r>
          </a:p>
          <a:p>
            <a:pPr lvl="1"/>
            <a:r>
              <a:rPr lang="en-US" dirty="0"/>
              <a:t>Sets an environment variable</a:t>
            </a:r>
          </a:p>
          <a:p>
            <a:pPr lvl="1"/>
            <a:r>
              <a:rPr lang="en-US" dirty="0"/>
              <a:t>Will be present during the build process and in the final image</a:t>
            </a:r>
            <a:endParaRPr lang="en-US" b="1" dirty="0"/>
          </a:p>
        </p:txBody>
      </p:sp>
      <p:sp>
        <p:nvSpPr>
          <p:cNvPr id="9" name="Text Placeholder 1"/>
          <p:cNvSpPr txBox="1">
            <a:spLocks/>
          </p:cNvSpPr>
          <p:nvPr/>
        </p:nvSpPr>
        <p:spPr bwMode="gray">
          <a:xfrm>
            <a:off x="6362477" y="3735000"/>
            <a:ext cx="5328000" cy="1967931"/>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sz="1400" b="1" dirty="0"/>
              <a:t>Examples:</a:t>
            </a:r>
          </a:p>
          <a:p>
            <a:pPr lvl="1"/>
            <a:r>
              <a:rPr lang="en-US" sz="1400" b="1" dirty="0">
                <a:latin typeface="Courier New" panose="02070309020205020404" pitchFamily="49" charset="0"/>
                <a:cs typeface="Courier New" panose="02070309020205020404" pitchFamily="49" charset="0"/>
              </a:rPr>
              <a:t>ENV </a:t>
            </a:r>
            <a:r>
              <a:rPr lang="en-US" sz="1400" b="1" dirty="0" err="1">
                <a:latin typeface="Courier New" panose="02070309020205020404" pitchFamily="49" charset="0"/>
                <a:cs typeface="Courier New" panose="02070309020205020404" pitchFamily="49" charset="0"/>
              </a:rPr>
              <a:t>http_proxy</a:t>
            </a:r>
            <a:r>
              <a:rPr lang="en-US" sz="1400" b="1" dirty="0">
                <a:latin typeface="Courier New" panose="02070309020205020404" pitchFamily="49" charset="0"/>
                <a:cs typeface="Courier New" panose="02070309020205020404" pitchFamily="49" charset="0"/>
              </a:rPr>
              <a:t> http://proxy:8080</a:t>
            </a:r>
          </a:p>
          <a:p>
            <a:pPr lvl="2"/>
            <a:r>
              <a:rPr lang="en-US" sz="1400" dirty="0"/>
              <a:t>will set the </a:t>
            </a:r>
            <a:r>
              <a:rPr lang="en-US" sz="1400" dirty="0" err="1"/>
              <a:t>http_proxy</a:t>
            </a:r>
            <a:r>
              <a:rPr lang="en-US" sz="1400" dirty="0"/>
              <a:t> environment while building the image and in the finished image</a:t>
            </a:r>
            <a:endParaRPr lang="en-US" sz="1400" b="1" dirty="0"/>
          </a:p>
        </p:txBody>
      </p:sp>
    </p:spTree>
    <p:extLst>
      <p:ext uri="{BB962C8B-B14F-4D97-AF65-F5344CB8AC3E}">
        <p14:creationId xmlns:p14="http://schemas.microsoft.com/office/powerpoint/2010/main" val="4084481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506788"/>
            <a:ext cx="5328000" cy="2081143"/>
          </a:xfrm>
        </p:spPr>
        <p:txBody>
          <a:bodyPr lIns="36000" tIns="36000" rIns="36000" bIns="36000"/>
          <a:lstStyle/>
          <a:p>
            <a:r>
              <a:rPr lang="en-US" b="1" dirty="0"/>
              <a:t>LABEL</a:t>
            </a:r>
          </a:p>
          <a:p>
            <a:pPr lvl="1"/>
            <a:r>
              <a:rPr lang="en-US" dirty="0"/>
              <a:t>sets meta-data of an image</a:t>
            </a:r>
          </a:p>
          <a:p>
            <a:pPr lvl="1"/>
            <a:r>
              <a:rPr lang="en-US" dirty="0"/>
              <a:t>labels are key-value pairs</a:t>
            </a:r>
          </a:p>
        </p:txBody>
      </p:sp>
      <p:sp>
        <p:nvSpPr>
          <p:cNvPr id="4" name="Title 3"/>
          <p:cNvSpPr>
            <a:spLocks noGrp="1"/>
          </p:cNvSpPr>
          <p:nvPr>
            <p:ph type="title"/>
          </p:nvPr>
        </p:nvSpPr>
        <p:spPr/>
        <p:txBody>
          <a:bodyPr/>
          <a:lstStyle/>
          <a:p>
            <a:r>
              <a:rPr lang="en-US" dirty="0"/>
              <a:t>Dockerfile directives (2)</a:t>
            </a:r>
          </a:p>
        </p:txBody>
      </p:sp>
      <p:sp>
        <p:nvSpPr>
          <p:cNvPr id="7" name="Text Placeholder 1"/>
          <p:cNvSpPr txBox="1">
            <a:spLocks/>
          </p:cNvSpPr>
          <p:nvPr/>
        </p:nvSpPr>
        <p:spPr bwMode="gray">
          <a:xfrm>
            <a:off x="504000"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1400" b="1" dirty="0"/>
              <a:t>Examples:</a:t>
            </a:r>
          </a:p>
          <a:p>
            <a:pPr lvl="1"/>
            <a:r>
              <a:rPr lang="en-US" sz="1400" b="1" dirty="0">
                <a:latin typeface="Courier New" panose="02070309020205020404" pitchFamily="49" charset="0"/>
                <a:cs typeface="Courier New" panose="02070309020205020404" pitchFamily="49" charset="0"/>
              </a:rPr>
              <a:t>LABEL maintainer="Homer Simpson"</a:t>
            </a:r>
          </a:p>
          <a:p>
            <a:pPr lvl="2"/>
            <a:r>
              <a:rPr lang="en-US" sz="1400" dirty="0"/>
              <a:t>adds a piece of meta-data to the image specifying the maintainer</a:t>
            </a:r>
            <a:endParaRPr lang="en-US" sz="1400" b="1" i="1" dirty="0"/>
          </a:p>
        </p:txBody>
      </p:sp>
    </p:spTree>
    <p:extLst>
      <p:ext uri="{BB962C8B-B14F-4D97-AF65-F5344CB8AC3E}">
        <p14:creationId xmlns:p14="http://schemas.microsoft.com/office/powerpoint/2010/main" val="2503881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506788"/>
            <a:ext cx="5328000" cy="1967931"/>
          </a:xfrm>
        </p:spPr>
        <p:txBody>
          <a:bodyPr lIns="36000" tIns="36000" rIns="36000" bIns="36000"/>
          <a:lstStyle/>
          <a:p>
            <a:r>
              <a:rPr lang="en-US" b="1" dirty="0"/>
              <a:t>ADD</a:t>
            </a:r>
          </a:p>
          <a:p>
            <a:pPr lvl="1"/>
            <a:r>
              <a:rPr lang="en-US" dirty="0"/>
              <a:t>adds a file from the build-context to the image</a:t>
            </a:r>
          </a:p>
          <a:p>
            <a:pPr lvl="1"/>
            <a:r>
              <a:rPr lang="en-US" dirty="0"/>
              <a:t>can download files from a URL</a:t>
            </a:r>
          </a:p>
          <a:p>
            <a:pPr lvl="1"/>
            <a:r>
              <a:rPr lang="en-US" dirty="0"/>
              <a:t>will automatically extract archives</a:t>
            </a:r>
            <a:endParaRPr lang="en-US" b="1" dirty="0"/>
          </a:p>
        </p:txBody>
      </p:sp>
      <p:sp>
        <p:nvSpPr>
          <p:cNvPr id="4" name="Title 3"/>
          <p:cNvSpPr>
            <a:spLocks noGrp="1"/>
          </p:cNvSpPr>
          <p:nvPr>
            <p:ph type="title"/>
          </p:nvPr>
        </p:nvSpPr>
        <p:spPr/>
        <p:txBody>
          <a:bodyPr/>
          <a:lstStyle/>
          <a:p>
            <a:r>
              <a:rPr lang="en-US" dirty="0"/>
              <a:t>Dockerfile directives (3)</a:t>
            </a:r>
          </a:p>
        </p:txBody>
      </p:sp>
      <p:sp>
        <p:nvSpPr>
          <p:cNvPr id="7" name="Text Placeholder 1"/>
          <p:cNvSpPr txBox="1">
            <a:spLocks/>
          </p:cNvSpPr>
          <p:nvPr/>
        </p:nvSpPr>
        <p:spPr bwMode="gray">
          <a:xfrm>
            <a:off x="504000"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1400" b="1" dirty="0"/>
              <a:t>Examples:</a:t>
            </a:r>
          </a:p>
          <a:p>
            <a:pPr lvl="1"/>
            <a:r>
              <a:rPr lang="en-US" sz="1400" b="1" dirty="0">
                <a:latin typeface="Courier New" panose="02070309020205020404" pitchFamily="49" charset="0"/>
                <a:cs typeface="Courier New" panose="02070309020205020404" pitchFamily="49" charset="0"/>
              </a:rPr>
              <a:t>ADD rootfs.tar.bz2 /</a:t>
            </a:r>
          </a:p>
          <a:p>
            <a:pPr lvl="2"/>
            <a:r>
              <a:rPr lang="en-US" sz="1400" dirty="0"/>
              <a:t>will extract the contents of rootfs.tar.bz2 to the root directory / of the image</a:t>
            </a:r>
          </a:p>
          <a:p>
            <a:pPr lvl="1"/>
            <a:r>
              <a:rPr lang="en-US" sz="1400" b="1" dirty="0">
                <a:latin typeface="Courier New" panose="02070309020205020404" pitchFamily="49" charset="0"/>
                <a:cs typeface="Courier New" panose="02070309020205020404" pitchFamily="49" charset="0"/>
              </a:rPr>
              <a:t>ADD http://plx172:1080/pic.jpg /</a:t>
            </a:r>
            <a:r>
              <a:rPr lang="en-US" sz="1400" b="1" dirty="0" err="1">
                <a:latin typeface="Courier New" panose="02070309020205020404" pitchFamily="49" charset="0"/>
                <a:cs typeface="Courier New" panose="02070309020205020404" pitchFamily="49" charset="0"/>
              </a:rPr>
              <a:t>usr</a:t>
            </a:r>
            <a:r>
              <a:rPr lang="en-US" sz="1400" b="1" dirty="0">
                <a:latin typeface="Courier New" panose="02070309020205020404" pitchFamily="49" charset="0"/>
                <a:cs typeface="Courier New" panose="02070309020205020404" pitchFamily="49" charset="0"/>
              </a:rPr>
              <a:t>/share/pics</a:t>
            </a:r>
          </a:p>
          <a:p>
            <a:pPr lvl="2"/>
            <a:r>
              <a:rPr lang="en-US" sz="1400" dirty="0"/>
              <a:t>will download a picture from plx172 and place it into the image at /</a:t>
            </a:r>
            <a:r>
              <a:rPr lang="en-US" sz="1400" dirty="0" err="1"/>
              <a:t>usr</a:t>
            </a:r>
            <a:r>
              <a:rPr lang="en-US" sz="1400" dirty="0"/>
              <a:t>/share/pics</a:t>
            </a:r>
            <a:endParaRPr lang="en-US" sz="1400" b="1" dirty="0"/>
          </a:p>
        </p:txBody>
      </p:sp>
      <p:sp>
        <p:nvSpPr>
          <p:cNvPr id="8" name="Text Placeholder 1"/>
          <p:cNvSpPr txBox="1">
            <a:spLocks/>
          </p:cNvSpPr>
          <p:nvPr/>
        </p:nvSpPr>
        <p:spPr bwMode="gray">
          <a:xfrm>
            <a:off x="6362477" y="1506788"/>
            <a:ext cx="5328000" cy="1967931"/>
          </a:xfrm>
          <a:prstGeom prst="rect">
            <a:avLst/>
          </a:prstGeom>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t>COPY</a:t>
            </a:r>
          </a:p>
          <a:p>
            <a:pPr lvl="1"/>
            <a:r>
              <a:rPr lang="en-US" dirty="0"/>
              <a:t>copies a file from the build-context to the image</a:t>
            </a:r>
          </a:p>
          <a:p>
            <a:pPr lvl="1"/>
            <a:r>
              <a:rPr lang="en-US" dirty="0"/>
              <a:t>no additional magic like the ADD command</a:t>
            </a:r>
          </a:p>
          <a:p>
            <a:pPr lvl="1"/>
            <a:r>
              <a:rPr lang="en-US" dirty="0"/>
              <a:t>does not copy files inside the image</a:t>
            </a:r>
          </a:p>
        </p:txBody>
      </p:sp>
      <p:sp>
        <p:nvSpPr>
          <p:cNvPr id="9" name="Text Placeholder 1"/>
          <p:cNvSpPr txBox="1">
            <a:spLocks/>
          </p:cNvSpPr>
          <p:nvPr/>
        </p:nvSpPr>
        <p:spPr bwMode="gray">
          <a:xfrm>
            <a:off x="6362477"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sz="1400" b="1" dirty="0"/>
              <a:t>Examples:</a:t>
            </a:r>
          </a:p>
          <a:p>
            <a:pPr lvl="1"/>
            <a:r>
              <a:rPr lang="en-US" sz="1400" b="1" dirty="0">
                <a:latin typeface="Courier New" panose="02070309020205020404" pitchFamily="49" charset="0"/>
                <a:cs typeface="Courier New" panose="02070309020205020404" pitchFamily="49" charset="0"/>
              </a:rPr>
              <a:t>COPY </a:t>
            </a:r>
            <a:r>
              <a:rPr lang="en-US" sz="1400" b="1" dirty="0" err="1">
                <a:latin typeface="Courier New" panose="02070309020205020404" pitchFamily="49" charset="0"/>
                <a:cs typeface="Courier New" panose="02070309020205020404" pitchFamily="49" charset="0"/>
              </a:rPr>
              <a:t>default.conf</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etc</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nginx</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conf.d</a:t>
            </a:r>
            <a:r>
              <a:rPr lang="en-US" sz="1400" b="1" dirty="0">
                <a:latin typeface="Courier New" panose="02070309020205020404" pitchFamily="49" charset="0"/>
                <a:cs typeface="Courier New" panose="02070309020205020404" pitchFamily="49" charset="0"/>
              </a:rPr>
              <a:t>/</a:t>
            </a:r>
          </a:p>
          <a:p>
            <a:pPr lvl="2"/>
            <a:r>
              <a:rPr lang="en-US" sz="1400" dirty="0"/>
              <a:t>will copy the file </a:t>
            </a:r>
            <a:r>
              <a:rPr lang="en-US" sz="1400" dirty="0" err="1"/>
              <a:t>default.conf</a:t>
            </a:r>
            <a:r>
              <a:rPr lang="en-US" sz="1400" dirty="0"/>
              <a:t> into the image at /</a:t>
            </a:r>
            <a:r>
              <a:rPr lang="en-US" sz="1400" dirty="0" err="1"/>
              <a:t>etc</a:t>
            </a:r>
            <a:r>
              <a:rPr lang="en-US" sz="1400" dirty="0"/>
              <a:t>/</a:t>
            </a:r>
            <a:r>
              <a:rPr lang="en-US" sz="1400" dirty="0" err="1"/>
              <a:t>nginx</a:t>
            </a:r>
            <a:r>
              <a:rPr lang="en-US" sz="1400" dirty="0"/>
              <a:t>/</a:t>
            </a:r>
            <a:r>
              <a:rPr lang="en-US" sz="1400" dirty="0" err="1"/>
              <a:t>conf.d</a:t>
            </a:r>
            <a:r>
              <a:rPr lang="en-US" sz="1400" dirty="0"/>
              <a:t>/</a:t>
            </a:r>
            <a:r>
              <a:rPr lang="en-US" sz="1400" dirty="0" err="1"/>
              <a:t>default.conf</a:t>
            </a:r>
            <a:endParaRPr lang="en-US" sz="1400" b="1" dirty="0"/>
          </a:p>
        </p:txBody>
      </p:sp>
    </p:spTree>
    <p:extLst>
      <p:ext uri="{BB962C8B-B14F-4D97-AF65-F5344CB8AC3E}">
        <p14:creationId xmlns:p14="http://schemas.microsoft.com/office/powerpoint/2010/main" val="1630522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506788"/>
            <a:ext cx="5328000" cy="1967931"/>
          </a:xfrm>
        </p:spPr>
        <p:txBody>
          <a:bodyPr lIns="36000" tIns="36000" rIns="36000" bIns="36000"/>
          <a:lstStyle/>
          <a:p>
            <a:r>
              <a:rPr lang="en-US" b="1" dirty="0"/>
              <a:t>RUN</a:t>
            </a:r>
          </a:p>
          <a:p>
            <a:pPr lvl="1"/>
            <a:r>
              <a:rPr lang="en-US" dirty="0"/>
              <a:t>runs the specified command in the image</a:t>
            </a:r>
          </a:p>
          <a:p>
            <a:pPr lvl="1"/>
            <a:r>
              <a:rPr lang="en-US" dirty="0"/>
              <a:t>command binary and shell must be present in the image</a:t>
            </a:r>
          </a:p>
        </p:txBody>
      </p:sp>
      <p:sp>
        <p:nvSpPr>
          <p:cNvPr id="4" name="Title 3"/>
          <p:cNvSpPr>
            <a:spLocks noGrp="1"/>
          </p:cNvSpPr>
          <p:nvPr>
            <p:ph type="title"/>
          </p:nvPr>
        </p:nvSpPr>
        <p:spPr/>
        <p:txBody>
          <a:bodyPr/>
          <a:lstStyle/>
          <a:p>
            <a:r>
              <a:rPr lang="en-US" dirty="0"/>
              <a:t>Dockerfile directives (4)</a:t>
            </a:r>
          </a:p>
        </p:txBody>
      </p:sp>
      <p:sp>
        <p:nvSpPr>
          <p:cNvPr id="7" name="Text Placeholder 1"/>
          <p:cNvSpPr txBox="1">
            <a:spLocks/>
          </p:cNvSpPr>
          <p:nvPr/>
        </p:nvSpPr>
        <p:spPr bwMode="gray">
          <a:xfrm>
            <a:off x="504000"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1400" b="1" dirty="0"/>
              <a:t>Examples:</a:t>
            </a:r>
          </a:p>
          <a:p>
            <a:pPr lvl="1"/>
            <a:r>
              <a:rPr lang="en-US" sz="1400" b="1" dirty="0">
                <a:latin typeface="Courier New" panose="02070309020205020404" pitchFamily="49" charset="0"/>
                <a:cs typeface="Courier New" panose="02070309020205020404" pitchFamily="49" charset="0"/>
              </a:rPr>
              <a:t>RUN apt-get update</a:t>
            </a:r>
          </a:p>
          <a:p>
            <a:pPr lvl="2"/>
            <a:r>
              <a:rPr lang="en-US" sz="1400" dirty="0"/>
              <a:t>will run the Debian package manager and build its package cache inside the image</a:t>
            </a:r>
          </a:p>
          <a:p>
            <a:pPr lvl="1"/>
            <a:r>
              <a:rPr lang="en-US" sz="1400" b="1" dirty="0">
                <a:latin typeface="Courier New" panose="02070309020205020404" pitchFamily="49" charset="0"/>
                <a:cs typeface="Courier New" panose="02070309020205020404" pitchFamily="49" charset="0"/>
              </a:rPr>
              <a:t>RUN </a:t>
            </a:r>
            <a:r>
              <a:rPr lang="en-US" sz="1400" b="1" dirty="0" err="1">
                <a:latin typeface="Courier New" panose="02070309020205020404" pitchFamily="49" charset="0"/>
                <a:cs typeface="Courier New" panose="02070309020205020404" pitchFamily="49" charset="0"/>
              </a:rPr>
              <a:t>cp</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etc</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nginx</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nginx.conf</a:t>
            </a:r>
            <a:r>
              <a:rPr lang="en-US" sz="1400" b="1" dirty="0">
                <a:latin typeface="Courier New" panose="02070309020205020404" pitchFamily="49" charset="0"/>
                <a:cs typeface="Courier New" panose="02070309020205020404" pitchFamily="49" charset="0"/>
              </a:rPr>
              <a:t> /root</a:t>
            </a:r>
          </a:p>
          <a:p>
            <a:pPr lvl="2"/>
            <a:r>
              <a:rPr lang="en-US" sz="1400" dirty="0"/>
              <a:t>will copy the file /</a:t>
            </a:r>
            <a:r>
              <a:rPr lang="en-US" sz="1400" dirty="0" err="1"/>
              <a:t>etc</a:t>
            </a:r>
            <a:r>
              <a:rPr lang="en-US" sz="1400" dirty="0"/>
              <a:t>/</a:t>
            </a:r>
            <a:r>
              <a:rPr lang="en-US" sz="1400" dirty="0" err="1"/>
              <a:t>nginx</a:t>
            </a:r>
            <a:r>
              <a:rPr lang="en-US" sz="1400" dirty="0"/>
              <a:t>/</a:t>
            </a:r>
            <a:r>
              <a:rPr lang="en-US" sz="1400" dirty="0" err="1"/>
              <a:t>nginx.conf</a:t>
            </a:r>
            <a:r>
              <a:rPr lang="en-US" sz="1400" dirty="0"/>
              <a:t> within the image to the directory /root within the image</a:t>
            </a:r>
            <a:endParaRPr lang="en-US" sz="1400" b="1" dirty="0"/>
          </a:p>
        </p:txBody>
      </p:sp>
      <p:sp>
        <p:nvSpPr>
          <p:cNvPr id="8" name="Text Placeholder 1"/>
          <p:cNvSpPr txBox="1">
            <a:spLocks/>
          </p:cNvSpPr>
          <p:nvPr/>
        </p:nvSpPr>
        <p:spPr bwMode="gray">
          <a:xfrm>
            <a:off x="6362477" y="1506788"/>
            <a:ext cx="5328000" cy="1967931"/>
          </a:xfrm>
          <a:prstGeom prst="rect">
            <a:avLst/>
          </a:prstGeom>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t>EXPOSE</a:t>
            </a:r>
          </a:p>
          <a:p>
            <a:pPr lvl="1"/>
            <a:r>
              <a:rPr lang="en-US" dirty="0"/>
              <a:t>exposes a port</a:t>
            </a:r>
          </a:p>
          <a:p>
            <a:pPr lvl="1"/>
            <a:r>
              <a:rPr lang="en-US" dirty="0"/>
              <a:t>exposed ports can be automatically mapped by Docker</a:t>
            </a:r>
            <a:endParaRPr lang="en-US" b="1" dirty="0"/>
          </a:p>
        </p:txBody>
      </p:sp>
      <p:sp>
        <p:nvSpPr>
          <p:cNvPr id="9" name="Text Placeholder 1"/>
          <p:cNvSpPr txBox="1">
            <a:spLocks/>
          </p:cNvSpPr>
          <p:nvPr/>
        </p:nvSpPr>
        <p:spPr bwMode="gray">
          <a:xfrm>
            <a:off x="6362477"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sz="1400" b="1" dirty="0"/>
              <a:t>Examples:</a:t>
            </a:r>
          </a:p>
          <a:p>
            <a:pPr lvl="1"/>
            <a:r>
              <a:rPr lang="en-US" sz="1400" b="1" dirty="0">
                <a:latin typeface="Courier New" panose="02070309020205020404" pitchFamily="49" charset="0"/>
                <a:cs typeface="Courier New" panose="02070309020205020404" pitchFamily="49" charset="0"/>
              </a:rPr>
              <a:t>EXPOSE 80</a:t>
            </a:r>
          </a:p>
          <a:p>
            <a:pPr lvl="2"/>
            <a:r>
              <a:rPr lang="en-US" sz="1400" dirty="0"/>
              <a:t>will expose port 80 so that </a:t>
            </a:r>
            <a:r>
              <a:rPr lang="en-US" sz="1400" i="1" dirty="0"/>
              <a:t>“docker run -P” </a:t>
            </a:r>
            <a:r>
              <a:rPr lang="en-US" sz="1400" dirty="0"/>
              <a:t>can automatically map it to a port on the host</a:t>
            </a:r>
            <a:endParaRPr lang="en-US" sz="1400" b="1" dirty="0"/>
          </a:p>
        </p:txBody>
      </p:sp>
    </p:spTree>
    <p:extLst>
      <p:ext uri="{BB962C8B-B14F-4D97-AF65-F5344CB8AC3E}">
        <p14:creationId xmlns:p14="http://schemas.microsoft.com/office/powerpoint/2010/main" val="990247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506788"/>
            <a:ext cx="5328000" cy="2074611"/>
          </a:xfrm>
        </p:spPr>
        <p:txBody>
          <a:bodyPr lIns="36000" tIns="36000" rIns="36000" bIns="36000"/>
          <a:lstStyle/>
          <a:p>
            <a:r>
              <a:rPr lang="en-US" b="1" dirty="0"/>
              <a:t>CMD</a:t>
            </a:r>
          </a:p>
          <a:p>
            <a:pPr lvl="1"/>
            <a:r>
              <a:rPr lang="en-US" dirty="0"/>
              <a:t>specifies the command to run when a container is created from the image</a:t>
            </a:r>
          </a:p>
          <a:p>
            <a:pPr lvl="1"/>
            <a:r>
              <a:rPr lang="en-US" dirty="0"/>
              <a:t>all but the last CMD directive are ignored</a:t>
            </a:r>
          </a:p>
          <a:p>
            <a:pPr lvl="1"/>
            <a:r>
              <a:rPr lang="en-US" dirty="0"/>
              <a:t>can be overridden upon container instantiation</a:t>
            </a:r>
          </a:p>
        </p:txBody>
      </p:sp>
      <p:sp>
        <p:nvSpPr>
          <p:cNvPr id="4" name="Title 3"/>
          <p:cNvSpPr>
            <a:spLocks noGrp="1"/>
          </p:cNvSpPr>
          <p:nvPr>
            <p:ph type="title"/>
          </p:nvPr>
        </p:nvSpPr>
        <p:spPr/>
        <p:txBody>
          <a:bodyPr/>
          <a:lstStyle/>
          <a:p>
            <a:r>
              <a:rPr lang="en-US" dirty="0"/>
              <a:t>Dockerfile directives (5)</a:t>
            </a:r>
          </a:p>
        </p:txBody>
      </p:sp>
      <p:sp>
        <p:nvSpPr>
          <p:cNvPr id="7" name="Text Placeholder 1"/>
          <p:cNvSpPr txBox="1">
            <a:spLocks/>
          </p:cNvSpPr>
          <p:nvPr/>
        </p:nvSpPr>
        <p:spPr bwMode="gray">
          <a:xfrm>
            <a:off x="504000"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1400" b="1" dirty="0"/>
              <a:t>Examples:</a:t>
            </a:r>
          </a:p>
          <a:p>
            <a:pPr lvl="1"/>
            <a:r>
              <a:rPr lang="en-US" sz="1400" b="1" dirty="0">
                <a:latin typeface="Courier New" panose="02070309020205020404" pitchFamily="49" charset="0"/>
                <a:cs typeface="Courier New" panose="02070309020205020404" pitchFamily="49" charset="0"/>
              </a:rPr>
              <a:t>CMD /bin/</a:t>
            </a:r>
            <a:r>
              <a:rPr lang="en-US" sz="1400" b="1" dirty="0" err="1">
                <a:latin typeface="Courier New" panose="02070309020205020404" pitchFamily="49" charset="0"/>
                <a:cs typeface="Courier New" panose="02070309020205020404" pitchFamily="49" charset="0"/>
              </a:rPr>
              <a:t>helloworld</a:t>
            </a:r>
            <a:endParaRPr lang="en-US" sz="1400" b="1" dirty="0">
              <a:latin typeface="Courier New" panose="02070309020205020404" pitchFamily="49" charset="0"/>
              <a:cs typeface="Courier New" panose="02070309020205020404" pitchFamily="49" charset="0"/>
            </a:endParaRPr>
          </a:p>
          <a:p>
            <a:pPr lvl="2"/>
            <a:r>
              <a:rPr lang="en-US" sz="1400" dirty="0"/>
              <a:t>will run a hello-world program when the container is started. This form is executed in a shell</a:t>
            </a:r>
          </a:p>
          <a:p>
            <a:pPr lvl="1"/>
            <a:r>
              <a:rPr lang="en-US" sz="1400" b="1" dirty="0">
                <a:latin typeface="Courier New" panose="02070309020205020404" pitchFamily="49" charset="0"/>
                <a:cs typeface="Courier New" panose="02070309020205020404" pitchFamily="49" charset="0"/>
              </a:rPr>
              <a:t>CMD ["</a:t>
            </a:r>
            <a:r>
              <a:rPr lang="en-US" sz="1400" b="1" dirty="0" err="1">
                <a:latin typeface="Courier New" panose="02070309020205020404" pitchFamily="49" charset="0"/>
                <a:cs typeface="Courier New" panose="02070309020205020404" pitchFamily="49" charset="0"/>
              </a:rPr>
              <a:t>nginx</a:t>
            </a:r>
            <a:r>
              <a:rPr lang="en-US" sz="1400" b="1" dirty="0">
                <a:latin typeface="Courier New" panose="02070309020205020404" pitchFamily="49" charset="0"/>
                <a:cs typeface="Courier New" panose="02070309020205020404" pitchFamily="49" charset="0"/>
              </a:rPr>
              <a:t>", "-c", "daemon off;"]</a:t>
            </a:r>
          </a:p>
          <a:p>
            <a:pPr lvl="2"/>
            <a:r>
              <a:rPr lang="en-US" sz="1400" dirty="0"/>
              <a:t>will run the </a:t>
            </a:r>
            <a:r>
              <a:rPr lang="en-US" sz="1400" dirty="0" err="1"/>
              <a:t>nginx</a:t>
            </a:r>
            <a:r>
              <a:rPr lang="en-US" sz="1400" dirty="0"/>
              <a:t> binary with the arguments </a:t>
            </a:r>
            <a:r>
              <a:rPr lang="en-US" sz="1400" i="1" dirty="0"/>
              <a:t>“-c”</a:t>
            </a:r>
            <a:r>
              <a:rPr lang="en-US" sz="1400" dirty="0"/>
              <a:t> and </a:t>
            </a:r>
            <a:r>
              <a:rPr lang="en-US" sz="1400" i="1" dirty="0"/>
              <a:t>“daemon off;” </a:t>
            </a:r>
            <a:r>
              <a:rPr lang="en-US" sz="1400" dirty="0"/>
              <a:t>This form is directly executed via a system call (without shell)</a:t>
            </a:r>
            <a:endParaRPr lang="en-US" sz="1400" b="1" dirty="0"/>
          </a:p>
        </p:txBody>
      </p:sp>
      <p:sp>
        <p:nvSpPr>
          <p:cNvPr id="8" name="Text Placeholder 1"/>
          <p:cNvSpPr txBox="1">
            <a:spLocks/>
          </p:cNvSpPr>
          <p:nvPr/>
        </p:nvSpPr>
        <p:spPr bwMode="gray">
          <a:xfrm>
            <a:off x="6362477" y="1506788"/>
            <a:ext cx="5328000" cy="1967931"/>
          </a:xfrm>
          <a:prstGeom prst="rect">
            <a:avLst/>
          </a:prstGeom>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t>ENTRYPOINT</a:t>
            </a:r>
          </a:p>
          <a:p>
            <a:pPr lvl="1"/>
            <a:r>
              <a:rPr lang="en-US" dirty="0"/>
              <a:t>sets the program to be directly run when a container is created</a:t>
            </a:r>
          </a:p>
          <a:p>
            <a:pPr lvl="1"/>
            <a:r>
              <a:rPr lang="en-US" dirty="0"/>
              <a:t>can be overridden with the option “--</a:t>
            </a:r>
            <a:r>
              <a:rPr lang="en-US" dirty="0" err="1"/>
              <a:t>entrypoint</a:t>
            </a:r>
            <a:r>
              <a:rPr lang="en-US" dirty="0"/>
              <a:t>”.</a:t>
            </a:r>
          </a:p>
        </p:txBody>
      </p:sp>
      <p:sp>
        <p:nvSpPr>
          <p:cNvPr id="9" name="Text Placeholder 1"/>
          <p:cNvSpPr txBox="1">
            <a:spLocks/>
          </p:cNvSpPr>
          <p:nvPr/>
        </p:nvSpPr>
        <p:spPr bwMode="gray">
          <a:xfrm>
            <a:off x="6362477"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sz="1400" b="1" dirty="0"/>
              <a:t>Examples:</a:t>
            </a:r>
          </a:p>
          <a:p>
            <a:pPr lvl="1"/>
            <a:r>
              <a:rPr lang="en-US" sz="1400" b="1" dirty="0">
                <a:latin typeface="Courier New" panose="02070309020205020404" pitchFamily="49" charset="0"/>
                <a:cs typeface="Courier New" panose="02070309020205020404" pitchFamily="49" charset="0"/>
              </a:rPr>
              <a:t>ENTRYPOINT [ "/</a:t>
            </a:r>
            <a:r>
              <a:rPr lang="en-US" sz="1400" b="1" dirty="0" err="1">
                <a:latin typeface="Courier New" panose="02070309020205020404" pitchFamily="49" charset="0"/>
                <a:cs typeface="Courier New" panose="02070309020205020404" pitchFamily="49" charset="0"/>
              </a:rPr>
              <a:t>usr</a:t>
            </a:r>
            <a:r>
              <a:rPr lang="en-US" sz="1400" b="1" dirty="0">
                <a:latin typeface="Courier New" panose="02070309020205020404" pitchFamily="49" charset="0"/>
                <a:cs typeface="Courier New" panose="02070309020205020404" pitchFamily="49" charset="0"/>
              </a:rPr>
              <a:t>/bin/</a:t>
            </a:r>
            <a:r>
              <a:rPr lang="en-US" sz="1400" b="1" dirty="0" err="1">
                <a:latin typeface="Courier New" panose="02070309020205020404" pitchFamily="49" charset="0"/>
                <a:cs typeface="Courier New" panose="02070309020205020404" pitchFamily="49" charset="0"/>
              </a:rPr>
              <a:t>nginx</a:t>
            </a:r>
            <a:r>
              <a:rPr lang="en-US" sz="1400" b="1" dirty="0">
                <a:latin typeface="Courier New" panose="02070309020205020404" pitchFamily="49" charset="0"/>
                <a:cs typeface="Courier New" panose="02070309020205020404" pitchFamily="49" charset="0"/>
              </a:rPr>
              <a:t>" ]</a:t>
            </a:r>
          </a:p>
          <a:p>
            <a:pPr lvl="2"/>
            <a:r>
              <a:rPr lang="en-US" sz="1400" dirty="0"/>
              <a:t>starts </a:t>
            </a:r>
            <a:r>
              <a:rPr lang="en-US" sz="1400" dirty="0" err="1"/>
              <a:t>nginx</a:t>
            </a:r>
            <a:r>
              <a:rPr lang="en-US" sz="1400" dirty="0"/>
              <a:t> directly without using a shell to start it. (Note the brackets)</a:t>
            </a:r>
          </a:p>
          <a:p>
            <a:pPr lvl="2"/>
            <a:endParaRPr lang="en-US" sz="1400" b="1" dirty="0"/>
          </a:p>
        </p:txBody>
      </p:sp>
    </p:spTree>
    <p:extLst>
      <p:ext uri="{BB962C8B-B14F-4D97-AF65-F5344CB8AC3E}">
        <p14:creationId xmlns:p14="http://schemas.microsoft.com/office/powerpoint/2010/main" val="1229460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Bent-Up 2">
            <a:extLst>
              <a:ext uri="{FF2B5EF4-FFF2-40B4-BE49-F238E27FC236}">
                <a16:creationId xmlns:a16="http://schemas.microsoft.com/office/drawing/2014/main" id="{4FAE23BF-DE21-4BB6-BBF3-1DEA08D22075}"/>
              </a:ext>
            </a:extLst>
          </p:cNvPr>
          <p:cNvSpPr/>
          <p:nvPr/>
        </p:nvSpPr>
        <p:spPr bwMode="gray">
          <a:xfrm rot="5400000">
            <a:off x="2694903" y="3436875"/>
            <a:ext cx="1246106" cy="1579979"/>
          </a:xfrm>
          <a:prstGeom prst="bentUpArrow">
            <a:avLst/>
          </a:prstGeom>
          <a:solidFill>
            <a:schemeClr val="tx2"/>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a:extLst>
              <a:ext uri="{FF2B5EF4-FFF2-40B4-BE49-F238E27FC236}">
                <a16:creationId xmlns:a16="http://schemas.microsoft.com/office/drawing/2014/main" id="{4D461299-64D3-4D8C-97B5-40E5E794FE74}"/>
              </a:ext>
            </a:extLst>
          </p:cNvPr>
          <p:cNvSpPr>
            <a:spLocks noGrp="1"/>
          </p:cNvSpPr>
          <p:nvPr>
            <p:ph type="title"/>
          </p:nvPr>
        </p:nvSpPr>
        <p:spPr>
          <a:xfrm>
            <a:off x="530895" y="505938"/>
            <a:ext cx="11186476" cy="369332"/>
          </a:xfrm>
        </p:spPr>
        <p:txBody>
          <a:bodyPr/>
          <a:lstStyle/>
          <a:p>
            <a:r>
              <a:rPr lang="en-US" dirty="0" err="1"/>
              <a:t>Entrypoints</a:t>
            </a:r>
            <a:r>
              <a:rPr lang="en-US" dirty="0"/>
              <a:t>, CMDs and the container lifecycle</a:t>
            </a:r>
          </a:p>
        </p:txBody>
      </p:sp>
      <p:pic>
        <p:nvPicPr>
          <p:cNvPr id="4" name="Picture 3">
            <a:extLst>
              <a:ext uri="{FF2B5EF4-FFF2-40B4-BE49-F238E27FC236}">
                <a16:creationId xmlns:a16="http://schemas.microsoft.com/office/drawing/2014/main" id="{4136D8EA-497A-44E6-A493-E028EA6347FD}"/>
              </a:ext>
            </a:extLst>
          </p:cNvPr>
          <p:cNvPicPr>
            <a:picLocks noChangeAspect="1"/>
          </p:cNvPicPr>
          <p:nvPr/>
        </p:nvPicPr>
        <p:blipFill>
          <a:blip r:embed="rId2"/>
          <a:stretch>
            <a:fillRect/>
          </a:stretch>
        </p:blipFill>
        <p:spPr>
          <a:xfrm>
            <a:off x="1855700" y="2573153"/>
            <a:ext cx="1613647" cy="1124806"/>
          </a:xfrm>
          <a:prstGeom prst="rect">
            <a:avLst/>
          </a:prstGeom>
        </p:spPr>
      </p:pic>
      <p:pic>
        <p:nvPicPr>
          <p:cNvPr id="5" name="Picture 4">
            <a:extLst>
              <a:ext uri="{FF2B5EF4-FFF2-40B4-BE49-F238E27FC236}">
                <a16:creationId xmlns:a16="http://schemas.microsoft.com/office/drawing/2014/main" id="{A7B6F568-DB42-4874-8159-523596E2C094}"/>
              </a:ext>
            </a:extLst>
          </p:cNvPr>
          <p:cNvPicPr>
            <a:picLocks noChangeAspect="1"/>
          </p:cNvPicPr>
          <p:nvPr/>
        </p:nvPicPr>
        <p:blipFill>
          <a:blip r:embed="rId3"/>
          <a:stretch>
            <a:fillRect/>
          </a:stretch>
        </p:blipFill>
        <p:spPr>
          <a:xfrm>
            <a:off x="735111" y="1450158"/>
            <a:ext cx="1388484" cy="1039240"/>
          </a:xfrm>
          <a:prstGeom prst="rect">
            <a:avLst/>
          </a:prstGeom>
        </p:spPr>
      </p:pic>
      <p:cxnSp>
        <p:nvCxnSpPr>
          <p:cNvPr id="7" name="Connector: Elbow 6">
            <a:extLst>
              <a:ext uri="{FF2B5EF4-FFF2-40B4-BE49-F238E27FC236}">
                <a16:creationId xmlns:a16="http://schemas.microsoft.com/office/drawing/2014/main" id="{4BD66FB7-D909-41C9-91BD-F325C5C74BC2}"/>
              </a:ext>
            </a:extLst>
          </p:cNvPr>
          <p:cNvCxnSpPr>
            <a:stCxn id="5" idx="2"/>
            <a:endCxn id="4" idx="1"/>
          </p:cNvCxnSpPr>
          <p:nvPr/>
        </p:nvCxnSpPr>
        <p:spPr>
          <a:xfrm rot="16200000" flipH="1">
            <a:off x="1319447" y="2599303"/>
            <a:ext cx="646158" cy="426347"/>
          </a:xfrm>
          <a:prstGeom prst="bentConnector2">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Rectangle: Single Corner Snipped 9">
            <a:extLst>
              <a:ext uri="{FF2B5EF4-FFF2-40B4-BE49-F238E27FC236}">
                <a16:creationId xmlns:a16="http://schemas.microsoft.com/office/drawing/2014/main" id="{B8B04CA1-2DB0-4D9A-9975-81C6027B430A}"/>
              </a:ext>
            </a:extLst>
          </p:cNvPr>
          <p:cNvSpPr/>
          <p:nvPr/>
        </p:nvSpPr>
        <p:spPr bwMode="gray">
          <a:xfrm>
            <a:off x="7593110" y="1450158"/>
            <a:ext cx="1470212" cy="1156448"/>
          </a:xfrm>
          <a:prstGeom prst="snip1Rect">
            <a:avLst/>
          </a:prstGeom>
          <a:solidFill>
            <a:schemeClr val="accent3">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config.json</a:t>
            </a:r>
            <a:endPar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cxnSp>
        <p:nvCxnSpPr>
          <p:cNvPr id="16" name="Connector: Elbow 15">
            <a:extLst>
              <a:ext uri="{FF2B5EF4-FFF2-40B4-BE49-F238E27FC236}">
                <a16:creationId xmlns:a16="http://schemas.microsoft.com/office/drawing/2014/main" id="{F3F85A5F-4D7A-439E-89D9-851A78A2B144}"/>
              </a:ext>
            </a:extLst>
          </p:cNvPr>
          <p:cNvCxnSpPr>
            <a:stCxn id="4" idx="3"/>
            <a:endCxn id="10" idx="2"/>
          </p:cNvCxnSpPr>
          <p:nvPr/>
        </p:nvCxnSpPr>
        <p:spPr>
          <a:xfrm flipV="1">
            <a:off x="3469347" y="2028382"/>
            <a:ext cx="4123763" cy="1107174"/>
          </a:xfrm>
          <a:prstGeom prst="bentConnector3">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93029CC7-B361-454E-AECC-570757DE7154}"/>
              </a:ext>
            </a:extLst>
          </p:cNvPr>
          <p:cNvGrpSpPr/>
          <p:nvPr/>
        </p:nvGrpSpPr>
        <p:grpSpPr>
          <a:xfrm>
            <a:off x="5325043" y="1431394"/>
            <a:ext cx="2091988" cy="596153"/>
            <a:chOff x="5181603" y="1081759"/>
            <a:chExt cx="2091988" cy="596153"/>
          </a:xfrm>
        </p:grpSpPr>
        <p:pic>
          <p:nvPicPr>
            <p:cNvPr id="14" name="Graphic 13">
              <a:extLst>
                <a:ext uri="{FF2B5EF4-FFF2-40B4-BE49-F238E27FC236}">
                  <a16:creationId xmlns:a16="http://schemas.microsoft.com/office/drawing/2014/main" id="{DD3C745B-77A2-45D3-8122-FB55A5E2D27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81603" y="1081759"/>
              <a:ext cx="596153" cy="596153"/>
            </a:xfrm>
            <a:prstGeom prst="rect">
              <a:avLst/>
            </a:prstGeom>
          </p:spPr>
        </p:pic>
        <p:sp>
          <p:nvSpPr>
            <p:cNvPr id="17" name="TextBox 16">
              <a:extLst>
                <a:ext uri="{FF2B5EF4-FFF2-40B4-BE49-F238E27FC236}">
                  <a16:creationId xmlns:a16="http://schemas.microsoft.com/office/drawing/2014/main" id="{E1605948-03A4-4F2D-9EAF-B0BCEBE5C4F7}"/>
                </a:ext>
              </a:extLst>
            </p:cNvPr>
            <p:cNvSpPr txBox="1"/>
            <p:nvPr/>
          </p:nvSpPr>
          <p:spPr>
            <a:xfrm>
              <a:off x="5840506" y="1328444"/>
              <a:ext cx="1433085"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ENTRYPOINT?</a:t>
              </a:r>
            </a:p>
          </p:txBody>
        </p:sp>
      </p:grpSp>
      <p:sp>
        <p:nvSpPr>
          <p:cNvPr id="19" name="Thought Bubble: Cloud 18">
            <a:extLst>
              <a:ext uri="{FF2B5EF4-FFF2-40B4-BE49-F238E27FC236}">
                <a16:creationId xmlns:a16="http://schemas.microsoft.com/office/drawing/2014/main" id="{ECD6F3B9-0583-48BE-948C-AFF97B19CE79}"/>
              </a:ext>
            </a:extLst>
          </p:cNvPr>
          <p:cNvSpPr/>
          <p:nvPr/>
        </p:nvSpPr>
        <p:spPr bwMode="gray">
          <a:xfrm>
            <a:off x="2521156" y="1533022"/>
            <a:ext cx="2287610" cy="955456"/>
          </a:xfrm>
          <a:prstGeom prst="cloudCallout">
            <a:avLst/>
          </a:prstGeom>
          <a:solidFill>
            <a:schemeClr val="accent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ENTRYPOINT is </a:t>
            </a:r>
            <a:r>
              <a:rPr kumimoji="0" lang="en-US" sz="1400" b="1" i="1" u="none" strike="noStrike" kern="0" cap="none" spc="0" normalizeH="0" baseline="0" noProof="0" dirty="0">
                <a:ln>
                  <a:noFill/>
                </a:ln>
                <a:effectLst/>
                <a:uLnTx/>
                <a:uFillTx/>
                <a:ea typeface="Arial Unicode MS" pitchFamily="34" charset="-128"/>
                <a:cs typeface="Arial Unicode MS" pitchFamily="34" charset="-128"/>
              </a:rPr>
              <a:t>/bin/bash</a:t>
            </a:r>
          </a:p>
        </p:txBody>
      </p:sp>
      <p:sp>
        <p:nvSpPr>
          <p:cNvPr id="20" name="Thought Bubble: Cloud 19">
            <a:extLst>
              <a:ext uri="{FF2B5EF4-FFF2-40B4-BE49-F238E27FC236}">
                <a16:creationId xmlns:a16="http://schemas.microsoft.com/office/drawing/2014/main" id="{D330936A-38D7-46F1-8B92-9AA010B0EB77}"/>
              </a:ext>
            </a:extLst>
          </p:cNvPr>
          <p:cNvSpPr/>
          <p:nvPr/>
        </p:nvSpPr>
        <p:spPr bwMode="gray">
          <a:xfrm>
            <a:off x="647441" y="3930359"/>
            <a:ext cx="2732258" cy="919559"/>
          </a:xfrm>
          <a:prstGeom prst="cloudCallout">
            <a:avLst>
              <a:gd name="adj1" fmla="val 13191"/>
              <a:gd name="adj2" fmla="val -71284"/>
            </a:avLst>
          </a:prstGeom>
          <a:solidFill>
            <a:schemeClr val="accent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CMD is </a:t>
            </a:r>
            <a:br>
              <a:rPr kumimoji="0" lang="en-US" sz="1400" b="0" i="0" u="none" strike="noStrike" kern="0" cap="none" spc="0" normalizeH="0" baseline="0" noProof="0" dirty="0">
                <a:ln>
                  <a:noFill/>
                </a:ln>
                <a:effectLst/>
                <a:uLnTx/>
                <a:uFillTx/>
                <a:ea typeface="Arial Unicode MS" pitchFamily="34" charset="-128"/>
                <a:cs typeface="Arial Unicode MS" pitchFamily="34" charset="-128"/>
              </a:rPr>
            </a:br>
            <a:r>
              <a:rPr kumimoji="0" lang="en-US" sz="1400" b="1" i="1" u="none" strike="noStrike" kern="0" cap="none" spc="0" normalizeH="0" baseline="0" noProof="0" dirty="0" err="1">
                <a:ln>
                  <a:noFill/>
                </a:ln>
                <a:effectLst/>
                <a:uLnTx/>
                <a:uFillTx/>
                <a:ea typeface="Arial Unicode MS" pitchFamily="34" charset="-128"/>
                <a:cs typeface="Arial Unicode MS" pitchFamily="34" charset="-128"/>
              </a:rPr>
              <a:t>nginx</a:t>
            </a:r>
            <a:r>
              <a:rPr kumimoji="0" lang="en-US" sz="1400" b="1" i="1" u="none" strike="noStrike" kern="0" cap="none" spc="0" normalizeH="0" baseline="0" noProof="0" dirty="0">
                <a:ln>
                  <a:noFill/>
                </a:ln>
                <a:effectLst/>
                <a:uLnTx/>
                <a:uFillTx/>
                <a:ea typeface="Arial Unicode MS" pitchFamily="34" charset="-128"/>
                <a:cs typeface="Arial Unicode MS" pitchFamily="34" charset="-128"/>
              </a:rPr>
              <a:t> -c daemon off;</a:t>
            </a:r>
          </a:p>
        </p:txBody>
      </p:sp>
      <p:grpSp>
        <p:nvGrpSpPr>
          <p:cNvPr id="26" name="Group 25">
            <a:extLst>
              <a:ext uri="{FF2B5EF4-FFF2-40B4-BE49-F238E27FC236}">
                <a16:creationId xmlns:a16="http://schemas.microsoft.com/office/drawing/2014/main" id="{0465955D-8510-4AA7-B1E3-E1B19249A15F}"/>
              </a:ext>
            </a:extLst>
          </p:cNvPr>
          <p:cNvGrpSpPr/>
          <p:nvPr/>
        </p:nvGrpSpPr>
        <p:grpSpPr>
          <a:xfrm>
            <a:off x="6008602" y="1993578"/>
            <a:ext cx="1239190" cy="596153"/>
            <a:chOff x="5865162" y="1643943"/>
            <a:chExt cx="1239190" cy="596153"/>
          </a:xfrm>
        </p:grpSpPr>
        <p:pic>
          <p:nvPicPr>
            <p:cNvPr id="23" name="Graphic 22">
              <a:extLst>
                <a:ext uri="{FF2B5EF4-FFF2-40B4-BE49-F238E27FC236}">
                  <a16:creationId xmlns:a16="http://schemas.microsoft.com/office/drawing/2014/main" id="{CC4E2F79-BA68-4978-9832-2240281F773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65162" y="1643943"/>
              <a:ext cx="596153" cy="596153"/>
            </a:xfrm>
            <a:prstGeom prst="rect">
              <a:avLst/>
            </a:prstGeom>
          </p:spPr>
        </p:pic>
        <p:sp>
          <p:nvSpPr>
            <p:cNvPr id="24" name="TextBox 23">
              <a:extLst>
                <a:ext uri="{FF2B5EF4-FFF2-40B4-BE49-F238E27FC236}">
                  <a16:creationId xmlns:a16="http://schemas.microsoft.com/office/drawing/2014/main" id="{34FAF991-1923-48BB-B62A-ED65656FF942}"/>
                </a:ext>
              </a:extLst>
            </p:cNvPr>
            <p:cNvSpPr txBox="1"/>
            <p:nvPr/>
          </p:nvSpPr>
          <p:spPr>
            <a:xfrm>
              <a:off x="6524065" y="1890628"/>
              <a:ext cx="580287"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CMD?</a:t>
              </a:r>
            </a:p>
          </p:txBody>
        </p:sp>
      </p:grpSp>
      <p:pic>
        <p:nvPicPr>
          <p:cNvPr id="27" name="Picture 26">
            <a:extLst>
              <a:ext uri="{FF2B5EF4-FFF2-40B4-BE49-F238E27FC236}">
                <a16:creationId xmlns:a16="http://schemas.microsoft.com/office/drawing/2014/main" id="{D402FA9E-6831-48C1-AC09-15BCCC1ECA03}"/>
              </a:ext>
            </a:extLst>
          </p:cNvPr>
          <p:cNvPicPr>
            <a:picLocks noChangeAspect="1"/>
          </p:cNvPicPr>
          <p:nvPr/>
        </p:nvPicPr>
        <p:blipFill>
          <a:blip r:embed="rId6"/>
          <a:stretch>
            <a:fillRect/>
          </a:stretch>
        </p:blipFill>
        <p:spPr>
          <a:xfrm>
            <a:off x="4107946" y="3714732"/>
            <a:ext cx="3801311" cy="2270372"/>
          </a:xfrm>
          <a:prstGeom prst="rect">
            <a:avLst/>
          </a:prstGeom>
        </p:spPr>
      </p:pic>
      <p:sp>
        <p:nvSpPr>
          <p:cNvPr id="30" name="Rectangle 29">
            <a:extLst>
              <a:ext uri="{FF2B5EF4-FFF2-40B4-BE49-F238E27FC236}">
                <a16:creationId xmlns:a16="http://schemas.microsoft.com/office/drawing/2014/main" id="{755AADC9-3E5E-44FF-8648-ED418622A416}"/>
              </a:ext>
            </a:extLst>
          </p:cNvPr>
          <p:cNvSpPr/>
          <p:nvPr/>
        </p:nvSpPr>
        <p:spPr bwMode="gray">
          <a:xfrm>
            <a:off x="7900292" y="3930359"/>
            <a:ext cx="3023999" cy="413637"/>
          </a:xfrm>
          <a:prstGeom prst="rect">
            <a:avLst/>
          </a:prstGeom>
          <a:solidFill>
            <a:srgbClr val="002060"/>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b="1" kern="0" dirty="0">
                <a:solidFill>
                  <a:schemeClr val="bg1"/>
                </a:solidFill>
                <a:ea typeface="Arial Unicode MS" pitchFamily="34" charset="-128"/>
                <a:cs typeface="Arial Unicode MS" pitchFamily="34" charset="-128"/>
              </a:rPr>
              <a:t>PID 1</a:t>
            </a:r>
            <a:endParaRPr kumimoji="0" lang="en-US" sz="1400" b="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99443267-0821-4503-A681-68A18E66581A}"/>
              </a:ext>
            </a:extLst>
          </p:cNvPr>
          <p:cNvSpPr/>
          <p:nvPr/>
        </p:nvSpPr>
        <p:spPr bwMode="gray">
          <a:xfrm>
            <a:off x="7900292" y="4343996"/>
            <a:ext cx="3023999" cy="413637"/>
          </a:xfrm>
          <a:prstGeom prst="rect">
            <a:avLst/>
          </a:prstGeom>
          <a:solidFill>
            <a:schemeClr val="accent3">
              <a:lumMod val="20000"/>
              <a:lumOff val="8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1" i="1" u="none" strike="noStrike" kern="0" cap="none" spc="0" normalizeH="0" baseline="0" noProof="0" dirty="0">
                <a:ln>
                  <a:noFill/>
                </a:ln>
                <a:effectLst/>
                <a:uLnTx/>
                <a:uFillTx/>
                <a:ea typeface="Arial Unicode MS" pitchFamily="34" charset="-128"/>
                <a:cs typeface="Arial Unicode MS" pitchFamily="34" charset="-128"/>
              </a:rPr>
              <a:t>ENTRYPOINT CMD</a:t>
            </a:r>
          </a:p>
        </p:txBody>
      </p:sp>
      <p:sp>
        <p:nvSpPr>
          <p:cNvPr id="29" name="Rectangle 28">
            <a:extLst>
              <a:ext uri="{FF2B5EF4-FFF2-40B4-BE49-F238E27FC236}">
                <a16:creationId xmlns:a16="http://schemas.microsoft.com/office/drawing/2014/main" id="{071165D1-0AAC-4563-82AE-7914C99E53FF}"/>
              </a:ext>
            </a:extLst>
          </p:cNvPr>
          <p:cNvSpPr/>
          <p:nvPr/>
        </p:nvSpPr>
        <p:spPr bwMode="gray">
          <a:xfrm>
            <a:off x="7900292" y="4343996"/>
            <a:ext cx="3023999" cy="413637"/>
          </a:xfrm>
          <a:prstGeom prst="rect">
            <a:avLst/>
          </a:prstGeom>
          <a:solidFill>
            <a:schemeClr val="accent3">
              <a:lumMod val="20000"/>
              <a:lumOff val="8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1" i="1" u="none" strike="noStrike" kern="0" cap="none" spc="0" normalizeH="0" baseline="0" noProof="0" dirty="0">
                <a:ln>
                  <a:noFill/>
                </a:ln>
                <a:effectLst/>
                <a:uLnTx/>
                <a:uFillTx/>
                <a:ea typeface="Arial Unicode MS" pitchFamily="34" charset="-128"/>
                <a:cs typeface="Arial Unicode MS" pitchFamily="34" charset="-128"/>
              </a:rPr>
              <a:t>/bin/bash </a:t>
            </a:r>
            <a:r>
              <a:rPr kumimoji="0" lang="en-US" sz="1400" b="1" i="1" u="none" strike="noStrike" kern="0" cap="none" spc="0" normalizeH="0" baseline="0" noProof="0" dirty="0" err="1">
                <a:ln>
                  <a:noFill/>
                </a:ln>
                <a:effectLst/>
                <a:uLnTx/>
                <a:uFillTx/>
                <a:ea typeface="Arial Unicode MS" pitchFamily="34" charset="-128"/>
                <a:cs typeface="Arial Unicode MS" pitchFamily="34" charset="-128"/>
              </a:rPr>
              <a:t>nginx</a:t>
            </a:r>
            <a:r>
              <a:rPr kumimoji="0" lang="en-US" sz="1400" b="1" i="1" u="none" strike="noStrike" kern="0" cap="none" spc="0" normalizeH="0" baseline="0" noProof="0" dirty="0">
                <a:ln>
                  <a:noFill/>
                </a:ln>
                <a:effectLst/>
                <a:uLnTx/>
                <a:uFillTx/>
                <a:ea typeface="Arial Unicode MS" pitchFamily="34" charset="-128"/>
                <a:cs typeface="Arial Unicode MS" pitchFamily="34" charset="-128"/>
              </a:rPr>
              <a:t> –c </a:t>
            </a:r>
            <a:r>
              <a:rPr kumimoji="0" lang="en-US" sz="1400" b="1" i="1" u="none" strike="noStrike" kern="0" cap="none" spc="0" normalizeH="0" baseline="0" noProof="0" dirty="0" err="1">
                <a:ln>
                  <a:noFill/>
                </a:ln>
                <a:effectLst/>
                <a:uLnTx/>
                <a:uFillTx/>
                <a:ea typeface="Arial Unicode MS" pitchFamily="34" charset="-128"/>
                <a:cs typeface="Arial Unicode MS" pitchFamily="34" charset="-128"/>
              </a:rPr>
              <a:t>deamon</a:t>
            </a:r>
            <a:r>
              <a:rPr kumimoji="0" lang="en-US" sz="1400" b="1" i="1" u="none" strike="noStrike" kern="0" cap="none" spc="0" normalizeH="0" baseline="0" noProof="0" dirty="0">
                <a:ln>
                  <a:noFill/>
                </a:ln>
                <a:effectLst/>
                <a:uLnTx/>
                <a:uFillTx/>
                <a:ea typeface="Arial Unicode MS" pitchFamily="34" charset="-128"/>
                <a:cs typeface="Arial Unicode MS" pitchFamily="34" charset="-128"/>
              </a:rPr>
              <a:t> off;</a:t>
            </a:r>
          </a:p>
        </p:txBody>
      </p:sp>
      <p:sp>
        <p:nvSpPr>
          <p:cNvPr id="32" name="Speech Bubble: Rectangle 31">
            <a:extLst>
              <a:ext uri="{FF2B5EF4-FFF2-40B4-BE49-F238E27FC236}">
                <a16:creationId xmlns:a16="http://schemas.microsoft.com/office/drawing/2014/main" id="{5EB9CAAF-9D39-4743-93E5-CD9D7394171B}"/>
              </a:ext>
            </a:extLst>
          </p:cNvPr>
          <p:cNvSpPr/>
          <p:nvPr/>
        </p:nvSpPr>
        <p:spPr bwMode="gray">
          <a:xfrm>
            <a:off x="5531228" y="1749575"/>
            <a:ext cx="5976381" cy="994377"/>
          </a:xfrm>
          <a:prstGeom prst="wedgeRectCallout">
            <a:avLst>
              <a:gd name="adj1" fmla="val -84252"/>
              <a:gd name="adj2" fmla="val 86768"/>
            </a:avLst>
          </a:prstGeom>
          <a:solidFill>
            <a:schemeClr val="accent3">
              <a:lumMod val="75000"/>
            </a:schemeClr>
          </a:solidFill>
          <a:ln w="6350" algn="ctr">
            <a:solidFill>
              <a:schemeClr val="bg1"/>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create namespaces</a:t>
            </a:r>
          </a:p>
        </p:txBody>
      </p:sp>
      <p:sp>
        <p:nvSpPr>
          <p:cNvPr id="34" name="Speech Bubble: Rectangle 33">
            <a:extLst>
              <a:ext uri="{FF2B5EF4-FFF2-40B4-BE49-F238E27FC236}">
                <a16:creationId xmlns:a16="http://schemas.microsoft.com/office/drawing/2014/main" id="{B134053E-72B1-4AB2-9EDE-DBBF73A56236}"/>
              </a:ext>
            </a:extLst>
          </p:cNvPr>
          <p:cNvSpPr/>
          <p:nvPr/>
        </p:nvSpPr>
        <p:spPr bwMode="gray">
          <a:xfrm>
            <a:off x="5531227" y="1749575"/>
            <a:ext cx="5976381" cy="994377"/>
          </a:xfrm>
          <a:prstGeom prst="wedgeRectCallout">
            <a:avLst>
              <a:gd name="adj1" fmla="val -84252"/>
              <a:gd name="adj2" fmla="val 86768"/>
            </a:avLst>
          </a:prstGeom>
          <a:solidFill>
            <a:schemeClr val="accent3">
              <a:lumMod val="75000"/>
            </a:schemeClr>
          </a:solidFill>
          <a:ln w="6350" algn="ctr">
            <a:solidFill>
              <a:schemeClr val="bg1"/>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merge image layers…</a:t>
            </a:r>
          </a:p>
        </p:txBody>
      </p:sp>
      <p:sp>
        <p:nvSpPr>
          <p:cNvPr id="35" name="Speech Bubble: Rectangle 34">
            <a:extLst>
              <a:ext uri="{FF2B5EF4-FFF2-40B4-BE49-F238E27FC236}">
                <a16:creationId xmlns:a16="http://schemas.microsoft.com/office/drawing/2014/main" id="{9BB06837-8F3E-4FBD-A7E2-97E523758C9C}"/>
              </a:ext>
            </a:extLst>
          </p:cNvPr>
          <p:cNvSpPr/>
          <p:nvPr/>
        </p:nvSpPr>
        <p:spPr bwMode="gray">
          <a:xfrm>
            <a:off x="5531226" y="1745292"/>
            <a:ext cx="5976381" cy="994377"/>
          </a:xfrm>
          <a:prstGeom prst="wedgeRectCallout">
            <a:avLst>
              <a:gd name="adj1" fmla="val -84252"/>
              <a:gd name="adj2" fmla="val 86768"/>
            </a:avLst>
          </a:prstGeom>
          <a:solidFill>
            <a:schemeClr val="accent3">
              <a:lumMod val="75000"/>
            </a:schemeClr>
          </a:solidFill>
          <a:ln w="6350" algn="ctr">
            <a:solidFill>
              <a:schemeClr val="bg1"/>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set up </a:t>
            </a:r>
            <a:r>
              <a:rPr kumimoji="0" lang="en-US" sz="24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cgroups</a:t>
            </a: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p>
        </p:txBody>
      </p:sp>
      <p:sp>
        <p:nvSpPr>
          <p:cNvPr id="36" name="Speech Bubble: Rectangle 35">
            <a:extLst>
              <a:ext uri="{FF2B5EF4-FFF2-40B4-BE49-F238E27FC236}">
                <a16:creationId xmlns:a16="http://schemas.microsoft.com/office/drawing/2014/main" id="{2D4D339D-D257-43DD-AA55-034FC324543F}"/>
              </a:ext>
            </a:extLst>
          </p:cNvPr>
          <p:cNvSpPr/>
          <p:nvPr/>
        </p:nvSpPr>
        <p:spPr bwMode="gray">
          <a:xfrm>
            <a:off x="5531224" y="1745292"/>
            <a:ext cx="5976381" cy="994377"/>
          </a:xfrm>
          <a:prstGeom prst="wedgeRectCallout">
            <a:avLst>
              <a:gd name="adj1" fmla="val -84252"/>
              <a:gd name="adj2" fmla="val 86768"/>
            </a:avLst>
          </a:prstGeom>
          <a:solidFill>
            <a:schemeClr val="accent3">
              <a:lumMod val="75000"/>
            </a:schemeClr>
          </a:solidFill>
          <a:ln w="6350" algn="ctr">
            <a:solidFill>
              <a:schemeClr val="bg1"/>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add some salt and pepper…</a:t>
            </a:r>
          </a:p>
        </p:txBody>
      </p:sp>
      <p:sp>
        <p:nvSpPr>
          <p:cNvPr id="37" name="Speech Bubble: Rectangle 36">
            <a:extLst>
              <a:ext uri="{FF2B5EF4-FFF2-40B4-BE49-F238E27FC236}">
                <a16:creationId xmlns:a16="http://schemas.microsoft.com/office/drawing/2014/main" id="{510C57B7-B63F-4751-A985-6D695820ECE3}"/>
              </a:ext>
            </a:extLst>
          </p:cNvPr>
          <p:cNvSpPr/>
          <p:nvPr/>
        </p:nvSpPr>
        <p:spPr bwMode="gray">
          <a:xfrm>
            <a:off x="5531222" y="1738785"/>
            <a:ext cx="5976381" cy="994377"/>
          </a:xfrm>
          <a:prstGeom prst="wedgeRectCallout">
            <a:avLst>
              <a:gd name="adj1" fmla="val -84252"/>
              <a:gd name="adj2" fmla="val 86768"/>
            </a:avLst>
          </a:prstGeom>
          <a:solidFill>
            <a:schemeClr val="accent3">
              <a:lumMod val="75000"/>
            </a:schemeClr>
          </a:solidFill>
          <a:ln w="6350" algn="ctr">
            <a:solidFill>
              <a:schemeClr val="bg1"/>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run </a:t>
            </a:r>
            <a:r>
              <a:rPr kumimoji="0" lang="en-US" sz="24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ENTRYPOINT</a:t>
            </a: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with </a:t>
            </a:r>
            <a:r>
              <a:rPr kumimoji="0" lang="en-US" sz="24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CMD</a:t>
            </a: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as argument</a:t>
            </a:r>
          </a:p>
        </p:txBody>
      </p:sp>
      <p:sp>
        <p:nvSpPr>
          <p:cNvPr id="40" name="Multiplication Sign 39">
            <a:extLst>
              <a:ext uri="{FF2B5EF4-FFF2-40B4-BE49-F238E27FC236}">
                <a16:creationId xmlns:a16="http://schemas.microsoft.com/office/drawing/2014/main" id="{B437DEFE-A875-426D-AC65-C21ACB6EEF87}"/>
              </a:ext>
            </a:extLst>
          </p:cNvPr>
          <p:cNvSpPr/>
          <p:nvPr/>
        </p:nvSpPr>
        <p:spPr bwMode="gray">
          <a:xfrm>
            <a:off x="8370471" y="3302176"/>
            <a:ext cx="2083639" cy="2083639"/>
          </a:xfrm>
          <a:prstGeom prst="mathMultiply">
            <a:avLst>
              <a:gd name="adj1" fmla="val 11656"/>
            </a:avLst>
          </a:prstGeom>
          <a:solidFill>
            <a:srgbClr val="FF0000"/>
          </a:solidFill>
          <a:ln w="444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20998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childTnLst>
                                </p:cTn>
                              </p:par>
                              <p:par>
                                <p:cTn id="28" presetID="1" presetClass="exit" presetSubtype="0" fill="hold" nodeType="withEffect">
                                  <p:stCondLst>
                                    <p:cond delay="0"/>
                                  </p:stCondLst>
                                  <p:childTnLst>
                                    <p:set>
                                      <p:cBhvr>
                                        <p:cTn id="29" dur="1" fill="hold">
                                          <p:stCondLst>
                                            <p:cond delay="0"/>
                                          </p:stCondLst>
                                        </p:cTn>
                                        <p:tgtEl>
                                          <p:spTgt spid="25"/>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2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0"/>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6"/>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9"/>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20"/>
                                        </p:tgtEl>
                                        <p:attrNameLst>
                                          <p:attrName>style.visibility</p:attrName>
                                        </p:attrNameLst>
                                      </p:cBhvr>
                                      <p:to>
                                        <p:strVal val="hidden"/>
                                      </p:to>
                                    </p:set>
                                  </p:childTnLst>
                                </p:cTn>
                              </p:par>
                              <p:par>
                                <p:cTn id="51" presetID="10"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1000"/>
                                        <p:tgtEl>
                                          <p:spTgt spid="32"/>
                                        </p:tgtEl>
                                      </p:cBhvr>
                                    </p:animEffect>
                                  </p:childTnLst>
                                </p:cTn>
                              </p:par>
                            </p:childTnLst>
                          </p:cTn>
                        </p:par>
                        <p:par>
                          <p:cTn id="54" fill="hold">
                            <p:stCondLst>
                              <p:cond delay="1000"/>
                            </p:stCondLst>
                            <p:childTnLst>
                              <p:par>
                                <p:cTn id="55" presetID="10" presetClass="exit" presetSubtype="0" fill="hold" grpId="1" nodeType="afterEffect">
                                  <p:stCondLst>
                                    <p:cond delay="0"/>
                                  </p:stCondLst>
                                  <p:childTnLst>
                                    <p:animEffect transition="out" filter="fade">
                                      <p:cBhvr>
                                        <p:cTn id="56" dur="1000"/>
                                        <p:tgtEl>
                                          <p:spTgt spid="32"/>
                                        </p:tgtEl>
                                      </p:cBhvr>
                                    </p:animEffect>
                                    <p:set>
                                      <p:cBhvr>
                                        <p:cTn id="57" dur="1" fill="hold">
                                          <p:stCondLst>
                                            <p:cond delay="999"/>
                                          </p:stCondLst>
                                        </p:cTn>
                                        <p:tgtEl>
                                          <p:spTgt spid="32"/>
                                        </p:tgtEl>
                                        <p:attrNameLst>
                                          <p:attrName>style.visibility</p:attrName>
                                        </p:attrNameLst>
                                      </p:cBhvr>
                                      <p:to>
                                        <p:strVal val="hidden"/>
                                      </p:to>
                                    </p:set>
                                  </p:childTnLst>
                                </p:cTn>
                              </p:par>
                            </p:childTnLst>
                          </p:cTn>
                        </p:par>
                        <p:par>
                          <p:cTn id="58" fill="hold">
                            <p:stCondLst>
                              <p:cond delay="2000"/>
                            </p:stCondLst>
                            <p:childTnLst>
                              <p:par>
                                <p:cTn id="59" presetID="10" presetClass="entr" presetSubtype="0" fill="hold" grpId="0" nodeType="after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1000"/>
                                        <p:tgtEl>
                                          <p:spTgt spid="34"/>
                                        </p:tgtEl>
                                      </p:cBhvr>
                                    </p:animEffect>
                                  </p:childTnLst>
                                </p:cTn>
                              </p:par>
                            </p:childTnLst>
                          </p:cTn>
                        </p:par>
                        <p:par>
                          <p:cTn id="62" fill="hold">
                            <p:stCondLst>
                              <p:cond delay="3000"/>
                            </p:stCondLst>
                            <p:childTnLst>
                              <p:par>
                                <p:cTn id="63" presetID="10" presetClass="exit" presetSubtype="0" fill="hold" grpId="1" nodeType="afterEffect">
                                  <p:stCondLst>
                                    <p:cond delay="0"/>
                                  </p:stCondLst>
                                  <p:childTnLst>
                                    <p:animEffect transition="out" filter="fade">
                                      <p:cBhvr>
                                        <p:cTn id="64" dur="1000"/>
                                        <p:tgtEl>
                                          <p:spTgt spid="34"/>
                                        </p:tgtEl>
                                      </p:cBhvr>
                                    </p:animEffect>
                                    <p:set>
                                      <p:cBhvr>
                                        <p:cTn id="65" dur="1" fill="hold">
                                          <p:stCondLst>
                                            <p:cond delay="999"/>
                                          </p:stCondLst>
                                        </p:cTn>
                                        <p:tgtEl>
                                          <p:spTgt spid="34"/>
                                        </p:tgtEl>
                                        <p:attrNameLst>
                                          <p:attrName>style.visibility</p:attrName>
                                        </p:attrNameLst>
                                      </p:cBhvr>
                                      <p:to>
                                        <p:strVal val="hidden"/>
                                      </p:to>
                                    </p:set>
                                  </p:childTnLst>
                                </p:cTn>
                              </p:par>
                            </p:childTnLst>
                          </p:cTn>
                        </p:par>
                        <p:par>
                          <p:cTn id="66" fill="hold">
                            <p:stCondLst>
                              <p:cond delay="4000"/>
                            </p:stCondLst>
                            <p:childTnLst>
                              <p:par>
                                <p:cTn id="67" presetID="10" presetClass="entr" presetSubtype="0" fill="hold" grpId="0" nodeType="after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fade">
                                      <p:cBhvr>
                                        <p:cTn id="69" dur="1000"/>
                                        <p:tgtEl>
                                          <p:spTgt spid="35"/>
                                        </p:tgtEl>
                                      </p:cBhvr>
                                    </p:animEffect>
                                  </p:childTnLst>
                                </p:cTn>
                              </p:par>
                            </p:childTnLst>
                          </p:cTn>
                        </p:par>
                        <p:par>
                          <p:cTn id="70" fill="hold">
                            <p:stCondLst>
                              <p:cond delay="5000"/>
                            </p:stCondLst>
                            <p:childTnLst>
                              <p:par>
                                <p:cTn id="71" presetID="10" presetClass="exit" presetSubtype="0" fill="hold" grpId="1" nodeType="afterEffect">
                                  <p:stCondLst>
                                    <p:cond delay="0"/>
                                  </p:stCondLst>
                                  <p:childTnLst>
                                    <p:animEffect transition="out" filter="fade">
                                      <p:cBhvr>
                                        <p:cTn id="72" dur="1000"/>
                                        <p:tgtEl>
                                          <p:spTgt spid="35"/>
                                        </p:tgtEl>
                                      </p:cBhvr>
                                    </p:animEffect>
                                    <p:set>
                                      <p:cBhvr>
                                        <p:cTn id="73" dur="1" fill="hold">
                                          <p:stCondLst>
                                            <p:cond delay="999"/>
                                          </p:stCondLst>
                                        </p:cTn>
                                        <p:tgtEl>
                                          <p:spTgt spid="35"/>
                                        </p:tgtEl>
                                        <p:attrNameLst>
                                          <p:attrName>style.visibility</p:attrName>
                                        </p:attrNameLst>
                                      </p:cBhvr>
                                      <p:to>
                                        <p:strVal val="hidden"/>
                                      </p:to>
                                    </p:set>
                                  </p:childTnLst>
                                </p:cTn>
                              </p:par>
                            </p:childTnLst>
                          </p:cTn>
                        </p:par>
                        <p:par>
                          <p:cTn id="74" fill="hold">
                            <p:stCondLst>
                              <p:cond delay="6000"/>
                            </p:stCondLst>
                            <p:childTnLst>
                              <p:par>
                                <p:cTn id="75" presetID="10" presetClass="entr" presetSubtype="0" fill="hold" grpId="0" nodeType="after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fade">
                                      <p:cBhvr>
                                        <p:cTn id="77" dur="1000"/>
                                        <p:tgtEl>
                                          <p:spTgt spid="36"/>
                                        </p:tgtEl>
                                      </p:cBhvr>
                                    </p:animEffect>
                                  </p:childTnLst>
                                </p:cTn>
                              </p:par>
                            </p:childTnLst>
                          </p:cTn>
                        </p:par>
                        <p:par>
                          <p:cTn id="78" fill="hold">
                            <p:stCondLst>
                              <p:cond delay="7000"/>
                            </p:stCondLst>
                            <p:childTnLst>
                              <p:par>
                                <p:cTn id="79" presetID="10" presetClass="exit" presetSubtype="0" fill="hold" grpId="1" nodeType="afterEffect">
                                  <p:stCondLst>
                                    <p:cond delay="0"/>
                                  </p:stCondLst>
                                  <p:childTnLst>
                                    <p:animEffect transition="out" filter="fade">
                                      <p:cBhvr>
                                        <p:cTn id="80" dur="1000"/>
                                        <p:tgtEl>
                                          <p:spTgt spid="36"/>
                                        </p:tgtEl>
                                      </p:cBhvr>
                                    </p:animEffect>
                                    <p:set>
                                      <p:cBhvr>
                                        <p:cTn id="81" dur="1" fill="hold">
                                          <p:stCondLst>
                                            <p:cond delay="999"/>
                                          </p:stCondLst>
                                        </p:cTn>
                                        <p:tgtEl>
                                          <p:spTgt spid="36"/>
                                        </p:tgtEl>
                                        <p:attrNameLst>
                                          <p:attrName>style.visibility</p:attrName>
                                        </p:attrNameLst>
                                      </p:cBhvr>
                                      <p:to>
                                        <p:strVal val="hidden"/>
                                      </p:to>
                                    </p:set>
                                  </p:childTnLst>
                                </p:cTn>
                              </p:par>
                            </p:childTnLst>
                          </p:cTn>
                        </p:par>
                        <p:par>
                          <p:cTn id="82" fill="hold">
                            <p:stCondLst>
                              <p:cond delay="8000"/>
                            </p:stCondLst>
                            <p:childTnLst>
                              <p:par>
                                <p:cTn id="83" presetID="10" presetClass="entr" presetSubtype="0" fill="hold" grpId="0" nodeType="after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fade">
                                      <p:cBhvr>
                                        <p:cTn id="85" dur="1000"/>
                                        <p:tgtEl>
                                          <p:spTgt spid="37"/>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grpId="1" nodeType="clickEffect">
                                  <p:stCondLst>
                                    <p:cond delay="0"/>
                                  </p:stCondLst>
                                  <p:childTnLst>
                                    <p:set>
                                      <p:cBhvr>
                                        <p:cTn id="89" dur="1" fill="hold">
                                          <p:stCondLst>
                                            <p:cond delay="0"/>
                                          </p:stCondLst>
                                        </p:cTn>
                                        <p:tgtEl>
                                          <p:spTgt spid="37"/>
                                        </p:tgtEl>
                                        <p:attrNameLst>
                                          <p:attrName>style.visibility</p:attrName>
                                        </p:attrNameLst>
                                      </p:cBhvr>
                                      <p:to>
                                        <p:strVal val="hidden"/>
                                      </p:to>
                                    </p:set>
                                  </p:childTnLst>
                                </p:cTn>
                              </p:par>
                              <p:par>
                                <p:cTn id="90" presetID="1" presetClass="entr" presetSubtype="0" fill="hold" grpId="0" nodeType="withEffect">
                                  <p:stCondLst>
                                    <p:cond delay="0"/>
                                  </p:stCondLst>
                                  <p:childTnLst>
                                    <p:set>
                                      <p:cBhvr>
                                        <p:cTn id="91" dur="1" fill="hold">
                                          <p:stCondLst>
                                            <p:cond delay="0"/>
                                          </p:stCondLst>
                                        </p:cTn>
                                        <p:tgtEl>
                                          <p:spTgt spid="3"/>
                                        </p:tgtEl>
                                        <p:attrNameLst>
                                          <p:attrName>style.visibility</p:attrName>
                                        </p:attrNameLst>
                                      </p:cBhvr>
                                      <p:to>
                                        <p:strVal val="visible"/>
                                      </p:to>
                                    </p:set>
                                  </p:childTnLst>
                                </p:cTn>
                              </p:par>
                              <p:par>
                                <p:cTn id="92" presetID="53" presetClass="entr" presetSubtype="16" fill="hold" nodeType="withEffect">
                                  <p:stCondLst>
                                    <p:cond delay="0"/>
                                  </p:stCondLst>
                                  <p:childTnLst>
                                    <p:set>
                                      <p:cBhvr>
                                        <p:cTn id="93" dur="1" fill="hold">
                                          <p:stCondLst>
                                            <p:cond delay="0"/>
                                          </p:stCondLst>
                                        </p:cTn>
                                        <p:tgtEl>
                                          <p:spTgt spid="27"/>
                                        </p:tgtEl>
                                        <p:attrNameLst>
                                          <p:attrName>style.visibility</p:attrName>
                                        </p:attrNameLst>
                                      </p:cBhvr>
                                      <p:to>
                                        <p:strVal val="visible"/>
                                      </p:to>
                                    </p:set>
                                    <p:anim calcmode="lin" valueType="num">
                                      <p:cBhvr>
                                        <p:cTn id="94" dur="300" fill="hold"/>
                                        <p:tgtEl>
                                          <p:spTgt spid="27"/>
                                        </p:tgtEl>
                                        <p:attrNameLst>
                                          <p:attrName>ppt_w</p:attrName>
                                        </p:attrNameLst>
                                      </p:cBhvr>
                                      <p:tavLst>
                                        <p:tav tm="0">
                                          <p:val>
                                            <p:fltVal val="0"/>
                                          </p:val>
                                        </p:tav>
                                        <p:tav tm="100000">
                                          <p:val>
                                            <p:strVal val="#ppt_w"/>
                                          </p:val>
                                        </p:tav>
                                      </p:tavLst>
                                    </p:anim>
                                    <p:anim calcmode="lin" valueType="num">
                                      <p:cBhvr>
                                        <p:cTn id="95" dur="300" fill="hold"/>
                                        <p:tgtEl>
                                          <p:spTgt spid="27"/>
                                        </p:tgtEl>
                                        <p:attrNameLst>
                                          <p:attrName>ppt_h</p:attrName>
                                        </p:attrNameLst>
                                      </p:cBhvr>
                                      <p:tavLst>
                                        <p:tav tm="0">
                                          <p:val>
                                            <p:fltVal val="0"/>
                                          </p:val>
                                        </p:tav>
                                        <p:tav tm="100000">
                                          <p:val>
                                            <p:strVal val="#ppt_h"/>
                                          </p:val>
                                        </p:tav>
                                      </p:tavLst>
                                    </p:anim>
                                    <p:animEffect transition="in" filter="fade">
                                      <p:cBhvr>
                                        <p:cTn id="96" dur="300"/>
                                        <p:tgtEl>
                                          <p:spTgt spid="27"/>
                                        </p:tgtEl>
                                      </p:cBhvr>
                                    </p:animEffect>
                                  </p:childTnLst>
                                </p:cTn>
                              </p:par>
                            </p:childTnLst>
                          </p:cTn>
                        </p:par>
                        <p:par>
                          <p:cTn id="97" fill="hold">
                            <p:stCondLst>
                              <p:cond delay="300"/>
                            </p:stCondLst>
                            <p:childTnLst>
                              <p:par>
                                <p:cTn id="98" presetID="1" presetClass="entr" presetSubtype="0" fill="hold" grpId="0" nodeType="afterEffect">
                                  <p:stCondLst>
                                    <p:cond delay="0"/>
                                  </p:stCondLst>
                                  <p:childTnLst>
                                    <p:set>
                                      <p:cBhvr>
                                        <p:cTn id="99" dur="1" fill="hold">
                                          <p:stCondLst>
                                            <p:cond delay="0"/>
                                          </p:stCondLst>
                                        </p:cTn>
                                        <p:tgtEl>
                                          <p:spTgt spid="30"/>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31"/>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29"/>
                                        </p:tgtEl>
                                        <p:attrNameLst>
                                          <p:attrName>style.visibility</p:attrName>
                                        </p:attrNameLst>
                                      </p:cBhvr>
                                      <p:to>
                                        <p:strVal val="visible"/>
                                      </p:to>
                                    </p:set>
                                    <p:animEffect transition="in" filter="fade">
                                      <p:cBhvr>
                                        <p:cTn id="106" dur="500"/>
                                        <p:tgtEl>
                                          <p:spTgt spid="29"/>
                                        </p:tgtEl>
                                      </p:cBhvr>
                                    </p:animEffec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30"/>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3"/>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31"/>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29"/>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40"/>
                                        </p:tgtEl>
                                        <p:attrNameLst>
                                          <p:attrName>style.visibility</p:attrName>
                                        </p:attrNameLst>
                                      </p:cBhvr>
                                      <p:to>
                                        <p:strVal val="hidden"/>
                                      </p:to>
                                    </p:set>
                                  </p:childTnLst>
                                </p:cTn>
                              </p:par>
                              <p:par>
                                <p:cTn id="123" presetID="31" presetClass="exit" presetSubtype="0" fill="hold" nodeType="withEffect">
                                  <p:stCondLst>
                                    <p:cond delay="0"/>
                                  </p:stCondLst>
                                  <p:childTnLst>
                                    <p:anim calcmode="lin" valueType="num">
                                      <p:cBhvr>
                                        <p:cTn id="124" dur="500"/>
                                        <p:tgtEl>
                                          <p:spTgt spid="27"/>
                                        </p:tgtEl>
                                        <p:attrNameLst>
                                          <p:attrName>ppt_w</p:attrName>
                                        </p:attrNameLst>
                                      </p:cBhvr>
                                      <p:tavLst>
                                        <p:tav tm="0">
                                          <p:val>
                                            <p:strVal val="ppt_w"/>
                                          </p:val>
                                        </p:tav>
                                        <p:tav tm="100000">
                                          <p:val>
                                            <p:fltVal val="0"/>
                                          </p:val>
                                        </p:tav>
                                      </p:tavLst>
                                    </p:anim>
                                    <p:anim calcmode="lin" valueType="num">
                                      <p:cBhvr>
                                        <p:cTn id="125" dur="500"/>
                                        <p:tgtEl>
                                          <p:spTgt spid="27"/>
                                        </p:tgtEl>
                                        <p:attrNameLst>
                                          <p:attrName>ppt_h</p:attrName>
                                        </p:attrNameLst>
                                      </p:cBhvr>
                                      <p:tavLst>
                                        <p:tav tm="0">
                                          <p:val>
                                            <p:strVal val="ppt_h"/>
                                          </p:val>
                                        </p:tav>
                                        <p:tav tm="100000">
                                          <p:val>
                                            <p:fltVal val="0"/>
                                          </p:val>
                                        </p:tav>
                                      </p:tavLst>
                                    </p:anim>
                                    <p:anim calcmode="lin" valueType="num">
                                      <p:cBhvr>
                                        <p:cTn id="126" dur="500"/>
                                        <p:tgtEl>
                                          <p:spTgt spid="27"/>
                                        </p:tgtEl>
                                        <p:attrNameLst>
                                          <p:attrName>style.rotation</p:attrName>
                                        </p:attrNameLst>
                                      </p:cBhvr>
                                      <p:tavLst>
                                        <p:tav tm="0">
                                          <p:val>
                                            <p:fltVal val="0"/>
                                          </p:val>
                                        </p:tav>
                                        <p:tav tm="100000">
                                          <p:val>
                                            <p:fltVal val="90"/>
                                          </p:val>
                                        </p:tav>
                                      </p:tavLst>
                                    </p:anim>
                                    <p:animEffect transition="out" filter="fade">
                                      <p:cBhvr>
                                        <p:cTn id="127" dur="500"/>
                                        <p:tgtEl>
                                          <p:spTgt spid="27"/>
                                        </p:tgtEl>
                                      </p:cBhvr>
                                    </p:animEffect>
                                    <p:set>
                                      <p:cBhvr>
                                        <p:cTn id="128"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0" grpId="0" animBg="1"/>
      <p:bldP spid="10" grpId="1" animBg="1"/>
      <p:bldP spid="19" grpId="0" animBg="1"/>
      <p:bldP spid="19" grpId="1" animBg="1"/>
      <p:bldP spid="20" grpId="0" animBg="1"/>
      <p:bldP spid="20" grpId="1" animBg="1"/>
      <p:bldP spid="30" grpId="0" animBg="1"/>
      <p:bldP spid="30" grpId="1" animBg="1"/>
      <p:bldP spid="31" grpId="0" animBg="1"/>
      <p:bldP spid="31" grpId="1" animBg="1"/>
      <p:bldP spid="29" grpId="0" animBg="1"/>
      <p:bldP spid="29" grpId="1" animBg="1"/>
      <p:bldP spid="32" grpId="0" animBg="1"/>
      <p:bldP spid="32" grpId="1" animBg="1"/>
      <p:bldP spid="34" grpId="0" animBg="1"/>
      <p:bldP spid="34" grpId="1" animBg="1"/>
      <p:bldP spid="35" grpId="0" animBg="1"/>
      <p:bldP spid="35" grpId="1" animBg="1"/>
      <p:bldP spid="36" grpId="0" animBg="1"/>
      <p:bldP spid="36" grpId="1" animBg="1"/>
      <p:bldP spid="37" grpId="0" animBg="1"/>
      <p:bldP spid="37" grpId="1" animBg="1"/>
      <p:bldP spid="40" grpId="0" animBg="1"/>
      <p:bldP spid="40" grpId="1" animBg="1"/>
    </p:bldLst>
  </p:timing>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1513</Words>
  <Application>Microsoft Office PowerPoint</Application>
  <PresentationFormat>Custom</PresentationFormat>
  <Paragraphs>197</Paragraphs>
  <Slides>16</Slides>
  <Notes>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Unicode MS</vt:lpstr>
      <vt:lpstr>Courier New</vt:lpstr>
      <vt:lpstr>Symbol</vt:lpstr>
      <vt:lpstr>Wingdings</vt:lpstr>
      <vt:lpstr>Wingdings</vt:lpstr>
      <vt:lpstr>SAP_2017_16x9_white</vt:lpstr>
      <vt:lpstr>PowerPoint Presentation</vt:lpstr>
      <vt:lpstr>Building Docker images</vt:lpstr>
      <vt:lpstr>Ingredients of a Dockerfile</vt:lpstr>
      <vt:lpstr>Dockerfile directives (1)</vt:lpstr>
      <vt:lpstr>Dockerfile directives (2)</vt:lpstr>
      <vt:lpstr>Dockerfile directives (3)</vt:lpstr>
      <vt:lpstr>Dockerfile directives (4)</vt:lpstr>
      <vt:lpstr>Dockerfile directives (5)</vt:lpstr>
      <vt:lpstr>Entrypoints, CMDs and the container lifecycle</vt:lpstr>
      <vt:lpstr>Dockerfile directives (6)</vt:lpstr>
      <vt:lpstr>Running a container as root</vt:lpstr>
      <vt:lpstr>USER – non-root is best practice!</vt:lpstr>
      <vt:lpstr>User Namespace: remap</vt:lpstr>
      <vt:lpstr>Docker multistage builds</vt:lpstr>
      <vt:lpstr>Exercise #3  &amp; #4 – Dockerfiles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Kahl, Hendrik</cp:lastModifiedBy>
  <cp:revision>428</cp:revision>
  <dcterms:created xsi:type="dcterms:W3CDTF">2015-10-14T11:21:43Z</dcterms:created>
  <dcterms:modified xsi:type="dcterms:W3CDTF">2019-02-21T10:57:58Z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