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 id="2147483777" r:id="rId2"/>
  </p:sldMasterIdLst>
  <p:notesMasterIdLst>
    <p:notesMasterId r:id="rId22"/>
  </p:notesMasterIdLst>
  <p:handoutMasterIdLst>
    <p:handoutMasterId r:id="rId23"/>
  </p:handoutMasterIdLst>
  <p:sldIdLst>
    <p:sldId id="433" r:id="rId3"/>
    <p:sldId id="442" r:id="rId4"/>
    <p:sldId id="462" r:id="rId5"/>
    <p:sldId id="444" r:id="rId6"/>
    <p:sldId id="450" r:id="rId7"/>
    <p:sldId id="461" r:id="rId8"/>
    <p:sldId id="459" r:id="rId9"/>
    <p:sldId id="449" r:id="rId10"/>
    <p:sldId id="452" r:id="rId11"/>
    <p:sldId id="453" r:id="rId12"/>
    <p:sldId id="460" r:id="rId13"/>
    <p:sldId id="451" r:id="rId14"/>
    <p:sldId id="952" r:id="rId15"/>
    <p:sldId id="885" r:id="rId16"/>
    <p:sldId id="899" r:id="rId17"/>
    <p:sldId id="951" r:id="rId18"/>
    <p:sldId id="923" r:id="rId19"/>
    <p:sldId id="918" r:id="rId20"/>
    <p:sldId id="265" r:id="rId21"/>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40" autoAdjust="0"/>
    <p:restoredTop sz="78480" autoAdjust="0"/>
  </p:normalViewPr>
  <p:slideViewPr>
    <p:cSldViewPr snapToGrid="0" showGuides="1">
      <p:cViewPr varScale="1">
        <p:scale>
          <a:sx n="128" d="100"/>
          <a:sy n="128" d="100"/>
        </p:scale>
        <p:origin x="2094" y="120"/>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16739428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the secret like any other volume and bind it to the pod. When mounted into the filesystem the content/values are decoded and available in plain text. So be careful what you do. Eventually you want to set (</a:t>
            </a:r>
            <a:r>
              <a:rPr lang="en-US" dirty="0" err="1"/>
              <a:t>linux</a:t>
            </a:r>
            <a:r>
              <a:rPr lang="en-US" dirty="0"/>
              <a:t>) permissions for the files (like 400 so only the owner is allowed to read it).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42064518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baseline="0" dirty="0"/>
              <a:t>Create a secret from the command line or use the </a:t>
            </a:r>
            <a:r>
              <a:rPr lang="en-US" baseline="0" dirty="0" err="1"/>
              <a:t>yaml</a:t>
            </a:r>
            <a:endParaRPr lang="en-US" baseline="0" dirty="0"/>
          </a:p>
          <a:p>
            <a:pPr marL="0" marR="0" lvl="0" indent="0" algn="l" defTabSz="1088776" rtl="0" eaLnBrk="1" fontAlgn="auto" latinLnBrk="0" hangingPunct="1">
              <a:lnSpc>
                <a:spcPct val="100000"/>
              </a:lnSpc>
              <a:spcBef>
                <a:spcPts val="0"/>
              </a:spcBef>
              <a:spcAft>
                <a:spcPts val="0"/>
              </a:spcAft>
              <a:buClrTx/>
              <a:buSzTx/>
              <a:buFontTx/>
              <a:buNone/>
              <a:tabLst/>
              <a:defRPr/>
            </a:pPr>
            <a:endParaRPr lang="en-US" baseline="0" dirty="0"/>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echo admin &gt; username.txt</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echo Secret4ever &gt; password.txt</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err="1"/>
              <a:t>kubectl</a:t>
            </a:r>
            <a:r>
              <a:rPr lang="en-US" baseline="0" dirty="0"/>
              <a:t> create secret generic admin-access --from-file=./username.txt --from-file=./password.txt</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Print the secret in </a:t>
            </a:r>
            <a:r>
              <a:rPr lang="en-US" baseline="0" dirty="0" err="1"/>
              <a:t>yaml</a:t>
            </a:r>
            <a:r>
              <a:rPr lang="en-US" baseline="0" dirty="0"/>
              <a:t> format and send the value for password to base64 -decode:  echo U2VjcmV0NGV2ZXIK | base64 -d</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Schedule the demo pod for secrets (make sure the secret name matches) and query the logs</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=&gt; highlight that the values are accessible in clear text within the pod context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12890785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13</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0961455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3255485" rtl="0" eaLnBrk="1" fontAlgn="auto" latinLnBrk="0" hangingPunct="1">
              <a:lnSpc>
                <a:spcPct val="100000"/>
              </a:lnSpc>
              <a:spcBef>
                <a:spcPts val="0"/>
              </a:spcBef>
              <a:spcAft>
                <a:spcPts val="0"/>
              </a:spcAft>
              <a:buClrTx/>
              <a:buSzTx/>
              <a:buFontTx/>
              <a:buNone/>
              <a:tabLst/>
              <a:defRPr/>
            </a:pPr>
            <a:fld id="{7D8C2C35-2B8A-446E-BEC0-FD36716C29AC}" type="slidenum">
              <a:rPr kumimoji="0" lang="de-DE" sz="2400" b="0" i="0" u="none" strike="noStrike" kern="1200" cap="none" spc="0" normalizeH="0" baseline="0" noProof="0">
                <a:ln>
                  <a:noFill/>
                </a:ln>
                <a:solidFill>
                  <a:srgbClr val="000000"/>
                </a:solidFill>
                <a:effectLst/>
                <a:uLnTx/>
                <a:uFillTx/>
                <a:latin typeface="Arial"/>
                <a:ea typeface="+mn-ea"/>
                <a:cs typeface="+mn-cs"/>
              </a:rPr>
              <a:pPr marL="0" marR="0" lvl="0" indent="0" algn="ctr" defTabSz="3255485" rtl="0" eaLnBrk="1" fontAlgn="auto" latinLnBrk="0" hangingPunct="1">
                <a:lnSpc>
                  <a:spcPct val="100000"/>
                </a:lnSpc>
                <a:spcBef>
                  <a:spcPts val="0"/>
                </a:spcBef>
                <a:spcAft>
                  <a:spcPts val="0"/>
                </a:spcAft>
                <a:buClrTx/>
                <a:buSzTx/>
                <a:buFontTx/>
                <a:buNone/>
                <a:tabLst/>
                <a:defRPr/>
              </a:pPr>
              <a:t>14</a:t>
            </a:fld>
            <a:endParaRPr kumimoji="0" lang="de-DE" sz="24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3180251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3255485" rtl="0" eaLnBrk="1" fontAlgn="auto" latinLnBrk="0" hangingPunct="1">
              <a:lnSpc>
                <a:spcPct val="100000"/>
              </a:lnSpc>
              <a:spcBef>
                <a:spcPts val="0"/>
              </a:spcBef>
              <a:spcAft>
                <a:spcPts val="0"/>
              </a:spcAft>
              <a:buClrTx/>
              <a:buSzTx/>
              <a:buFontTx/>
              <a:buNone/>
              <a:tabLst/>
              <a:defRPr/>
            </a:pPr>
            <a:fld id="{7D8C2C35-2B8A-446E-BEC0-FD36716C29AC}" type="slidenum">
              <a:rPr kumimoji="0" lang="de-DE" sz="2400" b="0" i="0" u="none" strike="noStrike" kern="1200" cap="none" spc="0" normalizeH="0" baseline="0" noProof="0">
                <a:ln>
                  <a:noFill/>
                </a:ln>
                <a:solidFill>
                  <a:srgbClr val="000000"/>
                </a:solidFill>
                <a:effectLst/>
                <a:uLnTx/>
                <a:uFillTx/>
                <a:latin typeface="Arial"/>
                <a:ea typeface="+mn-ea"/>
                <a:cs typeface="+mn-cs"/>
              </a:rPr>
              <a:pPr marL="0" marR="0" lvl="0" indent="0" algn="ctr" defTabSz="3255485" rtl="0" eaLnBrk="1" fontAlgn="auto" latinLnBrk="0" hangingPunct="1">
                <a:lnSpc>
                  <a:spcPct val="100000"/>
                </a:lnSpc>
                <a:spcBef>
                  <a:spcPts val="0"/>
                </a:spcBef>
                <a:spcAft>
                  <a:spcPts val="0"/>
                </a:spcAft>
                <a:buClrTx/>
                <a:buSzTx/>
                <a:buFontTx/>
                <a:buNone/>
                <a:tabLst/>
                <a:defRPr/>
              </a:pPr>
              <a:t>15</a:t>
            </a:fld>
            <a:endParaRPr kumimoji="0" lang="de-DE" sz="24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4419938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3255485" rtl="0" eaLnBrk="1" fontAlgn="auto" latinLnBrk="0" hangingPunct="1">
              <a:lnSpc>
                <a:spcPct val="100000"/>
              </a:lnSpc>
              <a:spcBef>
                <a:spcPts val="0"/>
              </a:spcBef>
              <a:spcAft>
                <a:spcPts val="0"/>
              </a:spcAft>
              <a:buClrTx/>
              <a:buSzTx/>
              <a:buFontTx/>
              <a:buNone/>
              <a:tabLst/>
              <a:defRPr/>
            </a:pPr>
            <a:fld id="{7D8C2C35-2B8A-446E-BEC0-FD36716C29AC}" type="slidenum">
              <a:rPr kumimoji="0" lang="de-DE" sz="2400" b="0" i="0" u="none" strike="noStrike" kern="1200" cap="none" spc="0" normalizeH="0" baseline="0" noProof="0">
                <a:ln>
                  <a:noFill/>
                </a:ln>
                <a:solidFill>
                  <a:srgbClr val="000000"/>
                </a:solidFill>
                <a:effectLst/>
                <a:uLnTx/>
                <a:uFillTx/>
                <a:latin typeface="Arial"/>
                <a:ea typeface="+mn-ea"/>
                <a:cs typeface="+mn-cs"/>
              </a:rPr>
              <a:pPr marL="0" marR="0" lvl="0" indent="0" algn="ctr" defTabSz="3255485" rtl="0" eaLnBrk="1" fontAlgn="auto" latinLnBrk="0" hangingPunct="1">
                <a:lnSpc>
                  <a:spcPct val="100000"/>
                </a:lnSpc>
                <a:spcBef>
                  <a:spcPts val="0"/>
                </a:spcBef>
                <a:spcAft>
                  <a:spcPts val="0"/>
                </a:spcAft>
                <a:buClrTx/>
                <a:buSzTx/>
                <a:buFontTx/>
                <a:buNone/>
                <a:tabLst/>
                <a:defRPr/>
              </a:pPr>
              <a:t>16</a:t>
            </a:fld>
            <a:endParaRPr kumimoji="0" lang="de-DE" sz="24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7898024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3255485" rtl="0" eaLnBrk="1" fontAlgn="auto" latinLnBrk="0" hangingPunct="1">
              <a:lnSpc>
                <a:spcPct val="100000"/>
              </a:lnSpc>
              <a:spcBef>
                <a:spcPts val="0"/>
              </a:spcBef>
              <a:spcAft>
                <a:spcPts val="0"/>
              </a:spcAft>
              <a:buClrTx/>
              <a:buSzTx/>
              <a:buFontTx/>
              <a:buNone/>
              <a:tabLst/>
              <a:defRPr/>
            </a:pPr>
            <a:fld id="{7D8C2C35-2B8A-446E-BEC0-FD36716C29AC}" type="slidenum">
              <a:rPr kumimoji="0" lang="de-DE" sz="2400" b="0" i="0" u="none" strike="noStrike" kern="1200" cap="none" spc="0" normalizeH="0" baseline="0" noProof="0">
                <a:ln>
                  <a:noFill/>
                </a:ln>
                <a:solidFill>
                  <a:srgbClr val="000000"/>
                </a:solidFill>
                <a:effectLst/>
                <a:uLnTx/>
                <a:uFillTx/>
                <a:latin typeface="Arial"/>
                <a:ea typeface="+mn-ea"/>
                <a:cs typeface="+mn-cs"/>
              </a:rPr>
              <a:pPr marL="0" marR="0" lvl="0" indent="0" algn="ctr" defTabSz="3255485" rtl="0" eaLnBrk="1" fontAlgn="auto" latinLnBrk="0" hangingPunct="1">
                <a:lnSpc>
                  <a:spcPct val="100000"/>
                </a:lnSpc>
                <a:spcBef>
                  <a:spcPts val="0"/>
                </a:spcBef>
                <a:spcAft>
                  <a:spcPts val="0"/>
                </a:spcAft>
                <a:buClrTx/>
                <a:buSzTx/>
                <a:buFontTx/>
                <a:buNone/>
                <a:tabLst/>
                <a:defRPr/>
              </a:pPr>
              <a:t>17</a:t>
            </a:fld>
            <a:endParaRPr kumimoji="0" lang="de-DE" sz="24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7079812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3255485" rtl="0" eaLnBrk="1" fontAlgn="auto" latinLnBrk="0" hangingPunct="1">
              <a:lnSpc>
                <a:spcPct val="100000"/>
              </a:lnSpc>
              <a:spcBef>
                <a:spcPts val="0"/>
              </a:spcBef>
              <a:spcAft>
                <a:spcPts val="0"/>
              </a:spcAft>
              <a:buClrTx/>
              <a:buSzTx/>
              <a:buFontTx/>
              <a:buNone/>
              <a:tabLst/>
              <a:defRPr/>
            </a:pPr>
            <a:fld id="{7D8C2C35-2B8A-446E-BEC0-FD36716C29AC}" type="slidenum">
              <a:rPr kumimoji="0" lang="de-DE" sz="2400" b="0" i="0" u="none" strike="noStrike" kern="1200" cap="none" spc="0" normalizeH="0" baseline="0" noProof="0">
                <a:ln>
                  <a:noFill/>
                </a:ln>
                <a:solidFill>
                  <a:srgbClr val="000000"/>
                </a:solidFill>
                <a:effectLst/>
                <a:uLnTx/>
                <a:uFillTx/>
                <a:latin typeface="Arial"/>
                <a:ea typeface="+mn-ea"/>
                <a:cs typeface="+mn-cs"/>
              </a:rPr>
              <a:pPr marL="0" marR="0" lvl="0" indent="0" algn="ctr" defTabSz="3255485" rtl="0" eaLnBrk="1" fontAlgn="auto" latinLnBrk="0" hangingPunct="1">
                <a:lnSpc>
                  <a:spcPct val="100000"/>
                </a:lnSpc>
                <a:spcBef>
                  <a:spcPts val="0"/>
                </a:spcBef>
                <a:spcAft>
                  <a:spcPts val="0"/>
                </a:spcAft>
                <a:buClrTx/>
                <a:buSzTx/>
                <a:buFontTx/>
                <a:buNone/>
                <a:tabLst/>
                <a:defRPr/>
              </a:pPr>
              <a:t>18</a:t>
            </a:fld>
            <a:endParaRPr kumimoji="0" lang="de-DE" sz="24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5170452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19</a:t>
            </a:fld>
            <a:endParaRPr lang="en-US"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Tree>
    <p:extLst>
      <p:ext uri="{BB962C8B-B14F-4D97-AF65-F5344CB8AC3E}">
        <p14:creationId xmlns:p14="http://schemas.microsoft.com/office/powerpoint/2010/main" val="561089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Remember: How it worked on Docker ?</a:t>
            </a:r>
          </a:p>
          <a:p>
            <a:endParaRPr lang="en-US" dirty="0"/>
          </a:p>
          <a:p>
            <a:r>
              <a:rPr lang="en-US" dirty="0"/>
              <a:t>docker </a:t>
            </a:r>
            <a:r>
              <a:rPr lang="en-US" dirty="0" err="1"/>
              <a:t>cp</a:t>
            </a:r>
            <a:r>
              <a:rPr lang="en-US" dirty="0"/>
              <a:t> foo.txt </a:t>
            </a:r>
            <a:r>
              <a:rPr lang="en-US" dirty="0" err="1"/>
              <a:t>mycontainer</a:t>
            </a:r>
            <a:r>
              <a:rPr lang="en-US" dirty="0"/>
              <a:t>:/foo.txt</a:t>
            </a:r>
          </a:p>
          <a:p>
            <a:endParaRPr lang="en-US" dirty="0"/>
          </a:p>
          <a:p>
            <a:r>
              <a:rPr lang="de-DE" dirty="0" err="1"/>
              <a:t>docker</a:t>
            </a:r>
            <a:r>
              <a:rPr lang="de-DE" dirty="0"/>
              <a:t> </a:t>
            </a:r>
            <a:r>
              <a:rPr lang="de-DE" dirty="0" err="1"/>
              <a:t>create</a:t>
            </a:r>
            <a:r>
              <a:rPr lang="de-DE" dirty="0"/>
              <a:t> -v </a:t>
            </a:r>
            <a:r>
              <a:rPr lang="de-DE" dirty="0" err="1"/>
              <a:t>gitconfig</a:t>
            </a:r>
            <a:r>
              <a:rPr lang="de-DE" dirty="0"/>
              <a:t>:/</a:t>
            </a:r>
            <a:r>
              <a:rPr lang="de-DE" dirty="0" err="1"/>
              <a:t>var</a:t>
            </a:r>
            <a:r>
              <a:rPr lang="de-DE" dirty="0"/>
              <a:t>/</a:t>
            </a:r>
            <a:r>
              <a:rPr lang="de-DE" dirty="0" err="1"/>
              <a:t>jenkins_home</a:t>
            </a:r>
            <a:r>
              <a:rPr lang="de-DE" dirty="0"/>
              <a:t>/</a:t>
            </a:r>
            <a:r>
              <a:rPr lang="de-DE" dirty="0" err="1"/>
              <a:t>gitconfig</a:t>
            </a:r>
            <a:r>
              <a:rPr lang="de-DE" dirty="0"/>
              <a:t> … -e JENKINS_OPTS="--</a:t>
            </a:r>
            <a:r>
              <a:rPr lang="de-DE" dirty="0" err="1"/>
              <a:t>httpPort</a:t>
            </a:r>
            <a:r>
              <a:rPr lang="de-DE" dirty="0"/>
              <a:t>=8080 --</a:t>
            </a:r>
            <a:r>
              <a:rPr lang="de-DE" dirty="0" err="1"/>
              <a:t>httpsPort</a:t>
            </a:r>
            <a:r>
              <a:rPr lang="de-DE" dirty="0"/>
              <a:t>=8443 … </a:t>
            </a:r>
            <a:r>
              <a:rPr lang="de-DE" dirty="0" err="1"/>
              <a:t>cc-devops-jenkins:latest</a:t>
            </a:r>
            <a:endParaRPr lang="de-DE" dirty="0"/>
          </a:p>
          <a:p>
            <a:endParaRPr lang="de-DE" dirty="0"/>
          </a:p>
          <a:p>
            <a:r>
              <a:rPr lang="de-DE" dirty="0" err="1"/>
              <a:t>docker</a:t>
            </a:r>
            <a:r>
              <a:rPr lang="de-DE" dirty="0"/>
              <a:t> </a:t>
            </a:r>
            <a:r>
              <a:rPr lang="de-DE" dirty="0" err="1"/>
              <a:t>create</a:t>
            </a:r>
            <a:r>
              <a:rPr lang="de-DE" dirty="0"/>
              <a:t> -v </a:t>
            </a:r>
            <a:r>
              <a:rPr lang="de-DE" dirty="0" err="1"/>
              <a:t>gitconfig</a:t>
            </a:r>
            <a:r>
              <a:rPr lang="de-DE" dirty="0"/>
              <a:t>:/</a:t>
            </a:r>
            <a:r>
              <a:rPr lang="de-DE" dirty="0" err="1"/>
              <a:t>var</a:t>
            </a:r>
            <a:r>
              <a:rPr lang="de-DE" dirty="0"/>
              <a:t>/</a:t>
            </a:r>
            <a:r>
              <a:rPr lang="de-DE" dirty="0" err="1"/>
              <a:t>jenkins_home</a:t>
            </a:r>
            <a:r>
              <a:rPr lang="de-DE" dirty="0"/>
              <a:t>/</a:t>
            </a:r>
            <a:r>
              <a:rPr lang="de-DE" dirty="0" err="1"/>
              <a:t>gitconfig</a:t>
            </a:r>
            <a:r>
              <a:rPr lang="de-DE" dirty="0"/>
              <a:t> -v </a:t>
            </a:r>
            <a:r>
              <a:rPr lang="de-DE" dirty="0" err="1"/>
              <a:t>ssh</a:t>
            </a:r>
            <a:r>
              <a:rPr lang="de-DE" dirty="0"/>
              <a:t>:/</a:t>
            </a:r>
            <a:r>
              <a:rPr lang="de-DE" dirty="0" err="1"/>
              <a:t>var</a:t>
            </a:r>
            <a:r>
              <a:rPr lang="de-DE" dirty="0"/>
              <a:t>/</a:t>
            </a:r>
            <a:r>
              <a:rPr lang="de-DE" dirty="0" err="1"/>
              <a:t>jenkins_home</a:t>
            </a:r>
            <a:r>
              <a:rPr lang="de-DE" dirty="0"/>
              <a:t>/.</a:t>
            </a:r>
            <a:r>
              <a:rPr lang="de-DE" dirty="0" err="1"/>
              <a:t>ssh</a:t>
            </a:r>
            <a:r>
              <a:rPr lang="de-DE" dirty="0"/>
              <a:t> -v </a:t>
            </a:r>
            <a:r>
              <a:rPr lang="de-DE" dirty="0" err="1"/>
              <a:t>jenkins_home</a:t>
            </a:r>
            <a:r>
              <a:rPr lang="de-DE" dirty="0"/>
              <a:t>:/</a:t>
            </a:r>
            <a:r>
              <a:rPr lang="de-DE" dirty="0" err="1"/>
              <a:t>var</a:t>
            </a:r>
            <a:r>
              <a:rPr lang="de-DE" dirty="0"/>
              <a:t>/</a:t>
            </a:r>
            <a:r>
              <a:rPr lang="de-DE" dirty="0" err="1"/>
              <a:t>jenkins_home</a:t>
            </a:r>
            <a:r>
              <a:rPr lang="de-DE" dirty="0"/>
              <a:t>/ -v https:/var/jenkins_home/https -v /</a:t>
            </a:r>
            <a:r>
              <a:rPr lang="de-DE" dirty="0" err="1"/>
              <a:t>var</a:t>
            </a:r>
            <a:r>
              <a:rPr lang="de-DE" dirty="0"/>
              <a:t>/</a:t>
            </a:r>
            <a:r>
              <a:rPr lang="de-DE" dirty="0" err="1"/>
              <a:t>run</a:t>
            </a:r>
            <a:r>
              <a:rPr lang="de-DE" dirty="0"/>
              <a:t>/</a:t>
            </a:r>
            <a:r>
              <a:rPr lang="de-DE" dirty="0" err="1"/>
              <a:t>docker.sock</a:t>
            </a:r>
            <a:r>
              <a:rPr lang="de-DE" dirty="0"/>
              <a:t>:/</a:t>
            </a:r>
            <a:r>
              <a:rPr lang="de-DE" dirty="0" err="1"/>
              <a:t>var</a:t>
            </a:r>
            <a:r>
              <a:rPr lang="de-DE" dirty="0"/>
              <a:t>/</a:t>
            </a:r>
            <a:r>
              <a:rPr lang="de-DE" dirty="0" err="1"/>
              <a:t>run</a:t>
            </a:r>
            <a:r>
              <a:rPr lang="de-DE" dirty="0"/>
              <a:t>/</a:t>
            </a:r>
            <a:r>
              <a:rPr lang="de-DE" dirty="0" err="1"/>
              <a:t>docker.sock</a:t>
            </a:r>
            <a:r>
              <a:rPr lang="de-DE" dirty="0"/>
              <a:t> --name=</a:t>
            </a:r>
            <a:r>
              <a:rPr lang="de-DE" dirty="0" err="1"/>
              <a:t>jenkins</a:t>
            </a:r>
            <a:r>
              <a:rPr lang="de-DE" dirty="0"/>
              <a:t> -p 8080:8080 -p 443:8443 $</a:t>
            </a:r>
            <a:r>
              <a:rPr lang="de-DE" dirty="0" err="1"/>
              <a:t>scmsyncEnv</a:t>
            </a:r>
            <a:r>
              <a:rPr lang="de-DE" dirty="0"/>
              <a:t> -e JENKINS_OPTS="--</a:t>
            </a:r>
            <a:r>
              <a:rPr lang="de-DE" dirty="0" err="1"/>
              <a:t>httpPort</a:t>
            </a:r>
            <a:r>
              <a:rPr lang="de-DE" dirty="0"/>
              <a:t>=8080 --</a:t>
            </a:r>
            <a:r>
              <a:rPr lang="de-DE" dirty="0" err="1"/>
              <a:t>httpsPort</a:t>
            </a:r>
            <a:r>
              <a:rPr lang="de-DE" dirty="0"/>
              <a:t>=8443 --</a:t>
            </a:r>
            <a:r>
              <a:rPr lang="de-DE" dirty="0" err="1"/>
              <a:t>httpsCertificate</a:t>
            </a:r>
            <a:r>
              <a:rPr lang="de-DE" dirty="0"/>
              <a:t>=/</a:t>
            </a:r>
            <a:r>
              <a:rPr lang="de-DE" dirty="0" err="1"/>
              <a:t>var</a:t>
            </a:r>
            <a:r>
              <a:rPr lang="de-DE" dirty="0"/>
              <a:t>/</a:t>
            </a:r>
            <a:r>
              <a:rPr lang="de-DE" dirty="0" err="1"/>
              <a:t>jenkins_home</a:t>
            </a:r>
            <a:r>
              <a:rPr lang="de-DE" dirty="0"/>
              <a:t>/https/https.crt --</a:t>
            </a:r>
            <a:r>
              <a:rPr lang="de-DE" dirty="0" err="1"/>
              <a:t>httpsPrivateKey</a:t>
            </a:r>
            <a:r>
              <a:rPr lang="de-DE" dirty="0"/>
              <a:t>=/</a:t>
            </a:r>
            <a:r>
              <a:rPr lang="de-DE" dirty="0" err="1"/>
              <a:t>var</a:t>
            </a:r>
            <a:r>
              <a:rPr lang="de-DE" dirty="0"/>
              <a:t>/</a:t>
            </a:r>
            <a:r>
              <a:rPr lang="de-DE" dirty="0" err="1"/>
              <a:t>jenkins_home</a:t>
            </a:r>
            <a:r>
              <a:rPr lang="de-DE" dirty="0"/>
              <a:t>/https/</a:t>
            </a:r>
            <a:r>
              <a:rPr lang="de-DE" dirty="0" err="1"/>
              <a:t>https.key</a:t>
            </a:r>
            <a:r>
              <a:rPr lang="de-DE" dirty="0"/>
              <a:t>" docker.wdf.sap.corp:51016/cc-</a:t>
            </a:r>
            <a:r>
              <a:rPr lang="de-DE" dirty="0" err="1"/>
              <a:t>devops</a:t>
            </a:r>
            <a:r>
              <a:rPr lang="de-DE" dirty="0"/>
              <a:t>/</a:t>
            </a:r>
            <a:r>
              <a:rPr lang="de-DE" dirty="0" err="1"/>
              <a:t>cc-devops-jenkins:latest</a:t>
            </a:r>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en-US"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3</a:t>
            </a:fld>
            <a:endParaRPr kumimoji="0" lang="en-US"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140109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Secrets &amp; </a:t>
            </a:r>
            <a:r>
              <a:rPr lang="en-US" dirty="0" err="1"/>
              <a:t>configMaps</a:t>
            </a:r>
            <a:r>
              <a:rPr lang="en-US" dirty="0"/>
              <a:t> are always bound to a namespace. Use the volume API to integrate both into your pods.</a:t>
            </a:r>
          </a:p>
        </p:txBody>
      </p:sp>
      <p:sp>
        <p:nvSpPr>
          <p:cNvPr id="4" name="Slide Number Placeholder 3"/>
          <p:cNvSpPr>
            <a:spLocks noGrp="1"/>
          </p:cNvSpPr>
          <p:nvPr>
            <p:ph type="sldNum" sz="quarter" idx="10"/>
          </p:nvPr>
        </p:nvSpPr>
        <p:spPr/>
        <p:txBody>
          <a:bodyPr/>
          <a:lstStyle/>
          <a:p>
            <a:fld id="{7D8C2C35-2B8A-446E-BEC0-FD36716C29AC}" type="slidenum">
              <a:rPr lang="en-US" smtClean="0"/>
              <a:pPr/>
              <a:t>4</a:t>
            </a:fld>
            <a:endParaRPr lang="en-US" dirty="0"/>
          </a:p>
        </p:txBody>
      </p:sp>
    </p:spTree>
    <p:extLst>
      <p:ext uri="{BB962C8B-B14F-4D97-AF65-F5344CB8AC3E}">
        <p14:creationId xmlns:p14="http://schemas.microsoft.com/office/powerpoint/2010/main" val="22252897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ConfigMaps</a:t>
            </a:r>
            <a:r>
              <a:rPr lang="en-US" dirty="0"/>
              <a:t> can be created via command line either with “from-literal” or based on files. Of course it is also valid to create a </a:t>
            </a:r>
            <a:r>
              <a:rPr lang="en-US" dirty="0" err="1"/>
              <a:t>yaml</a:t>
            </a:r>
            <a:r>
              <a:rPr lang="en-US" dirty="0"/>
              <a:t> file.</a:t>
            </a:r>
          </a:p>
          <a:p>
            <a:endParaRPr lang="en-US" dirty="0"/>
          </a:p>
          <a:p>
            <a:r>
              <a:rPr lang="en-US" dirty="0"/>
              <a:t>It is important to remember, that any data stored in </a:t>
            </a:r>
            <a:r>
              <a:rPr lang="en-US" dirty="0" err="1"/>
              <a:t>configMaps</a:t>
            </a:r>
            <a:r>
              <a:rPr lang="en-US" dirty="0"/>
              <a:t> will be uploaded to </a:t>
            </a:r>
            <a:r>
              <a:rPr lang="en-US" dirty="0" err="1"/>
              <a:t>etcd</a:t>
            </a:r>
            <a:r>
              <a:rPr lang="en-US" dirty="0"/>
              <a:t>, the distributed key value store that persists the cluster’s state. So don’t store large files in </a:t>
            </a:r>
            <a:r>
              <a:rPr lang="en-US" dirty="0" err="1"/>
              <a:t>configMaps</a:t>
            </a:r>
            <a:r>
              <a:rPr lang="en-US" dirty="0"/>
              <a:t>!</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5</a:t>
            </a:fld>
            <a:endParaRPr lang="en-US" dirty="0"/>
          </a:p>
        </p:txBody>
      </p:sp>
    </p:spTree>
    <p:extLst>
      <p:ext uri="{BB962C8B-B14F-4D97-AF65-F5344CB8AC3E}">
        <p14:creationId xmlns:p14="http://schemas.microsoft.com/office/powerpoint/2010/main" val="7602925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dirty="0"/>
              <a:t>Once the </a:t>
            </a:r>
            <a:r>
              <a:rPr lang="en-US" dirty="0" err="1"/>
              <a:t>configMap</a:t>
            </a:r>
            <a:r>
              <a:rPr lang="en-US" dirty="0"/>
              <a:t> is created it’s content can be </a:t>
            </a:r>
            <a:r>
              <a:rPr lang="en-US" b="1" dirty="0"/>
              <a:t>projected into a pod’s container</a:t>
            </a:r>
            <a:r>
              <a:rPr lang="en-US" dirty="0"/>
              <a:t> as an </a:t>
            </a:r>
            <a:r>
              <a:rPr lang="en-US" b="1" dirty="0"/>
              <a:t>environment variable</a:t>
            </a:r>
            <a:r>
              <a:rPr lang="en-US" dirty="0"/>
              <a:t> or </a:t>
            </a:r>
            <a:r>
              <a:rPr lang="en-US" b="1" dirty="0"/>
              <a:t>mounted as a file</a:t>
            </a:r>
            <a:r>
              <a:rPr lang="en-US" dirty="0"/>
              <a:t>.</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6</a:t>
            </a:fld>
            <a:endParaRPr lang="en-US" dirty="0"/>
          </a:p>
        </p:txBody>
      </p:sp>
    </p:spTree>
    <p:extLst>
      <p:ext uri="{BB962C8B-B14F-4D97-AF65-F5344CB8AC3E}">
        <p14:creationId xmlns:p14="http://schemas.microsoft.com/office/powerpoint/2010/main" val="1304870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a </a:t>
            </a:r>
            <a:r>
              <a:rPr lang="en-US" dirty="0" err="1"/>
              <a:t>configmap</a:t>
            </a:r>
            <a:r>
              <a:rPr lang="en-US" dirty="0"/>
              <a:t> example: </a:t>
            </a:r>
          </a:p>
          <a:p>
            <a:r>
              <a:rPr lang="en-US" dirty="0" err="1"/>
              <a:t>kubectl</a:t>
            </a:r>
            <a:r>
              <a:rPr lang="en-US" dirty="0"/>
              <a:t> create </a:t>
            </a:r>
            <a:r>
              <a:rPr lang="en-US" dirty="0" err="1"/>
              <a:t>configmap</a:t>
            </a:r>
            <a:r>
              <a:rPr lang="en-US" dirty="0"/>
              <a:t> test-config --from-literal=</a:t>
            </a:r>
            <a:r>
              <a:rPr lang="en-US" dirty="0" err="1"/>
              <a:t>test.type</a:t>
            </a:r>
            <a:r>
              <a:rPr lang="en-US" dirty="0"/>
              <a:t>=unit --from-literal=</a:t>
            </a:r>
            <a:r>
              <a:rPr lang="en-US" dirty="0" err="1"/>
              <a:t>test.exec</a:t>
            </a:r>
            <a:r>
              <a:rPr lang="en-US" dirty="0"/>
              <a:t>=always</a:t>
            </a:r>
          </a:p>
          <a:p>
            <a:endParaRPr lang="en-US" dirty="0"/>
          </a:p>
          <a:p>
            <a:r>
              <a:rPr lang="en-US" dirty="0"/>
              <a:t>Show the </a:t>
            </a:r>
            <a:r>
              <a:rPr lang="en-US" b="1" dirty="0"/>
              <a:t>07b_pod_with_configmap.yaml</a:t>
            </a:r>
            <a:r>
              <a:rPr lang="en-US" dirty="0"/>
              <a:t> =&gt; you can include all values from a </a:t>
            </a:r>
            <a:r>
              <a:rPr lang="en-US" dirty="0" err="1"/>
              <a:t>configmap</a:t>
            </a:r>
            <a:r>
              <a:rPr lang="en-US" dirty="0"/>
              <a:t> or reference to specific keys. It is also possible to reference multiple </a:t>
            </a:r>
            <a:r>
              <a:rPr lang="en-US" dirty="0" err="1"/>
              <a:t>configMaps</a:t>
            </a:r>
            <a:r>
              <a:rPr lang="en-US" dirty="0"/>
              <a:t>. When deploying it to the cluster it will start &amp; go to status “completed” very quickly. Use “</a:t>
            </a:r>
            <a:r>
              <a:rPr lang="en-US" dirty="0" err="1"/>
              <a:t>kubectl</a:t>
            </a:r>
            <a:r>
              <a:rPr lang="en-US" dirty="0"/>
              <a:t> get pods -a” to display also terminated/completed pods. Use “</a:t>
            </a:r>
            <a:r>
              <a:rPr lang="en-US" dirty="0" err="1"/>
              <a:t>kubectl</a:t>
            </a:r>
            <a:r>
              <a:rPr lang="en-US" dirty="0"/>
              <a:t> logs test-</a:t>
            </a:r>
            <a:r>
              <a:rPr lang="en-US" dirty="0" err="1"/>
              <a:t>configmap</a:t>
            </a:r>
            <a:r>
              <a:rPr lang="en-US" dirty="0"/>
              <a:t>” to view the environment sent to </a:t>
            </a:r>
            <a:r>
              <a:rPr lang="en-US" dirty="0" err="1"/>
              <a:t>stdout</a:t>
            </a:r>
            <a:r>
              <a:rPr lang="en-US" dirty="0"/>
              <a:t>.</a:t>
            </a:r>
          </a:p>
          <a:p>
            <a:endParaRPr lang="en-US" dirty="0"/>
          </a:p>
          <a:p>
            <a:r>
              <a:rPr lang="en-US" dirty="0"/>
              <a:t>Instead of mapping the </a:t>
            </a:r>
            <a:r>
              <a:rPr lang="en-US" dirty="0" err="1"/>
              <a:t>configMap</a:t>
            </a:r>
            <a:r>
              <a:rPr lang="en-US" dirty="0"/>
              <a:t> content to environment variables, it is also possible to mount them as files to a directory. This will be part of the exercise.</a:t>
            </a:r>
          </a:p>
          <a:p>
            <a:pPr marL="0" marR="0" lvl="0" indent="0" algn="l" defTabSz="1088776"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6799863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3 different types of secrets</a:t>
            </a:r>
          </a:p>
          <a:p>
            <a:pPr marL="285750" indent="-285750">
              <a:buFontTx/>
              <a:buChar char="-"/>
            </a:pPr>
            <a:r>
              <a:rPr lang="en-US" b="1" dirty="0"/>
              <a:t>generic</a:t>
            </a:r>
            <a:r>
              <a:rPr lang="en-US" dirty="0"/>
              <a:t>: to store credentials like passwords. Include as </a:t>
            </a:r>
            <a:r>
              <a:rPr lang="en-US" b="1" dirty="0" err="1"/>
              <a:t>env</a:t>
            </a:r>
            <a:r>
              <a:rPr lang="en-US" b="1" dirty="0"/>
              <a:t> variables</a:t>
            </a:r>
            <a:r>
              <a:rPr lang="en-US" dirty="0"/>
              <a:t> or </a:t>
            </a:r>
            <a:r>
              <a:rPr lang="en-US" b="1" dirty="0"/>
              <a:t>mount files</a:t>
            </a:r>
          </a:p>
          <a:p>
            <a:pPr marL="285750" indent="-285750">
              <a:buFontTx/>
              <a:buChar char="-"/>
            </a:pPr>
            <a:r>
              <a:rPr lang="en-US" dirty="0"/>
              <a:t>TLS: store certificates to setup TLS e.g. with a webserver</a:t>
            </a:r>
          </a:p>
          <a:p>
            <a:pPr marL="285750" indent="-285750">
              <a:buFontTx/>
              <a:buChar char="-"/>
            </a:pPr>
            <a:r>
              <a:rPr lang="en-US" b="1" dirty="0"/>
              <a:t>Docker-registry</a:t>
            </a:r>
            <a:r>
              <a:rPr lang="en-US" dirty="0"/>
              <a:t>: Contains credentials to authenticate pulls from protected registry like the docker store or a private registry. Assign the secret as </a:t>
            </a:r>
            <a:r>
              <a:rPr lang="en-US" b="1" dirty="0"/>
              <a:t>“</a:t>
            </a:r>
            <a:r>
              <a:rPr lang="en-US" b="1" dirty="0" err="1"/>
              <a:t>imagePullSecret</a:t>
            </a:r>
            <a:r>
              <a:rPr lang="en-US" b="1" dirty="0"/>
              <a:t>” </a:t>
            </a:r>
            <a:r>
              <a:rPr lang="en-US" dirty="0"/>
              <a:t>to a pod, to use the credentials for image pulling for this pod. </a:t>
            </a:r>
          </a:p>
        </p:txBody>
      </p:sp>
      <p:sp>
        <p:nvSpPr>
          <p:cNvPr id="4" name="Slide Number Placeholder 3"/>
          <p:cNvSpPr>
            <a:spLocks noGrp="1"/>
          </p:cNvSpPr>
          <p:nvPr>
            <p:ph type="sldNum" sz="quarter" idx="10"/>
          </p:nvPr>
        </p:nvSpPr>
        <p:spPr/>
        <p:txBody>
          <a:bodyPr/>
          <a:lstStyle/>
          <a:p>
            <a:fld id="{7D8C2C35-2B8A-446E-BEC0-FD36716C29AC}" type="slidenum">
              <a:rPr lang="en-US" smtClean="0"/>
              <a:pPr/>
              <a:t>8</a:t>
            </a:fld>
            <a:endParaRPr lang="en-US" dirty="0"/>
          </a:p>
        </p:txBody>
      </p:sp>
    </p:spTree>
    <p:extLst>
      <p:ext uri="{BB962C8B-B14F-4D97-AF65-F5344CB8AC3E}">
        <p14:creationId xmlns:p14="http://schemas.microsoft.com/office/powerpoint/2010/main" val="11512628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Secrets can be created based on files or values from literals. The data gets base64 encoded and as long as you view the resource via </a:t>
            </a:r>
            <a:r>
              <a:rPr lang="en-US" dirty="0" err="1"/>
              <a:t>kubectl</a:t>
            </a:r>
            <a:r>
              <a:rPr lang="en-US" dirty="0"/>
              <a:t>, it stays this way. To view the data take the string, print it to </a:t>
            </a:r>
            <a:r>
              <a:rPr lang="en-US" dirty="0" err="1"/>
              <a:t>stdout</a:t>
            </a:r>
            <a:r>
              <a:rPr lang="en-US" dirty="0"/>
              <a:t> and pipe it into base64 -d.</a:t>
            </a:r>
          </a:p>
          <a:p>
            <a:r>
              <a:rPr lang="en-US" dirty="0"/>
              <a:t>Example: echo U2VjcmV0NGV2ZXIK | base64 -d</a:t>
            </a:r>
          </a:p>
          <a:p>
            <a:endParaRPr lang="en-US" dirty="0"/>
          </a:p>
          <a:p>
            <a:r>
              <a:rPr lang="en-US" dirty="0"/>
              <a:t>To rebuild the demo use the </a:t>
            </a:r>
            <a:r>
              <a:rPr lang="en-US" b="1" dirty="0"/>
              <a:t>07d_demo_pod_with_secret.yaml</a:t>
            </a:r>
            <a:r>
              <a:rPr lang="en-US" dirty="0"/>
              <a:t> and </a:t>
            </a:r>
            <a:r>
              <a:rPr lang="en-US" b="1" dirty="0"/>
              <a:t>07c_demo_secret.yaml</a:t>
            </a:r>
            <a:r>
              <a:rPr lang="en-US" dirty="0"/>
              <a:t> from ./</a:t>
            </a:r>
            <a:r>
              <a:rPr lang="en-US" dirty="0" err="1"/>
              <a:t>kubernetes</a:t>
            </a:r>
            <a:r>
              <a:rPr lang="en-US" dirty="0"/>
              <a:t>/demo. It contains the secret &amp; a pod mounting the secret.</a:t>
            </a:r>
          </a:p>
        </p:txBody>
      </p:sp>
      <p:sp>
        <p:nvSpPr>
          <p:cNvPr id="4" name="Slide Number Placeholder 3"/>
          <p:cNvSpPr>
            <a:spLocks noGrp="1"/>
          </p:cNvSpPr>
          <p:nvPr>
            <p:ph type="sldNum" sz="quarter" idx="10"/>
          </p:nvPr>
        </p:nvSpPr>
        <p:spPr/>
        <p:txBody>
          <a:bodyPr/>
          <a:lstStyle/>
          <a:p>
            <a:fld id="{7D8C2C35-2B8A-446E-BEC0-FD36716C29AC}" type="slidenum">
              <a:rPr lang="en-US" smtClean="0"/>
              <a:pPr/>
              <a:t>9</a:t>
            </a:fld>
            <a:endParaRPr lang="en-US" dirty="0"/>
          </a:p>
        </p:txBody>
      </p:sp>
    </p:spTree>
    <p:extLst>
      <p:ext uri="{BB962C8B-B14F-4D97-AF65-F5344CB8AC3E}">
        <p14:creationId xmlns:p14="http://schemas.microsoft.com/office/powerpoint/2010/main" val="20657368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en-US" sz="1100" kern="1200" noProof="0" dirty="0" err="1">
                <a:solidFill>
                  <a:schemeClr val="tx1"/>
                </a:solidFill>
                <a:effectLst/>
                <a:latin typeface="Arial"/>
                <a:ea typeface="+mn-ea"/>
                <a:cs typeface="+mn-cs"/>
              </a:rPr>
              <a:t>Weitergabe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Vervielfältigung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Teilen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daraus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welchem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Zweck</a:t>
            </a:r>
            <a:r>
              <a:rPr lang="en-US" sz="1100" kern="1200" noProof="0" dirty="0">
                <a:solidFill>
                  <a:schemeClr val="tx1"/>
                </a:solidFill>
                <a:effectLst/>
                <a:latin typeface="Arial"/>
                <a:ea typeface="+mn-ea"/>
                <a:cs typeface="+mn-cs"/>
              </a:rPr>
              <a:t> und in </a:t>
            </a:r>
            <a:r>
              <a:rPr lang="en-US" sz="1100" kern="1200" noProof="0" dirty="0" err="1">
                <a:solidFill>
                  <a:schemeClr val="tx1"/>
                </a:solidFill>
                <a:effectLst/>
                <a:latin typeface="Arial"/>
                <a:ea typeface="+mn-ea"/>
                <a:cs typeface="+mn-cs"/>
              </a:rPr>
              <a:t>welcher</a:t>
            </a:r>
            <a:r>
              <a:rPr lang="en-US" sz="1100" kern="1200" noProof="0" dirty="0">
                <a:solidFill>
                  <a:schemeClr val="tx1"/>
                </a:solidFill>
                <a:effectLst/>
                <a:latin typeface="Arial"/>
                <a:ea typeface="+mn-ea"/>
                <a:cs typeface="+mn-cs"/>
              </a:rPr>
              <a:t> Form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immer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ausdrückliche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schriftliche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Genehmigung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gestattet</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vorherige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Ankündigung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von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Vertriebsfirmen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angebotenen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Softwarekomponenten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Softwarehersteller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länderspezifische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aufweisen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Die </a:t>
            </a:r>
            <a:r>
              <a:rPr lang="en-US" sz="1100" kern="1200" noProof="0" dirty="0" err="1">
                <a:solidFill>
                  <a:schemeClr val="tx1"/>
                </a:solidFill>
                <a:effectLst/>
                <a:latin typeface="Arial"/>
                <a:ea typeface="+mn-ea"/>
                <a:cs typeface="+mn-cs"/>
              </a:rPr>
              <a:t>vorliegenden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bereitgestellt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ausschließlich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Informationszwecken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keinerlei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Haftung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Gewährleistung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Fehler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Unvollständigkeiten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lediglich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nach</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Maßgabe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die in der </a:t>
            </a:r>
            <a:r>
              <a:rPr lang="en-US" sz="1100" kern="1200" noProof="0" dirty="0" err="1">
                <a:solidFill>
                  <a:schemeClr val="tx1"/>
                </a:solidFill>
                <a:effectLst/>
                <a:latin typeface="Arial"/>
                <a:ea typeface="+mn-ea"/>
                <a:cs typeface="+mn-cs"/>
              </a:rPr>
              <a:t>Vereinbarung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ausdrücklich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geregelt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Garantie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interpretieren</a:t>
            </a:r>
            <a:r>
              <a:rPr lang="en-US" sz="1100" kern="1200" noProof="0" dirty="0">
                <a:solidFill>
                  <a:schemeClr val="tx1"/>
                </a:solidFill>
                <a:effectLst/>
                <a:latin typeface="Arial"/>
                <a:ea typeface="+mn-ea"/>
                <a:cs typeface="+mn-cs"/>
              </a:rPr>
              <a:t>. </a:t>
            </a:r>
          </a:p>
          <a:p>
            <a:pPr>
              <a:spcBef>
                <a:spcPts val="1200"/>
              </a:spcBef>
            </a:pPr>
            <a:r>
              <a:rPr lang="en-US" sz="1100" kern="1200" noProof="0" dirty="0" err="1">
                <a:solidFill>
                  <a:schemeClr val="tx1"/>
                </a:solidFill>
                <a:effectLst/>
                <a:latin typeface="Arial"/>
                <a:ea typeface="+mn-ea"/>
                <a:cs typeface="+mn-cs"/>
              </a:rPr>
              <a:t>Insbesondere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keiner</a:t>
            </a:r>
            <a:r>
              <a:rPr lang="en-US" sz="1100" kern="1200" noProof="0" dirty="0">
                <a:solidFill>
                  <a:schemeClr val="tx1"/>
                </a:solidFill>
                <a:effectLst/>
                <a:latin typeface="Arial"/>
                <a:ea typeface="+mn-ea"/>
                <a:cs typeface="+mn-cs"/>
              </a:rPr>
              <a:t> Weise </a:t>
            </a:r>
            <a:r>
              <a:rPr lang="en-US" sz="1100" kern="1200" noProof="0" dirty="0" err="1">
                <a:solidFill>
                  <a:schemeClr val="tx1"/>
                </a:solidFill>
                <a:effectLst/>
                <a:latin typeface="Arial"/>
                <a:ea typeface="+mn-ea"/>
                <a:cs typeface="+mn-cs"/>
              </a:rPr>
              <a:t>verpflichtet</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dargestellte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Geschäftsabläufe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verfolgen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wiedergegebene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entwickeln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veröffentlichen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Strategie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etwaige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künftige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Entwicklungen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Plattformen</a:t>
            </a:r>
            <a:r>
              <a:rPr lang="en-US" sz="1100" kern="1200" noProof="0" dirty="0">
                <a:solidFill>
                  <a:schemeClr val="tx1"/>
                </a:solidFill>
                <a:effectLst/>
                <a:latin typeface="Arial"/>
                <a:ea typeface="+mn-ea"/>
                <a:cs typeface="+mn-cs"/>
              </a:rPr>
              <a:t>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jederzeit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Angabe</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Gründen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unangekündigt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stellen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Zusage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Versprechen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rechtliche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Verpflichtung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Lieferung</a:t>
            </a:r>
            <a:r>
              <a:rPr lang="en-US" sz="1100" kern="1200" noProof="0" dirty="0">
                <a:solidFill>
                  <a:schemeClr val="tx1"/>
                </a:solidFill>
                <a:effectLst/>
                <a:latin typeface="Arial"/>
                <a:ea typeface="+mn-ea"/>
                <a:cs typeface="+mn-cs"/>
              </a:rPr>
              <a:t> von Material, Code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Sämtliche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unterliegen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Risiken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Unsicherheiten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tatsächlichen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Ergebnisse</a:t>
            </a:r>
            <a:r>
              <a:rPr lang="en-US" sz="1100" kern="1200" noProof="0" dirty="0">
                <a:solidFill>
                  <a:schemeClr val="tx1"/>
                </a:solidFill>
                <a:effectLst/>
                <a:latin typeface="Arial"/>
                <a:ea typeface="+mn-ea"/>
                <a:cs typeface="+mn-cs"/>
              </a:rPr>
              <a:t> von den </a:t>
            </a:r>
            <a:r>
              <a:rPr lang="en-US" sz="1100" kern="1200" noProof="0" dirty="0" err="1">
                <a:solidFill>
                  <a:schemeClr val="tx1"/>
                </a:solidFill>
                <a:effectLst/>
                <a:latin typeface="Arial"/>
                <a:ea typeface="+mn-ea"/>
                <a:cs typeface="+mn-cs"/>
              </a:rPr>
              <a:t>Erwartungen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abweichen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Dem </a:t>
            </a:r>
            <a:r>
              <a:rPr lang="en-US" sz="1100" kern="1200" noProof="0" dirty="0" err="1">
                <a:solidFill>
                  <a:schemeClr val="tx1"/>
                </a:solidFill>
                <a:effectLst/>
                <a:latin typeface="Arial"/>
                <a:ea typeface="+mn-ea"/>
                <a:cs typeface="+mn-cs"/>
              </a:rPr>
              <a:t>Leser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wird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empfohlen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übertriebenes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Vertrauen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schenken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sich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Kaufentscheidungen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auf </a:t>
            </a:r>
            <a:r>
              <a:rPr lang="en-US" sz="1100" kern="1200" noProof="0" dirty="0" err="1">
                <a:solidFill>
                  <a:schemeClr val="tx1"/>
                </a:solidFill>
                <a:effectLst/>
                <a:latin typeface="Arial"/>
                <a:ea typeface="+mn-ea"/>
                <a:cs typeface="+mn-cs"/>
              </a:rPr>
              <a:t>sie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stützen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SAP und </a:t>
            </a:r>
            <a:r>
              <a:rPr lang="en-US" sz="1100" kern="1200" noProof="0" dirty="0" err="1">
                <a:solidFill>
                  <a:schemeClr val="tx1"/>
                </a:solidFill>
                <a:effectLst/>
                <a:latin typeface="Arial"/>
                <a:ea typeface="+mn-ea"/>
                <a:cs typeface="+mn-cs"/>
              </a:rPr>
              <a:t>andere</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Dokument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erwähnte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von SAP </a:t>
            </a:r>
            <a:r>
              <a:rPr lang="en-US" sz="1100" kern="1200" noProof="0" dirty="0" err="1">
                <a:solidFill>
                  <a:schemeClr val="tx1"/>
                </a:solidFill>
                <a:effectLst/>
                <a:latin typeface="Arial"/>
                <a:ea typeface="+mn-ea"/>
                <a:cs typeface="+mn-cs"/>
              </a:rPr>
              <a:t>sowie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dazugehörigen</a:t>
            </a:r>
            <a:r>
              <a:rPr lang="en-US" sz="1100" kern="1200" noProof="0" dirty="0">
                <a:solidFill>
                  <a:schemeClr val="tx1"/>
                </a:solidFill>
                <a:effectLst/>
                <a:latin typeface="Arial"/>
                <a:ea typeface="+mn-ea"/>
                <a:cs typeface="+mn-cs"/>
              </a:rPr>
              <a:t> Logos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eingetragene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SAP SE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Deutschland und </a:t>
            </a:r>
            <a:r>
              <a:rPr lang="en-US" sz="1100" kern="1200" noProof="0" dirty="0" err="1">
                <a:solidFill>
                  <a:schemeClr val="tx1"/>
                </a:solidFill>
                <a:effectLst/>
                <a:latin typeface="Arial"/>
                <a:ea typeface="+mn-ea"/>
                <a:cs typeface="+mn-cs"/>
              </a:rPr>
              <a:t>verschiedenen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weltweit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Alle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Namen</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Produkten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Firmen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Vermerke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finden</a:t>
            </a:r>
            <a:r>
              <a:rPr lang="en-US" sz="1100" kern="1200" noProof="0" dirty="0">
                <a:solidFill>
                  <a:schemeClr val="tx1"/>
                </a:solidFill>
                <a:effectLst/>
                <a:latin typeface="Arial"/>
                <a:ea typeface="+mn-ea"/>
                <a:cs typeface="+mn-cs"/>
              </a:rPr>
              <a:t> Sie auf der </a:t>
            </a:r>
            <a:r>
              <a:rPr lang="en-US" sz="1100" kern="1200" noProof="0" dirty="0" err="1">
                <a:solidFill>
                  <a:schemeClr val="tx1"/>
                </a:solidFill>
                <a:effectLst/>
                <a:latin typeface="Arial"/>
                <a:ea typeface="+mn-ea"/>
                <a:cs typeface="+mn-cs"/>
              </a:rPr>
              <a:t>Seite</a:t>
            </a:r>
            <a:r>
              <a:rPr lang="en-US" sz="1100" kern="1200" noProof="0" dirty="0">
                <a:solidFill>
                  <a:schemeClr val="tx1"/>
                </a:solidFill>
                <a:effectLst/>
                <a:latin typeface="Arial"/>
                <a:ea typeface="+mn-ea"/>
                <a:cs typeface="+mn-cs"/>
              </a:rPr>
              <a:t> </a:t>
            </a:r>
            <a:r>
              <a:rPr lang="en-US" sz="1100" kern="1200" noProof="0" dirty="0">
                <a:solidFill>
                  <a:schemeClr val="tx1"/>
                </a:solidFill>
                <a:effectLst/>
                <a:latin typeface="Arial"/>
                <a:ea typeface="+mn-ea"/>
                <a:cs typeface="+mn-cs"/>
                <a:hlinkClick r:id="rId2"/>
              </a:rPr>
              <a:t>http://www.sap.com/corporate-de/legal/copyright/index.epx</a:t>
            </a:r>
            <a:endParaRPr lang="en-US"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a:t>
            </a:r>
            <a:r>
              <a:rPr lang="en-US" sz="2400" b="0" noProof="0" dirty="0" err="1"/>
              <a:t>oder</a:t>
            </a:r>
            <a:r>
              <a:rPr lang="en-US" sz="2400" b="0" noProof="0" dirty="0"/>
              <a:t> </a:t>
            </a:r>
            <a:r>
              <a:rPr lang="en-US" sz="2400" b="0" noProof="0" dirty="0" err="1"/>
              <a:t>ein</a:t>
            </a:r>
            <a:r>
              <a:rPr lang="en-US" sz="2400" b="0" noProof="0" dirty="0"/>
              <a:t> SAP-</a:t>
            </a:r>
            <a:r>
              <a:rPr lang="en-US" sz="2400" b="0" noProof="0" dirty="0" err="1"/>
              <a:t>Konzernunternehmen</a:t>
            </a:r>
            <a:r>
              <a:rPr lang="en-US" sz="2400" b="0" noProof="0" dirty="0"/>
              <a:t>. </a:t>
            </a:r>
            <a:r>
              <a:rPr lang="en-US" sz="2400" b="0" noProof="0" dirty="0" err="1"/>
              <a:t>Alle</a:t>
            </a:r>
            <a:r>
              <a:rPr lang="en-US" sz="2400" b="0" noProof="0" dirty="0"/>
              <a:t> </a:t>
            </a:r>
            <a:r>
              <a:rPr lang="en-US" sz="2400" b="0" noProof="0" dirty="0" err="1"/>
              <a:t>Rechte</a:t>
            </a:r>
            <a:r>
              <a:rPr lang="en-US" sz="2400" b="0" noProof="0" dirty="0"/>
              <a:t> </a:t>
            </a:r>
            <a:r>
              <a:rPr lang="en-US" sz="2400" b="0" noProof="0" dirty="0" err="1"/>
              <a:t>vorbehalten</a:t>
            </a:r>
            <a:r>
              <a:rPr lang="en-US" sz="2400" b="0" noProof="0" dirty="0"/>
              <a:t>.</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1854078027"/>
      </p:ext>
    </p:extLst>
  </p:cSld>
  <p:clrMapOvr>
    <a:masterClrMapping/>
  </p:clrMapOvr>
  <p:extLst mod="1">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117453618"/>
      </p:ext>
    </p:extLst>
  </p:cSld>
  <p:clrMapOvr>
    <a:masterClrMapping/>
  </p:clrMapOvr>
  <p:extLst mod="1">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230093170"/>
      </p:ext>
    </p:extLst>
  </p:cSld>
  <p:clrMapOvr>
    <a:masterClrMapping/>
  </p:clrMapOvr>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en-US" dirty="0"/>
          </a:p>
        </p:txBody>
      </p:sp>
    </p:spTree>
    <p:extLst>
      <p:ext uri="{BB962C8B-B14F-4D97-AF65-F5344CB8AC3E}">
        <p14:creationId xmlns:p14="http://schemas.microsoft.com/office/powerpoint/2010/main" val="855244397"/>
      </p:ext>
    </p:extLst>
  </p:cSld>
  <p:clrMapOvr>
    <a:masterClrMapping/>
  </p:clrMapOvr>
  <p:extLst mod="1">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73923974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3416460225"/>
      </p:ext>
    </p:extLst>
  </p:cSld>
  <p:clrMapOvr>
    <a:masterClrMapping/>
  </p:clrMapOvr>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1857698394"/>
      </p:ext>
    </p:extLst>
  </p:cSld>
  <p:clrMapOvr>
    <a:masterClrMapping/>
  </p:clrMapOvr>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39637002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0414887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27620100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90589949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55852148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966736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en-US"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384255814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173400307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31840412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5472131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32163467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62947104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8797571"/>
      </p:ext>
    </p:extLst>
  </p:cSld>
  <p:clrMapOvr>
    <a:masterClrMapping/>
  </p:clrMapOvr>
  <p:extLst mod="1">
    <p:ext uri="{DCECCB84-F9BA-43D5-87BE-67443E8EF086}">
      <p15:sldGuideLst xmlns:p15="http://schemas.microsoft.com/office/powerpoint/2012/main"/>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59836315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92167421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5841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3595395141"/>
      </p:ext>
    </p:extLst>
  </p:cSld>
  <p:clrMapOvr>
    <a:masterClrMapping/>
  </p:clrMapOvr>
  <p:hf sldNum="0"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241646246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en-US" sz="1100" kern="1200" noProof="0" dirty="0" err="1">
                <a:solidFill>
                  <a:schemeClr val="tx1"/>
                </a:solidFill>
                <a:effectLst/>
                <a:latin typeface="Arial"/>
                <a:ea typeface="+mn-ea"/>
                <a:cs typeface="+mn-cs"/>
              </a:rPr>
              <a:t>Weitergabe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Vervielfältigung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Teilen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daraus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welchem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Zweck</a:t>
            </a:r>
            <a:r>
              <a:rPr lang="en-US" sz="1100" kern="1200" noProof="0" dirty="0">
                <a:solidFill>
                  <a:schemeClr val="tx1"/>
                </a:solidFill>
                <a:effectLst/>
                <a:latin typeface="Arial"/>
                <a:ea typeface="+mn-ea"/>
                <a:cs typeface="+mn-cs"/>
              </a:rPr>
              <a:t> und in </a:t>
            </a:r>
            <a:r>
              <a:rPr lang="en-US" sz="1100" kern="1200" noProof="0" dirty="0" err="1">
                <a:solidFill>
                  <a:schemeClr val="tx1"/>
                </a:solidFill>
                <a:effectLst/>
                <a:latin typeface="Arial"/>
                <a:ea typeface="+mn-ea"/>
                <a:cs typeface="+mn-cs"/>
              </a:rPr>
              <a:t>welcher</a:t>
            </a:r>
            <a:r>
              <a:rPr lang="en-US" sz="1100" kern="1200" noProof="0" dirty="0">
                <a:solidFill>
                  <a:schemeClr val="tx1"/>
                </a:solidFill>
                <a:effectLst/>
                <a:latin typeface="Arial"/>
                <a:ea typeface="+mn-ea"/>
                <a:cs typeface="+mn-cs"/>
              </a:rPr>
              <a:t> Form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immer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ausdrückliche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schriftliche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Genehmigung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gestattet</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vorherige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Ankündigung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von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Vertriebsfirmen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angebotenen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Softwarekomponenten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Softwarehersteller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länderspezifische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aufweisen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Die </a:t>
            </a:r>
            <a:r>
              <a:rPr lang="en-US" sz="1100" kern="1200" noProof="0" dirty="0" err="1">
                <a:solidFill>
                  <a:schemeClr val="tx1"/>
                </a:solidFill>
                <a:effectLst/>
                <a:latin typeface="Arial"/>
                <a:ea typeface="+mn-ea"/>
                <a:cs typeface="+mn-cs"/>
              </a:rPr>
              <a:t>vorliegenden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bereitgestellt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ausschließlich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Informationszwecken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keinerlei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Haftung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Gewährleistung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Fehler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Unvollständigkeiten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lediglich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nach</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Maßgabe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die in der </a:t>
            </a:r>
            <a:r>
              <a:rPr lang="en-US" sz="1100" kern="1200" noProof="0" dirty="0" err="1">
                <a:solidFill>
                  <a:schemeClr val="tx1"/>
                </a:solidFill>
                <a:effectLst/>
                <a:latin typeface="Arial"/>
                <a:ea typeface="+mn-ea"/>
                <a:cs typeface="+mn-cs"/>
              </a:rPr>
              <a:t>Vereinbarung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ausdrücklich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geregelt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Garantie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interpretieren</a:t>
            </a:r>
            <a:r>
              <a:rPr lang="en-US" sz="1100" kern="1200" noProof="0" dirty="0">
                <a:solidFill>
                  <a:schemeClr val="tx1"/>
                </a:solidFill>
                <a:effectLst/>
                <a:latin typeface="Arial"/>
                <a:ea typeface="+mn-ea"/>
                <a:cs typeface="+mn-cs"/>
              </a:rPr>
              <a:t>. </a:t>
            </a:r>
          </a:p>
          <a:p>
            <a:pPr>
              <a:spcBef>
                <a:spcPts val="1200"/>
              </a:spcBef>
            </a:pPr>
            <a:r>
              <a:rPr lang="en-US" sz="1100" kern="1200" noProof="0" dirty="0" err="1">
                <a:solidFill>
                  <a:schemeClr val="tx1"/>
                </a:solidFill>
                <a:effectLst/>
                <a:latin typeface="Arial"/>
                <a:ea typeface="+mn-ea"/>
                <a:cs typeface="+mn-cs"/>
              </a:rPr>
              <a:t>Insbesondere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keiner</a:t>
            </a:r>
            <a:r>
              <a:rPr lang="en-US" sz="1100" kern="1200" noProof="0" dirty="0">
                <a:solidFill>
                  <a:schemeClr val="tx1"/>
                </a:solidFill>
                <a:effectLst/>
                <a:latin typeface="Arial"/>
                <a:ea typeface="+mn-ea"/>
                <a:cs typeface="+mn-cs"/>
              </a:rPr>
              <a:t> Weise </a:t>
            </a:r>
            <a:r>
              <a:rPr lang="en-US" sz="1100" kern="1200" noProof="0" dirty="0" err="1">
                <a:solidFill>
                  <a:schemeClr val="tx1"/>
                </a:solidFill>
                <a:effectLst/>
                <a:latin typeface="Arial"/>
                <a:ea typeface="+mn-ea"/>
                <a:cs typeface="+mn-cs"/>
              </a:rPr>
              <a:t>verpflichtet</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dargestellte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Geschäftsabläufe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verfolgen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wiedergegebene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entwickeln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veröffentlichen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Strategie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etwaige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künftige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Entwicklungen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Plattformen</a:t>
            </a:r>
            <a:r>
              <a:rPr lang="en-US" sz="1100" kern="1200" noProof="0" dirty="0">
                <a:solidFill>
                  <a:schemeClr val="tx1"/>
                </a:solidFill>
                <a:effectLst/>
                <a:latin typeface="Arial"/>
                <a:ea typeface="+mn-ea"/>
                <a:cs typeface="+mn-cs"/>
              </a:rPr>
              <a:t>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jederzeit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Angabe</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Gründen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unangekündigt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stellen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Zusage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Versprechen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rechtliche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Verpflichtung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Lieferung</a:t>
            </a:r>
            <a:r>
              <a:rPr lang="en-US" sz="1100" kern="1200" noProof="0" dirty="0">
                <a:solidFill>
                  <a:schemeClr val="tx1"/>
                </a:solidFill>
                <a:effectLst/>
                <a:latin typeface="Arial"/>
                <a:ea typeface="+mn-ea"/>
                <a:cs typeface="+mn-cs"/>
              </a:rPr>
              <a:t> von Material, Code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Sämtliche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unterliegen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Risiken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Unsicherheiten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tatsächlichen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Ergebnisse</a:t>
            </a:r>
            <a:r>
              <a:rPr lang="en-US" sz="1100" kern="1200" noProof="0" dirty="0">
                <a:solidFill>
                  <a:schemeClr val="tx1"/>
                </a:solidFill>
                <a:effectLst/>
                <a:latin typeface="Arial"/>
                <a:ea typeface="+mn-ea"/>
                <a:cs typeface="+mn-cs"/>
              </a:rPr>
              <a:t> von den </a:t>
            </a:r>
            <a:r>
              <a:rPr lang="en-US" sz="1100" kern="1200" noProof="0" dirty="0" err="1">
                <a:solidFill>
                  <a:schemeClr val="tx1"/>
                </a:solidFill>
                <a:effectLst/>
                <a:latin typeface="Arial"/>
                <a:ea typeface="+mn-ea"/>
                <a:cs typeface="+mn-cs"/>
              </a:rPr>
              <a:t>Erwartungen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abweichen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Dem </a:t>
            </a:r>
            <a:r>
              <a:rPr lang="en-US" sz="1100" kern="1200" noProof="0" dirty="0" err="1">
                <a:solidFill>
                  <a:schemeClr val="tx1"/>
                </a:solidFill>
                <a:effectLst/>
                <a:latin typeface="Arial"/>
                <a:ea typeface="+mn-ea"/>
                <a:cs typeface="+mn-cs"/>
              </a:rPr>
              <a:t>Leser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wird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empfohlen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übertriebenes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Vertrauen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schenken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sich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Kaufentscheidungen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auf </a:t>
            </a:r>
            <a:r>
              <a:rPr lang="en-US" sz="1100" kern="1200" noProof="0" dirty="0" err="1">
                <a:solidFill>
                  <a:schemeClr val="tx1"/>
                </a:solidFill>
                <a:effectLst/>
                <a:latin typeface="Arial"/>
                <a:ea typeface="+mn-ea"/>
                <a:cs typeface="+mn-cs"/>
              </a:rPr>
              <a:t>sie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stützen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SAP und </a:t>
            </a:r>
            <a:r>
              <a:rPr lang="en-US" sz="1100" kern="1200" noProof="0" dirty="0" err="1">
                <a:solidFill>
                  <a:schemeClr val="tx1"/>
                </a:solidFill>
                <a:effectLst/>
                <a:latin typeface="Arial"/>
                <a:ea typeface="+mn-ea"/>
                <a:cs typeface="+mn-cs"/>
              </a:rPr>
              <a:t>andere</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Dokument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erwähnte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von SAP </a:t>
            </a:r>
            <a:r>
              <a:rPr lang="en-US" sz="1100" kern="1200" noProof="0" dirty="0" err="1">
                <a:solidFill>
                  <a:schemeClr val="tx1"/>
                </a:solidFill>
                <a:effectLst/>
                <a:latin typeface="Arial"/>
                <a:ea typeface="+mn-ea"/>
                <a:cs typeface="+mn-cs"/>
              </a:rPr>
              <a:t>sowie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dazugehörigen</a:t>
            </a:r>
            <a:r>
              <a:rPr lang="en-US" sz="1100" kern="1200" noProof="0" dirty="0">
                <a:solidFill>
                  <a:schemeClr val="tx1"/>
                </a:solidFill>
                <a:effectLst/>
                <a:latin typeface="Arial"/>
                <a:ea typeface="+mn-ea"/>
                <a:cs typeface="+mn-cs"/>
              </a:rPr>
              <a:t> Logos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eingetragene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SAP SE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Deutschland und </a:t>
            </a:r>
            <a:r>
              <a:rPr lang="en-US" sz="1100" kern="1200" noProof="0" dirty="0" err="1">
                <a:solidFill>
                  <a:schemeClr val="tx1"/>
                </a:solidFill>
                <a:effectLst/>
                <a:latin typeface="Arial"/>
                <a:ea typeface="+mn-ea"/>
                <a:cs typeface="+mn-cs"/>
              </a:rPr>
              <a:t>verschiedenen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weltweit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Alle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Namen</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Produkten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Firmen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Vermerke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finden</a:t>
            </a:r>
            <a:r>
              <a:rPr lang="en-US" sz="1100" kern="1200" noProof="0" dirty="0">
                <a:solidFill>
                  <a:schemeClr val="tx1"/>
                </a:solidFill>
                <a:effectLst/>
                <a:latin typeface="Arial"/>
                <a:ea typeface="+mn-ea"/>
                <a:cs typeface="+mn-cs"/>
              </a:rPr>
              <a:t> Sie auf der </a:t>
            </a:r>
            <a:r>
              <a:rPr lang="en-US" sz="1100" kern="1200" noProof="0" dirty="0" err="1">
                <a:solidFill>
                  <a:schemeClr val="tx1"/>
                </a:solidFill>
                <a:effectLst/>
                <a:latin typeface="Arial"/>
                <a:ea typeface="+mn-ea"/>
                <a:cs typeface="+mn-cs"/>
              </a:rPr>
              <a:t>Seite</a:t>
            </a:r>
            <a:r>
              <a:rPr lang="en-US" sz="1100" kern="1200" noProof="0" dirty="0">
                <a:solidFill>
                  <a:schemeClr val="tx1"/>
                </a:solidFill>
                <a:effectLst/>
                <a:latin typeface="Arial"/>
                <a:ea typeface="+mn-ea"/>
                <a:cs typeface="+mn-cs"/>
              </a:rPr>
              <a:t> </a:t>
            </a:r>
            <a:r>
              <a:rPr lang="en-US" sz="1100" kern="1200" noProof="0" dirty="0">
                <a:solidFill>
                  <a:schemeClr val="tx1"/>
                </a:solidFill>
                <a:effectLst/>
                <a:latin typeface="Arial"/>
                <a:ea typeface="+mn-ea"/>
                <a:cs typeface="+mn-cs"/>
                <a:hlinkClick r:id="rId2"/>
              </a:rPr>
              <a:t>http://www.sap.com/corporate-de/legal/copyright/index.epx</a:t>
            </a:r>
            <a:endParaRPr lang="en-US"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a:t>
            </a:r>
            <a:r>
              <a:rPr lang="en-US" sz="2400" b="0" noProof="0" dirty="0" err="1"/>
              <a:t>oder</a:t>
            </a:r>
            <a:r>
              <a:rPr lang="en-US" sz="2400" b="0" noProof="0" dirty="0"/>
              <a:t> </a:t>
            </a:r>
            <a:r>
              <a:rPr lang="en-US" sz="2400" b="0" noProof="0" dirty="0" err="1"/>
              <a:t>ein</a:t>
            </a:r>
            <a:r>
              <a:rPr lang="en-US" sz="2400" b="0" noProof="0" dirty="0"/>
              <a:t> SAP-</a:t>
            </a:r>
            <a:r>
              <a:rPr lang="en-US" sz="2400" b="0" noProof="0" dirty="0" err="1"/>
              <a:t>Konzernunternehmen</a:t>
            </a:r>
            <a:r>
              <a:rPr lang="en-US" sz="2400" b="0" noProof="0" dirty="0"/>
              <a:t>. </a:t>
            </a:r>
            <a:r>
              <a:rPr lang="en-US" sz="2400" b="0" noProof="0" dirty="0" err="1"/>
              <a:t>Alle</a:t>
            </a:r>
            <a:r>
              <a:rPr lang="en-US" sz="2400" b="0" noProof="0" dirty="0"/>
              <a:t> </a:t>
            </a:r>
            <a:r>
              <a:rPr lang="en-US" sz="2400" b="0" noProof="0" dirty="0" err="1"/>
              <a:t>Rechte</a:t>
            </a:r>
            <a:r>
              <a:rPr lang="en-US" sz="2400" b="0" noProof="0" dirty="0"/>
              <a:t> </a:t>
            </a:r>
            <a:r>
              <a:rPr lang="en-US" sz="2400" b="0" noProof="0" dirty="0" err="1"/>
              <a:t>vorbehalten</a:t>
            </a:r>
            <a:r>
              <a:rPr lang="en-US" sz="2400" b="0" noProof="0" dirty="0"/>
              <a:t>.</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260822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26" Type="http://schemas.openxmlformats.org/officeDocument/2006/relationships/slideLayout" Target="../slideLayouts/slideLayout52.xml"/><Relationship Id="rId3" Type="http://schemas.openxmlformats.org/officeDocument/2006/relationships/slideLayout" Target="../slideLayouts/slideLayout29.xml"/><Relationship Id="rId21" Type="http://schemas.openxmlformats.org/officeDocument/2006/relationships/slideLayout" Target="../slideLayouts/slideLayout47.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5" Type="http://schemas.openxmlformats.org/officeDocument/2006/relationships/slideLayout" Target="../slideLayouts/slideLayout51.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24" Type="http://schemas.openxmlformats.org/officeDocument/2006/relationships/slideLayout" Target="../slideLayouts/slideLayout50.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slideLayout" Target="../slideLayouts/slideLayout49.xml"/><Relationship Id="rId10" Type="http://schemas.openxmlformats.org/officeDocument/2006/relationships/slideLayout" Target="../slideLayouts/slideLayout36.xml"/><Relationship Id="rId19" Type="http://schemas.openxmlformats.org/officeDocument/2006/relationships/slideLayout" Target="../slideLayouts/slideLayout45.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slideLayout" Target="../slideLayouts/slideLayout48.xml"/><Relationship Id="rId2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58992503"/>
      </p:ext>
    </p:extLst>
  </p:cSld>
  <p:clrMap bg1="dk1" tx1="lt1" bg2="dk2" tx2="lt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 id="2147483791" r:id="rId14"/>
    <p:sldLayoutId id="2147483792" r:id="rId15"/>
    <p:sldLayoutId id="2147483793" r:id="rId16"/>
    <p:sldLayoutId id="2147483794" r:id="rId17"/>
    <p:sldLayoutId id="2147483795" r:id="rId18"/>
    <p:sldLayoutId id="2147483796" r:id="rId19"/>
    <p:sldLayoutId id="2147483797" r:id="rId20"/>
    <p:sldLayoutId id="2147483798" r:id="rId21"/>
    <p:sldLayoutId id="2147483799" r:id="rId22"/>
    <p:sldLayoutId id="2147483800" r:id="rId23"/>
    <p:sldLayoutId id="2147483801" r:id="rId24"/>
    <p:sldLayoutId id="2147483802" r:id="rId25"/>
    <p:sldLayoutId id="2147483803"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34.xml"/><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hyperlink" Target="https://github.wdf.sap.corp/slvi/docker-k8s-training/blob/k8s-bulletinboard/kubernetes/k8s-bulletinboard/README.md" TargetMode="External"/><Relationship Id="rId4" Type="http://schemas.openxmlformats.org/officeDocument/2006/relationships/image" Target="../media/image9.png"/><Relationship Id="rId9" Type="http://schemas.openxmlformats.org/officeDocument/2006/relationships/image" Target="../media/image14.sv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3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hyperlink" Target="https://github.wdf.sap.corp/slvi/docker-k8s-training/tree/k8s-bulletinboard/kubernetes/k8s-bulletinboard/solutions/ads" TargetMode="External"/><Relationship Id="rId2" Type="http://schemas.openxmlformats.org/officeDocument/2006/relationships/notesSlide" Target="../notesSlides/notesSlide15.xml"/><Relationship Id="rId1" Type="http://schemas.openxmlformats.org/officeDocument/2006/relationships/slideLayout" Target="../slideLayouts/slideLayout3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34.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34.xml"/><Relationship Id="rId6" Type="http://schemas.openxmlformats.org/officeDocument/2006/relationships/hyperlink" Target="https://github.wdf.sap.corp/slvi/docker-k8s-training/tree/k8s-bulletinboard/kubernetes/k8s-bulletinboard/solutions/ads" TargetMode="External"/><Relationship Id="rId5" Type="http://schemas.openxmlformats.org/officeDocument/2006/relationships/image" Target="../media/image20.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hyperlink" Target="https://kubernetes.io/docs/concepts/configuration/secret"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hyperlink" Target="https://kubernetes.io/docs/tasks/configure-pod-container/configure-pod-configmap/"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err="1">
                <a:solidFill>
                  <a:schemeClr val="accent1"/>
                </a:solidFill>
              </a:rPr>
              <a:t>ConfigMaps</a:t>
            </a:r>
            <a:r>
              <a:rPr lang="en-US" dirty="0">
                <a:solidFill>
                  <a:schemeClr val="accent1"/>
                </a:solidFill>
              </a:rPr>
              <a:t> and Secrets</a:t>
            </a:r>
          </a:p>
        </p:txBody>
      </p:sp>
      <p:pic>
        <p:nvPicPr>
          <p:cNvPr id="6" name="Illustration" descr="Example of an illustration" title="Illustration for title slide">
            <a:extLst>
              <a:ext uri="{FF2B5EF4-FFF2-40B4-BE49-F238E27FC236}">
                <a16:creationId xmlns:a16="http://schemas.microsoft.com/office/drawing/2014/main" id="{F183C21C-0C42-4CC1-A067-7B1027C3919B}"/>
              </a:ext>
            </a:extLst>
          </p:cNvPr>
          <p:cNvPicPr>
            <a:picLocks noGrp="1" noChangeAspect="1"/>
          </p:cNvPicPr>
          <p:nvPr>
            <p:ph type="pic" sz="quarter" idx="12"/>
          </p:nvPr>
        </p:nvPicPr>
        <p:blipFill>
          <a:blip r:embed="rId3"/>
          <a:srcRect t="3112" b="3112"/>
          <a:stretch>
            <a:fillRect/>
          </a:stretch>
        </p:blipFill>
        <p:spPr bwMode="gray">
          <a:xfrm>
            <a:off x="0" y="0"/>
            <a:ext cx="12195174" cy="3430006"/>
          </a:xfrm>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DBC4D7C-2474-46D0-A287-F50AAB027841}"/>
              </a:ext>
            </a:extLst>
          </p:cNvPr>
          <p:cNvSpPr/>
          <p:nvPr/>
        </p:nvSpPr>
        <p:spPr>
          <a:xfrm>
            <a:off x="504001" y="5517975"/>
            <a:ext cx="8237406" cy="830997"/>
          </a:xfrm>
          <a:prstGeom prst="rect">
            <a:avLst/>
          </a:prstGeom>
          <a:solidFill>
            <a:schemeClr val="bg1">
              <a:lumMod val="95000"/>
            </a:schemeClr>
          </a:solidFill>
        </p:spPr>
        <p:txBody>
          <a:bodyPr wrap="square">
            <a:spAutoFit/>
          </a:bodyPr>
          <a:lstStyle/>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kubectl</a:t>
            </a:r>
            <a:r>
              <a:rPr lang="en-US" sz="1600" dirty="0">
                <a:latin typeface="Courier New" panose="02070309020205020404" pitchFamily="49" charset="0"/>
                <a:cs typeface="Courier New" panose="02070309020205020404" pitchFamily="49" charset="0"/>
              </a:rPr>
              <a:t> logs secret-pod</a:t>
            </a:r>
          </a:p>
          <a:p>
            <a:r>
              <a:rPr lang="en-US" sz="1600" dirty="0">
                <a:highlight>
                  <a:srgbClr val="FFFF00"/>
                </a:highlight>
                <a:latin typeface="Courier New" panose="02070309020205020404" pitchFamily="49" charset="0"/>
                <a:cs typeface="Courier New" panose="02070309020205020404" pitchFamily="49" charset="0"/>
              </a:rPr>
              <a:t>admin</a:t>
            </a:r>
          </a:p>
          <a:p>
            <a:r>
              <a:rPr lang="en-US" sz="1600" dirty="0">
                <a:highlight>
                  <a:srgbClr val="FFFF00"/>
                </a:highlight>
                <a:latin typeface="Courier New" panose="02070309020205020404" pitchFamily="49" charset="0"/>
                <a:cs typeface="Courier New" panose="02070309020205020404" pitchFamily="49" charset="0"/>
              </a:rPr>
              <a:t>Secret4ever</a:t>
            </a:r>
          </a:p>
        </p:txBody>
      </p:sp>
      <p:pic>
        <p:nvPicPr>
          <p:cNvPr id="11" name="Picture 10">
            <a:extLst>
              <a:ext uri="{FF2B5EF4-FFF2-40B4-BE49-F238E27FC236}">
                <a16:creationId xmlns:a16="http://schemas.microsoft.com/office/drawing/2014/main" id="{F10E615A-C296-4288-A406-CA3E1B7B3E77}"/>
              </a:ext>
            </a:extLst>
          </p:cNvPr>
          <p:cNvPicPr>
            <a:picLocks noChangeAspect="1"/>
          </p:cNvPicPr>
          <p:nvPr/>
        </p:nvPicPr>
        <p:blipFill>
          <a:blip r:embed="rId3"/>
          <a:stretch>
            <a:fillRect/>
          </a:stretch>
        </p:blipFill>
        <p:spPr>
          <a:xfrm>
            <a:off x="504001" y="1117664"/>
            <a:ext cx="8237406" cy="4274468"/>
          </a:xfrm>
          <a:prstGeom prst="rect">
            <a:avLst/>
          </a:prstGeom>
          <a:ln>
            <a:solidFill>
              <a:schemeClr val="tx1"/>
            </a:solidFill>
          </a:ln>
        </p:spPr>
      </p:pic>
      <p:sp>
        <p:nvSpPr>
          <p:cNvPr id="2" name="Title 1">
            <a:extLst>
              <a:ext uri="{FF2B5EF4-FFF2-40B4-BE49-F238E27FC236}">
                <a16:creationId xmlns:a16="http://schemas.microsoft.com/office/drawing/2014/main" id="{A4570E81-20A4-4880-8D70-C6B7387E5C47}"/>
              </a:ext>
            </a:extLst>
          </p:cNvPr>
          <p:cNvSpPr>
            <a:spLocks noGrp="1"/>
          </p:cNvSpPr>
          <p:nvPr>
            <p:ph type="title"/>
          </p:nvPr>
        </p:nvSpPr>
        <p:spPr/>
        <p:txBody>
          <a:bodyPr/>
          <a:lstStyle/>
          <a:p>
            <a:r>
              <a:rPr lang="en-US" dirty="0"/>
              <a:t>Use a secret in a pod</a:t>
            </a:r>
          </a:p>
        </p:txBody>
      </p:sp>
      <p:sp>
        <p:nvSpPr>
          <p:cNvPr id="5" name="Speech Bubble: Rectangle 4">
            <a:extLst>
              <a:ext uri="{FF2B5EF4-FFF2-40B4-BE49-F238E27FC236}">
                <a16:creationId xmlns:a16="http://schemas.microsoft.com/office/drawing/2014/main" id="{A169D62D-E85D-4218-8F74-C5F7A757066C}"/>
              </a:ext>
            </a:extLst>
          </p:cNvPr>
          <p:cNvSpPr/>
          <p:nvPr/>
        </p:nvSpPr>
        <p:spPr bwMode="gray">
          <a:xfrm>
            <a:off x="7702642" y="2118388"/>
            <a:ext cx="2707609" cy="1127848"/>
          </a:xfrm>
          <a:prstGeom prst="wedgeRectCallout">
            <a:avLst>
              <a:gd name="adj1" fmla="val -174166"/>
              <a:gd name="adj2" fmla="val 69184"/>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Specify default access permissions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Speech Bubble: Rectangle 5">
            <a:extLst>
              <a:ext uri="{FF2B5EF4-FFF2-40B4-BE49-F238E27FC236}">
                <a16:creationId xmlns:a16="http://schemas.microsoft.com/office/drawing/2014/main" id="{1E82EF67-D8A0-400E-A711-F57A368C4505}"/>
              </a:ext>
            </a:extLst>
          </p:cNvPr>
          <p:cNvSpPr/>
          <p:nvPr/>
        </p:nvSpPr>
        <p:spPr bwMode="gray">
          <a:xfrm>
            <a:off x="5864148" y="748332"/>
            <a:ext cx="2707609" cy="1127848"/>
          </a:xfrm>
          <a:prstGeom prst="wedgeRectCallout">
            <a:avLst>
              <a:gd name="adj1" fmla="val -139734"/>
              <a:gd name="adj2" fmla="val 133357"/>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Assign the secret to the pod like a regular volume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Speech Bubble: Rectangle 6">
            <a:extLst>
              <a:ext uri="{FF2B5EF4-FFF2-40B4-BE49-F238E27FC236}">
                <a16:creationId xmlns:a16="http://schemas.microsoft.com/office/drawing/2014/main" id="{23B5BFDA-1E6E-483A-A490-EAB0AE41FAB4}"/>
              </a:ext>
            </a:extLst>
          </p:cNvPr>
          <p:cNvSpPr/>
          <p:nvPr/>
        </p:nvSpPr>
        <p:spPr bwMode="gray">
          <a:xfrm>
            <a:off x="9056446" y="4075424"/>
            <a:ext cx="2707609" cy="1127848"/>
          </a:xfrm>
          <a:prstGeom prst="wedgeRectCallout">
            <a:avLst>
              <a:gd name="adj1" fmla="val -92183"/>
              <a:gd name="adj2" fmla="val 29302"/>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Project the secret’s content to the container file system &amp; access it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Speech Bubble: Rectangle 7">
            <a:extLst>
              <a:ext uri="{FF2B5EF4-FFF2-40B4-BE49-F238E27FC236}">
                <a16:creationId xmlns:a16="http://schemas.microsoft.com/office/drawing/2014/main" id="{887616F9-C8E5-4A60-9264-C79136F79C41}"/>
              </a:ext>
            </a:extLst>
          </p:cNvPr>
          <p:cNvSpPr/>
          <p:nvPr/>
        </p:nvSpPr>
        <p:spPr bwMode="gray">
          <a:xfrm>
            <a:off x="8786724" y="5517975"/>
            <a:ext cx="2707609" cy="1127848"/>
          </a:xfrm>
          <a:prstGeom prst="wedgeRectCallout">
            <a:avLst>
              <a:gd name="adj1" fmla="val -164867"/>
              <a:gd name="adj2" fmla="val -13730"/>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The </a:t>
            </a:r>
            <a:r>
              <a:rPr lang="en-US" sz="1800" kern="0" dirty="0">
                <a:ea typeface="Arial Unicode MS" pitchFamily="34" charset="-128"/>
                <a:cs typeface="Arial Unicode MS" pitchFamily="34" charset="-128"/>
              </a:rPr>
              <a:t>secret’s content is no longer decoded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7247762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5" name="Picture 4">
            <a:extLst>
              <a:ext uri="{FF2B5EF4-FFF2-40B4-BE49-F238E27FC236}">
                <a16:creationId xmlns:a16="http://schemas.microsoft.com/office/drawing/2014/main" id="{9C62A5CB-238A-4F85-B51C-08527F45B6A7}"/>
              </a:ext>
            </a:extLst>
          </p:cNvPr>
          <p:cNvPicPr>
            <a:picLocks noChangeAspect="1"/>
          </p:cNvPicPr>
          <p:nvPr/>
        </p:nvPicPr>
        <p:blipFill>
          <a:blip r:embed="rId3"/>
          <a:stretch>
            <a:fillRect/>
          </a:stretch>
        </p:blipFill>
        <p:spPr>
          <a:xfrm>
            <a:off x="3645157" y="976918"/>
            <a:ext cx="4904163" cy="4904163"/>
          </a:xfrm>
          <a:prstGeom prst="rect">
            <a:avLst/>
          </a:prstGeom>
        </p:spPr>
      </p:pic>
    </p:spTree>
    <p:extLst>
      <p:ext uri="{BB962C8B-B14F-4D97-AF65-F5344CB8AC3E}">
        <p14:creationId xmlns:p14="http://schemas.microsoft.com/office/powerpoint/2010/main" val="29464689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Desired target state – exercise #06</a:t>
            </a:r>
          </a:p>
        </p:txBody>
      </p:sp>
      <p:grpSp>
        <p:nvGrpSpPr>
          <p:cNvPr id="13" name="Group 12"/>
          <p:cNvGrpSpPr/>
          <p:nvPr/>
        </p:nvGrpSpPr>
        <p:grpSpPr>
          <a:xfrm>
            <a:off x="2674620" y="312420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5" name="Group 14"/>
          <p:cNvGrpSpPr/>
          <p:nvPr/>
        </p:nvGrpSpPr>
        <p:grpSpPr>
          <a:xfrm>
            <a:off x="3482340" y="519189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custom</a:t>
              </a:r>
              <a:r>
                <a:rPr lang="de-DE" sz="1800" kern="0" dirty="0">
                  <a:ea typeface="Arial Unicode MS" pitchFamily="34" charset="-128"/>
                  <a:cs typeface="Arial Unicode MS" pitchFamily="34" charset="-128"/>
                </a:rPr>
                <a:t> </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config</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tls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certs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 name="Arrow: Up-Down 15"/>
          <p:cNvSpPr/>
          <p:nvPr/>
        </p:nvSpPr>
        <p:spPr bwMode="gray">
          <a:xfrm>
            <a:off x="5657231" y="4702919"/>
            <a:ext cx="222219" cy="635300"/>
          </a:xfrm>
          <a:prstGeom prst="upDownArrow">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Cloud 16"/>
          <p:cNvSpPr/>
          <p:nvPr/>
        </p:nvSpPr>
        <p:spPr bwMode="gray">
          <a:xfrm>
            <a:off x="4077318" y="1007399"/>
            <a:ext cx="3382042" cy="807791"/>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27" name="Group 26"/>
          <p:cNvGrpSpPr/>
          <p:nvPr/>
        </p:nvGrpSpPr>
        <p:grpSpPr>
          <a:xfrm>
            <a:off x="4165925" y="2129720"/>
            <a:ext cx="3204830" cy="681069"/>
            <a:chOff x="2697480" y="2743200"/>
            <a:chExt cx="6187440" cy="2034540"/>
          </a:xfrm>
        </p:grpSpPr>
        <p:sp>
          <p:nvSpPr>
            <p:cNvPr id="28" name="Rectangle: Rounded Corners 27"/>
            <p:cNvSpPr/>
            <p:nvPr/>
          </p:nvSpPr>
          <p:spPr bwMode="gray">
            <a:xfrm>
              <a:off x="2697480" y="2743200"/>
              <a:ext cx="6187440" cy="2034540"/>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9" name="Rectangle 28"/>
            <p:cNvSpPr/>
            <p:nvPr/>
          </p:nvSpPr>
          <p:spPr bwMode="gray">
            <a:xfrm>
              <a:off x="3493771" y="3130180"/>
              <a:ext cx="4594857" cy="1156257"/>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service</a:t>
              </a:r>
              <a:r>
                <a:rPr lang="de-DE" sz="1800" kern="0" dirty="0">
                  <a:ea typeface="Arial Unicode MS" pitchFamily="34" charset="-128"/>
                  <a:cs typeface="Arial Unicode MS" pitchFamily="34" charset="-128"/>
                </a:rPr>
                <a:t> http / https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8" name="Arrow: Up-Down 17"/>
          <p:cNvSpPr/>
          <p:nvPr/>
        </p:nvSpPr>
        <p:spPr bwMode="gray">
          <a:xfrm>
            <a:off x="5657231" y="2669184"/>
            <a:ext cx="222219" cy="686436"/>
          </a:xfrm>
          <a:prstGeom prst="upDownArrow">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2" name="Arrow: Up-Down 31"/>
          <p:cNvSpPr/>
          <p:nvPr/>
        </p:nvSpPr>
        <p:spPr bwMode="gray">
          <a:xfrm>
            <a:off x="5657230" y="1585837"/>
            <a:ext cx="222219" cy="686436"/>
          </a:xfrm>
          <a:prstGeom prst="upDownArrow">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Speech Bubble: Rectangle 19">
            <a:extLst>
              <a:ext uri="{FF2B5EF4-FFF2-40B4-BE49-F238E27FC236}">
                <a16:creationId xmlns:a16="http://schemas.microsoft.com/office/drawing/2014/main" id="{7711302D-71E3-4BB4-867C-5D0045EC3D9E}"/>
              </a:ext>
            </a:extLst>
          </p:cNvPr>
          <p:cNvSpPr/>
          <p:nvPr/>
        </p:nvSpPr>
        <p:spPr bwMode="gray">
          <a:xfrm>
            <a:off x="8579848" y="5163329"/>
            <a:ext cx="2535294" cy="915844"/>
          </a:xfrm>
          <a:prstGeom prst="wedgeRectCallout">
            <a:avLst>
              <a:gd name="adj1" fmla="val -81283"/>
              <a:gd name="adj2" fmla="val 3308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create configuration and </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tls</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 secrets</a:t>
            </a:r>
          </a:p>
        </p:txBody>
      </p:sp>
      <p:sp>
        <p:nvSpPr>
          <p:cNvPr id="21" name="Speech Bubble: Rectangle 20">
            <a:extLst>
              <a:ext uri="{FF2B5EF4-FFF2-40B4-BE49-F238E27FC236}">
                <a16:creationId xmlns:a16="http://schemas.microsoft.com/office/drawing/2014/main" id="{01EC3AB0-762F-43E8-A188-7C403E7BE6B7}"/>
              </a:ext>
            </a:extLst>
          </p:cNvPr>
          <p:cNvSpPr/>
          <p:nvPr/>
        </p:nvSpPr>
        <p:spPr bwMode="gray">
          <a:xfrm>
            <a:off x="8345749" y="1213876"/>
            <a:ext cx="2535294" cy="915844"/>
          </a:xfrm>
          <a:prstGeom prst="wedgeRectCallout">
            <a:avLst>
              <a:gd name="adj1" fmla="val -81283"/>
              <a:gd name="adj2" fmla="val 3308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Expose </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nginx</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 via https</a:t>
            </a:r>
          </a:p>
        </p:txBody>
      </p:sp>
      <p:sp>
        <p:nvSpPr>
          <p:cNvPr id="22" name="Speech Bubble: Rectangle 21">
            <a:extLst>
              <a:ext uri="{FF2B5EF4-FFF2-40B4-BE49-F238E27FC236}">
                <a16:creationId xmlns:a16="http://schemas.microsoft.com/office/drawing/2014/main" id="{D90A8276-8E9C-4CEF-94B2-EDE9A4CACF9C}"/>
              </a:ext>
            </a:extLst>
          </p:cNvPr>
          <p:cNvSpPr/>
          <p:nvPr/>
        </p:nvSpPr>
        <p:spPr bwMode="gray">
          <a:xfrm>
            <a:off x="9228382" y="3355620"/>
            <a:ext cx="2535294" cy="915844"/>
          </a:xfrm>
          <a:prstGeom prst="wedgeRectCallout">
            <a:avLst>
              <a:gd name="adj1" fmla="val -81283"/>
              <a:gd name="adj2" fmla="val 3308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Add usage of configuration &amp; secrets to the deployment</a:t>
            </a:r>
          </a:p>
        </p:txBody>
      </p:sp>
    </p:spTree>
    <p:extLst>
      <p:ext uri="{BB962C8B-B14F-4D97-AF65-F5344CB8AC3E}">
        <p14:creationId xmlns:p14="http://schemas.microsoft.com/office/powerpoint/2010/main" val="4085581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F63B09-9633-44EC-BF44-6BAA20224F53}"/>
              </a:ext>
            </a:extLst>
          </p:cNvPr>
          <p:cNvSpPr>
            <a:spLocks noGrp="1"/>
          </p:cNvSpPr>
          <p:nvPr>
            <p:ph type="ctrTitle"/>
          </p:nvPr>
        </p:nvSpPr>
        <p:spPr/>
        <p:txBody>
          <a:bodyPr/>
          <a:lstStyle/>
          <a:p>
            <a:r>
              <a:rPr lang="de-DE" dirty="0"/>
              <a:t>Appendix</a:t>
            </a:r>
          </a:p>
        </p:txBody>
      </p:sp>
    </p:spTree>
    <p:extLst>
      <p:ext uri="{BB962C8B-B14F-4D97-AF65-F5344CB8AC3E}">
        <p14:creationId xmlns:p14="http://schemas.microsoft.com/office/powerpoint/2010/main" val="3403600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marL="0" marR="0" lvl="0" indent="0" algn="ctr" defTabSz="914217" rtl="0" eaLnBrk="1" fontAlgn="base" latinLnBrk="0" hangingPunct="1">
              <a:lnSpc>
                <a:spcPct val="100000"/>
              </a:lnSpc>
              <a:spcBef>
                <a:spcPct val="50000"/>
              </a:spcBef>
              <a:spcAft>
                <a:spcPct val="0"/>
              </a:spcAft>
              <a:buClr>
                <a:srgbClr val="F0AB00"/>
              </a:buClr>
              <a:buSzPct val="80000"/>
              <a:buFontTx/>
              <a:buNone/>
              <a:tabLst/>
              <a:defRPr/>
            </a:pPr>
            <a:endParaRPr kumimoji="0" lang="de-DE" sz="2100" b="0" i="0" u="none" strike="noStrike" kern="0" cap="none" spc="0" normalizeH="0" baseline="0" noProof="0" dirty="0">
              <a:ln>
                <a:noFill/>
              </a:ln>
              <a:solidFill>
                <a:srgbClr val="002060"/>
              </a:solidFill>
              <a:effectLst/>
              <a:uLnTx/>
              <a:uFillTx/>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 overall</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marL="0" marR="0" lvl="0" indent="0" algn="ctr" defTabSz="1088558"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marL="0" marR="0" lvl="0" indent="0" algn="l" defTabSz="1088776" rtl="0" eaLnBrk="1" fontAlgn="base" latinLnBrk="0" hangingPunct="1">
                <a:lnSpc>
                  <a:spcPct val="100000"/>
                </a:lnSpc>
                <a:spcBef>
                  <a:spcPct val="50000"/>
                </a:spcBef>
                <a:spcAft>
                  <a:spcPct val="0"/>
                </a:spcAft>
                <a:buClr>
                  <a:srgbClr val="F0AB00"/>
                </a:buClr>
                <a:buSzPct val="80000"/>
                <a:buFontTx/>
                <a:buNone/>
                <a:tabLst/>
                <a:defRPr/>
              </a:pPr>
              <a:r>
                <a:rPr kumimoji="0" lang="de-DE"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statefulset</a:t>
              </a:r>
              <a:endPar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marL="0" marR="0" lvl="0" indent="0" algn="ctr" defTabSz="1088558" rtl="0" eaLnBrk="1" fontAlgn="base" latinLnBrk="0" hangingPunct="1">
              <a:lnSpc>
                <a:spcPct val="100000"/>
              </a:lnSpc>
              <a:spcBef>
                <a:spcPct val="50000"/>
              </a:spcBef>
              <a:spcAft>
                <a:spcPct val="0"/>
              </a:spcAft>
              <a:buClr>
                <a:srgbClr val="F0AB00"/>
              </a:buClr>
              <a:buSzPct val="80000"/>
              <a:buFontTx/>
              <a:buNone/>
              <a:tabLst/>
              <a:defRPr/>
            </a:pPr>
            <a: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svc</a:t>
            </a:r>
          </a:p>
        </p:txBody>
      </p: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marL="0" marR="0" lvl="0" indent="0" algn="l" defTabSz="1088558" rtl="0" eaLnBrk="1" fontAlgn="base" latinLnBrk="0" hangingPunct="1">
                <a:lnSpc>
                  <a:spcPct val="100000"/>
                </a:lnSpc>
                <a:spcBef>
                  <a:spcPct val="50000"/>
                </a:spcBef>
                <a:spcAft>
                  <a:spcPct val="0"/>
                </a:spcAft>
                <a:buClr>
                  <a:srgbClr val="F0AB00"/>
                </a:buClr>
                <a:buSzPct val="80000"/>
                <a:buFontTx/>
                <a:buNone/>
                <a:tabLst/>
                <a:defRPr/>
              </a:pPr>
              <a:r>
                <a:rPr kumimoji="0" lang="de-DE" sz="1400" b="0" i="0" u="none" strike="noStrike" kern="0" cap="none" spc="0" normalizeH="0" baseline="0" noProof="0" dirty="0">
                  <a:ln>
                    <a:noFill/>
                  </a:ln>
                  <a:solidFill>
                    <a:srgbClr val="E35500"/>
                  </a:solidFill>
                  <a:effectLst/>
                  <a:uLnTx/>
                  <a:uFillTx/>
                  <a:latin typeface="Arial"/>
                  <a:ea typeface="Arial Unicode MS" pitchFamily="34" charset="-128"/>
                  <a:cs typeface="Arial Unicode MS" pitchFamily="34" charset="-128"/>
                </a:rPr>
                <a:t>HTTPS/ REST</a:t>
              </a:r>
              <a:endParaRPr kumimoji="0" lang="de-DE" sz="2100" b="0" i="0" u="none" strike="noStrike" kern="0" cap="none" spc="0" normalizeH="0" baseline="0" noProof="0" dirty="0">
                <a:ln>
                  <a:noFill/>
                </a:ln>
                <a:solidFill>
                  <a:srgbClr val="E35500"/>
                </a:solidFill>
                <a:effectLst/>
                <a:uLnTx/>
                <a:uFillTx/>
                <a:latin typeface="Aria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4"/>
          <a:stretch>
            <a:fillRect/>
          </a:stretch>
        </p:blipFill>
        <p:spPr>
          <a:xfrm>
            <a:off x="11313100" y="1341926"/>
            <a:ext cx="501015" cy="48768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marL="0" marR="0" lvl="0" indent="0" algn="ctr" defTabSz="1088558" rtl="0" eaLnBrk="1" fontAlgn="base" latinLnBrk="0" hangingPunct="1">
                <a:lnSpc>
                  <a:spcPct val="100000"/>
                </a:lnSpc>
                <a:spcBef>
                  <a:spcPct val="50000"/>
                </a:spcBef>
                <a:spcAft>
                  <a:spcPct val="0"/>
                </a:spcAft>
                <a:buClr>
                  <a:srgbClr val="F0AB00"/>
                </a:buClr>
                <a:buSzPct val="80000"/>
                <a:buFontTx/>
                <a:buNone/>
                <a:tabLst/>
                <a:defRPr/>
              </a:pPr>
              <a:r>
                <a:rPr kumimoji="0" lang="en-US" sz="10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ingr</a:t>
              </a:r>
              <a: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a:t>
              </a:r>
              <a:b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br>
              <a: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04509" y="2066326"/>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marL="0" marR="0" lvl="0" indent="0" algn="ctr" defTabSz="1088558" rtl="0" eaLnBrk="1" fontAlgn="base" latinLnBrk="0" hangingPunct="1">
                <a:lnSpc>
                  <a:spcPct val="100000"/>
                </a:lnSpc>
                <a:spcBef>
                  <a:spcPct val="50000"/>
                </a:spcBef>
                <a:spcAft>
                  <a:spcPct val="0"/>
                </a:spcAft>
                <a:buClr>
                  <a:srgbClr val="F0AB00"/>
                </a:buClr>
                <a:buSzPct val="80000"/>
                <a:buFontTx/>
                <a:buNone/>
                <a:tabLst/>
                <a:defRPr/>
              </a:pPr>
              <a:r>
                <a:rPr kumimoji="0" lang="en-US" sz="1000" b="0" i="0" u="none" strike="noStrike" kern="0" cap="none" spc="0" normalizeH="0" baseline="0" noProof="0">
                  <a:ln>
                    <a:noFill/>
                  </a:ln>
                  <a:solidFill>
                    <a:srgbClr val="000000"/>
                  </a:solidFill>
                  <a:effectLst/>
                  <a:uLnTx/>
                  <a:uFillTx/>
                  <a:latin typeface="Arial"/>
                  <a:ea typeface="Arial Unicode MS" pitchFamily="34" charset="-128"/>
                  <a:cs typeface="Arial Unicode MS" pitchFamily="34" charset="-128"/>
                </a:rPr>
                <a:t>nwp</a:t>
              </a:r>
              <a:endPar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marL="0" marR="0" lvl="0" indent="0" algn="ctr" defTabSz="1088558" rtl="0" eaLnBrk="1" fontAlgn="base" latinLnBrk="0" hangingPunct="1">
                  <a:lnSpc>
                    <a:spcPct val="100000"/>
                  </a:lnSpc>
                  <a:spcBef>
                    <a:spcPct val="50000"/>
                  </a:spcBef>
                  <a:spcAft>
                    <a:spcPct val="0"/>
                  </a:spcAft>
                  <a:buClr>
                    <a:srgbClr val="F0AB00"/>
                  </a:buClr>
                  <a:buSzPct val="80000"/>
                  <a:buFontTx/>
                  <a:buNone/>
                  <a:tabLst/>
                  <a:defRPr/>
                </a:pPr>
                <a:r>
                  <a:rPr kumimoji="0" lang="en-US" sz="10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nwp</a:t>
                </a:r>
                <a:endPar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062219"/>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marL="0" marR="0" lvl="0" indent="0" algn="ctr" defTabSz="1088558" rtl="0" eaLnBrk="1" fontAlgn="base" latinLnBrk="0" hangingPunct="1">
                <a:lnSpc>
                  <a:spcPct val="100000"/>
                </a:lnSpc>
                <a:spcBef>
                  <a:spcPct val="50000"/>
                </a:spcBef>
                <a:spcAft>
                  <a:spcPct val="0"/>
                </a:spcAft>
                <a:buClr>
                  <a:srgbClr val="F0AB00"/>
                </a:buClr>
                <a:buSzPct val="80000"/>
                <a:buFontTx/>
                <a:buNone/>
                <a:tabLst/>
                <a:defRPr/>
              </a:pPr>
              <a:r>
                <a:rPr kumimoji="0" lang="en-US" sz="10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nwp</a:t>
              </a:r>
              <a:endPar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503349"/>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marL="0" marR="0" lvl="0" indent="0" algn="ctr" defTabSz="1088558" rtl="0" eaLnBrk="1" fontAlgn="base" latinLnBrk="0" hangingPunct="1">
                  <a:lnSpc>
                    <a:spcPct val="100000"/>
                  </a:lnSpc>
                  <a:spcBef>
                    <a:spcPct val="50000"/>
                  </a:spcBef>
                  <a:spcAft>
                    <a:spcPct val="0"/>
                  </a:spcAft>
                  <a:buClr>
                    <a:srgbClr val="F0AB00"/>
                  </a:buClr>
                  <a:buSzPct val="80000"/>
                  <a:buFontTx/>
                  <a:buNone/>
                  <a:tabLst/>
                  <a:defRPr/>
                </a:pPr>
                <a:r>
                  <a:rPr kumimoji="0" lang="en-US" sz="10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nwp</a:t>
                </a:r>
                <a:endPar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marL="0" marR="0" lvl="0" indent="0" algn="ctr" defTabSz="1088558"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marL="0" marR="0" lvl="0" indent="0" algn="l" defTabSz="1088776" rtl="0" eaLnBrk="1" fontAlgn="base" latinLnBrk="0" hangingPunct="1">
              <a:lnSpc>
                <a:spcPct val="100000"/>
              </a:lnSpc>
              <a:spcBef>
                <a:spcPct val="50000"/>
              </a:spcBef>
              <a:spcAft>
                <a:spcPct val="0"/>
              </a:spcAft>
              <a:buClr>
                <a:srgbClr val="F0AB00"/>
              </a:buClr>
              <a:buSzPct val="80000"/>
              <a:buFontTx/>
              <a:buNone/>
              <a:tabLst/>
              <a:defRPr/>
            </a:pPr>
            <a:r>
              <a:rPr kumimoji="0" lang="de-DE"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deployment</a:t>
            </a:r>
            <a:endPar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marL="0" marR="0" lvl="0" indent="0" algn="ctr" defTabSz="1088558"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marL="0" marR="0" lvl="0" indent="0" algn="l" defTabSz="1088776" rtl="0" eaLnBrk="1" fontAlgn="base" latinLnBrk="0" hangingPunct="1">
              <a:lnSpc>
                <a:spcPct val="100000"/>
              </a:lnSpc>
              <a:spcBef>
                <a:spcPct val="50000"/>
              </a:spcBef>
              <a:spcAft>
                <a:spcPct val="0"/>
              </a:spcAft>
              <a:buClr>
                <a:srgbClr val="F0AB00"/>
              </a:buClr>
              <a:buSzPct val="80000"/>
              <a:buFontTx/>
              <a:buNone/>
              <a:tabLst/>
              <a:defRPr/>
            </a:pPr>
            <a:r>
              <a:rPr kumimoji="0" lang="de-DE"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statefulset</a:t>
            </a:r>
            <a:endPar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marL="0" marR="0" lvl="0" indent="0" algn="ctr" defTabSz="1088558"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marL="0" marR="0" lvl="0" indent="0" algn="l" defTabSz="1088776" rtl="0" eaLnBrk="1" fontAlgn="base" latinLnBrk="0" hangingPunct="1">
              <a:lnSpc>
                <a:spcPct val="100000"/>
              </a:lnSpc>
              <a:spcBef>
                <a:spcPct val="50000"/>
              </a:spcBef>
              <a:spcAft>
                <a:spcPct val="0"/>
              </a:spcAft>
              <a:buClr>
                <a:srgbClr val="F0AB00"/>
              </a:buClr>
              <a:buSzPct val="80000"/>
              <a:buFontTx/>
              <a:buNone/>
              <a:tabLst/>
              <a:defRPr/>
            </a:pPr>
            <a:r>
              <a:rPr kumimoji="0" lang="de-DE"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deployment</a:t>
            </a:r>
            <a:endPar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marL="0" marR="0" lvl="0" indent="0" algn="ctr" defTabSz="1088558"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4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bulletinboard</a:t>
            </a:r>
            <a:r>
              <a:rPr kumimoji="0" lang="de-DE" sz="14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-users</a:t>
            </a: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marL="0" marR="0" lvl="0" indent="0" algn="l" defTabSz="1088776" rtl="0" eaLnBrk="1" fontAlgn="base" latinLnBrk="0" hangingPunct="1">
              <a:lnSpc>
                <a:spcPct val="100000"/>
              </a:lnSpc>
              <a:spcBef>
                <a:spcPct val="50000"/>
              </a:spcBef>
              <a:spcAft>
                <a:spcPct val="0"/>
              </a:spcAft>
              <a:buClr>
                <a:srgbClr val="F0AB00"/>
              </a:buClr>
              <a:buSzPct val="80000"/>
              <a:buFontTx/>
              <a:buNone/>
              <a:tabLst/>
              <a:defRPr/>
            </a:pPr>
            <a:r>
              <a:rPr kumimoji="0" lang="de-DE"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pod</a:t>
            </a:r>
            <a:endPar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marL="0" marR="0" lvl="0" indent="0" algn="ctr" defTabSz="1088558"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marL="0" marR="0" lvl="0" indent="0" algn="ctr" defTabSz="1088558"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4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bulletinboard</a:t>
            </a:r>
            <a:r>
              <a:rPr kumimoji="0" lang="de-DE" sz="14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a:t>
            </a:r>
            <a:br>
              <a:rPr kumimoji="0" lang="de-DE" sz="14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br>
            <a:r>
              <a:rPr kumimoji="0" lang="de-DE" sz="14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ads</a:t>
            </a:r>
            <a:endParaRPr kumimoji="0" lang="de-DE" sz="14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marL="0" marR="0" lvl="0" indent="0" algn="l" defTabSz="1088776" rtl="0" eaLnBrk="1" fontAlgn="base" latinLnBrk="0" hangingPunct="1">
              <a:lnSpc>
                <a:spcPct val="100000"/>
              </a:lnSpc>
              <a:spcBef>
                <a:spcPct val="50000"/>
              </a:spcBef>
              <a:spcAft>
                <a:spcPct val="0"/>
              </a:spcAft>
              <a:buClr>
                <a:srgbClr val="F0AB00"/>
              </a:buClr>
              <a:buSzPct val="80000"/>
              <a:buFontTx/>
              <a:buNone/>
              <a:tabLst/>
              <a:defRPr/>
            </a:pPr>
            <a:r>
              <a:rPr kumimoji="0" lang="de-DE"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pod</a:t>
            </a:r>
            <a:endPar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p:spPr>
          <p:txBody>
            <a:bodyPr wrap="square" rtlCol="0">
              <a:spAutoFit/>
            </a:bodyPr>
            <a:lstStyle/>
            <a:p>
              <a:pPr marL="0" marR="0" lvl="0" indent="0" algn="l" defTabSz="1088558" rtl="0" eaLnBrk="1" fontAlgn="base" latinLnBrk="0" hangingPunct="1">
                <a:lnSpc>
                  <a:spcPct val="100000"/>
                </a:lnSpc>
                <a:spcBef>
                  <a:spcPct val="50000"/>
                </a:spcBef>
                <a:spcAft>
                  <a:spcPct val="0"/>
                </a:spcAft>
                <a:buClr>
                  <a:srgbClr val="F0AB00"/>
                </a:buClr>
                <a:buSzPct val="80000"/>
                <a:buFontTx/>
                <a:buNone/>
                <a:tabLst/>
                <a:defRPr/>
              </a:pPr>
              <a:r>
                <a:rPr kumimoji="0" lang="de-DE" sz="1400" b="0" i="0" u="none" strike="noStrike" kern="0" cap="none" spc="0" normalizeH="0" baseline="0" noProof="0" dirty="0">
                  <a:ln>
                    <a:noFill/>
                  </a:ln>
                  <a:solidFill>
                    <a:srgbClr val="E35500"/>
                  </a:solidFill>
                  <a:effectLst/>
                  <a:uLnTx/>
                  <a:uFillTx/>
                  <a:latin typeface="Arial"/>
                  <a:ea typeface="Arial Unicode MS" pitchFamily="34" charset="-128"/>
                  <a:cs typeface="Arial Unicode MS" pitchFamily="34" charset="-128"/>
                </a:rPr>
                <a:t>HTTP/</a:t>
              </a:r>
              <a:br>
                <a:rPr kumimoji="0" lang="de-DE" sz="1400" b="0" i="0" u="none" strike="noStrike" kern="0" cap="none" spc="0" normalizeH="0" baseline="0" noProof="0" dirty="0">
                  <a:ln>
                    <a:noFill/>
                  </a:ln>
                  <a:solidFill>
                    <a:srgbClr val="E35500"/>
                  </a:solidFill>
                  <a:effectLst/>
                  <a:uLnTx/>
                  <a:uFillTx/>
                  <a:latin typeface="Arial"/>
                  <a:ea typeface="Arial Unicode MS" pitchFamily="34" charset="-128"/>
                  <a:cs typeface="Arial Unicode MS" pitchFamily="34" charset="-128"/>
                </a:rPr>
              </a:br>
              <a:r>
                <a:rPr kumimoji="0" lang="de-DE" sz="1400" b="0" i="0" u="none" strike="noStrike" kern="0" cap="none" spc="0" normalizeH="0" baseline="0" noProof="0" dirty="0">
                  <a:ln>
                    <a:noFill/>
                  </a:ln>
                  <a:solidFill>
                    <a:srgbClr val="E35500"/>
                  </a:solidFill>
                  <a:effectLst/>
                  <a:uLnTx/>
                  <a:uFillTx/>
                  <a:latin typeface="Arial"/>
                  <a:ea typeface="Arial Unicode MS" pitchFamily="34" charset="-128"/>
                  <a:cs typeface="Arial Unicode MS" pitchFamily="34" charset="-128"/>
                </a:rPr>
                <a:t>REST</a:t>
              </a:r>
              <a:endParaRPr kumimoji="0" lang="de-DE" sz="2100" b="0" i="0" u="none" strike="noStrike" kern="0" cap="none" spc="0" normalizeH="0" baseline="0" noProof="0" dirty="0">
                <a:ln>
                  <a:noFill/>
                </a:ln>
                <a:solidFill>
                  <a:srgbClr val="E35500"/>
                </a:solidFill>
                <a:effectLst/>
                <a:uLnTx/>
                <a:uFillTx/>
                <a:latin typeface="Aria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marL="0" marR="0" lvl="0" indent="0" algn="ctr" defTabSz="1088558"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4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postgresql</a:t>
            </a:r>
            <a:endParaRPr kumimoji="0" lang="de-DE" sz="14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09" idx="0"/>
          </p:cNvCxnSpPr>
          <p:nvPr/>
        </p:nvCxnSpPr>
        <p:spPr>
          <a:xfrm flipH="1">
            <a:off x="6500019" y="3280272"/>
            <a:ext cx="3196" cy="154813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marL="0" marR="0" lvl="0" indent="0" algn="l" defTabSz="1088776" rtl="0" eaLnBrk="1" fontAlgn="base" latinLnBrk="0" hangingPunct="1">
              <a:lnSpc>
                <a:spcPct val="100000"/>
              </a:lnSpc>
              <a:spcBef>
                <a:spcPct val="50000"/>
              </a:spcBef>
              <a:spcAft>
                <a:spcPct val="0"/>
              </a:spcAft>
              <a:buClr>
                <a:srgbClr val="F0AB00"/>
              </a:buClr>
              <a:buSzPct val="80000"/>
              <a:buFontTx/>
              <a:buNone/>
              <a:tabLst/>
              <a:defRPr/>
            </a:pPr>
            <a:r>
              <a:rPr kumimoji="0" lang="de-DE"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pod</a:t>
            </a:r>
            <a:endPar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marL="0" marR="0" lvl="0" indent="0" algn="ctr" defTabSz="1088558" rtl="0" eaLnBrk="1" fontAlgn="base" latinLnBrk="0" hangingPunct="1">
                <a:lnSpc>
                  <a:spcPct val="100000"/>
                </a:lnSpc>
                <a:spcBef>
                  <a:spcPct val="50000"/>
                </a:spcBef>
                <a:spcAft>
                  <a:spcPct val="0"/>
                </a:spcAft>
                <a:buClr>
                  <a:srgbClr val="F0AB00"/>
                </a:buClr>
                <a:buSzPct val="80000"/>
                <a:buFontTx/>
                <a:buNone/>
                <a:tabLst/>
                <a:defRPr/>
              </a:pPr>
              <a: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marL="0" marR="0" lvl="0" indent="0" algn="ctr" defTabSz="1088558"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4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postgresql</a:t>
            </a:r>
            <a:endParaRPr kumimoji="0" lang="de-DE" sz="14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p:cNvCxnSpPr>
          <p:nvPr/>
        </p:nvCxnSpPr>
        <p:spPr>
          <a:xfrm>
            <a:off x="10141889" y="3314172"/>
            <a:ext cx="0" cy="151423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marL="0" marR="0" lvl="0" indent="0" algn="ctr" defTabSz="1088558" rtl="0" eaLnBrk="1" fontAlgn="base" latinLnBrk="0" hangingPunct="1">
                <a:lnSpc>
                  <a:spcPct val="100000"/>
                </a:lnSpc>
                <a:spcBef>
                  <a:spcPct val="50000"/>
                </a:spcBef>
                <a:spcAft>
                  <a:spcPct val="0"/>
                </a:spcAft>
                <a:buClr>
                  <a:srgbClr val="F0AB00"/>
                </a:buClr>
                <a:buSzPct val="80000"/>
                <a:buFontTx/>
                <a:buNone/>
                <a:tabLst/>
                <a:defRPr/>
              </a:pPr>
              <a: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marL="0" marR="0" lvl="0" indent="0" algn="l" defTabSz="1088776" rtl="0" eaLnBrk="1" fontAlgn="base" latinLnBrk="0" hangingPunct="1">
              <a:lnSpc>
                <a:spcPct val="100000"/>
              </a:lnSpc>
              <a:spcBef>
                <a:spcPct val="50000"/>
              </a:spcBef>
              <a:spcAft>
                <a:spcPct val="0"/>
              </a:spcAft>
              <a:buClr>
                <a:srgbClr val="F0AB00"/>
              </a:buClr>
              <a:buSzPct val="80000"/>
              <a:buFontTx/>
              <a:buNone/>
              <a:tabLst/>
              <a:defRPr/>
            </a:pPr>
            <a:r>
              <a:rPr kumimoji="0" lang="de-DE"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pod</a:t>
            </a:r>
            <a:endPar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marL="0" marR="0" lvl="0" indent="0" algn="ctr" defTabSz="1088558" rtl="0" eaLnBrk="1" fontAlgn="base" latinLnBrk="0" hangingPunct="1">
                <a:lnSpc>
                  <a:spcPct val="100000"/>
                </a:lnSpc>
                <a:spcBef>
                  <a:spcPct val="50000"/>
                </a:spcBef>
                <a:spcAft>
                  <a:spcPct val="0"/>
                </a:spcAft>
                <a:buClr>
                  <a:srgbClr val="F0AB00"/>
                </a:buClr>
                <a:buSzPct val="80000"/>
                <a:buFontTx/>
                <a:buNone/>
                <a:tabLst/>
                <a:defRPr/>
              </a:pPr>
              <a: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marL="0" marR="0" lvl="0" indent="0" algn="ctr" defTabSz="1088558" rtl="0" eaLnBrk="1" fontAlgn="base" latinLnBrk="0" hangingPunct="1">
                <a:lnSpc>
                  <a:spcPct val="100000"/>
                </a:lnSpc>
                <a:spcBef>
                  <a:spcPct val="50000"/>
                </a:spcBef>
                <a:spcAft>
                  <a:spcPct val="0"/>
                </a:spcAft>
                <a:buClr>
                  <a:srgbClr val="F0AB00"/>
                </a:buClr>
                <a:buSzPct val="80000"/>
                <a:buFontTx/>
                <a:buNone/>
                <a:tabLst/>
                <a:defRPr/>
              </a:pPr>
              <a: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4656663" y="2910728"/>
            <a:ext cx="671794" cy="695657"/>
            <a:chOff x="4667108" y="5343683"/>
            <a:chExt cx="671794" cy="695657"/>
          </a:xfrm>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marL="0" marR="0" lvl="0" indent="0" algn="ctr" defTabSz="1088558" rtl="0" eaLnBrk="1" fontAlgn="base" latinLnBrk="0" hangingPunct="1">
                <a:lnSpc>
                  <a:spcPct val="100000"/>
                </a:lnSpc>
                <a:spcBef>
                  <a:spcPct val="50000"/>
                </a:spcBef>
                <a:spcAft>
                  <a:spcPct val="0"/>
                </a:spcAft>
                <a:buClr>
                  <a:srgbClr val="F0AB00"/>
                </a:buClr>
                <a:buSzPct val="80000"/>
                <a:buFontTx/>
                <a:buNone/>
                <a:tabLst/>
                <a:defRPr/>
              </a:pPr>
              <a: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marL="0" marR="0" lvl="0" indent="0" algn="ctr" defTabSz="1088558" rtl="0" eaLnBrk="1" fontAlgn="base" latinLnBrk="0" hangingPunct="1">
                <a:lnSpc>
                  <a:spcPct val="100000"/>
                </a:lnSpc>
                <a:spcBef>
                  <a:spcPct val="50000"/>
                </a:spcBef>
                <a:spcAft>
                  <a:spcPct val="0"/>
                </a:spcAft>
                <a:buClr>
                  <a:srgbClr val="F0AB00"/>
                </a:buClr>
                <a:buSzPct val="80000"/>
                <a:buFontTx/>
                <a:buNone/>
                <a:tabLst/>
                <a:defRPr/>
              </a:pPr>
              <a: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marL="0" marR="0" lvl="0" indent="0" algn="ctr" defTabSz="1088558" rtl="0" eaLnBrk="1" fontAlgn="base" latinLnBrk="0" hangingPunct="1">
                <a:lnSpc>
                  <a:spcPct val="100000"/>
                </a:lnSpc>
                <a:spcBef>
                  <a:spcPct val="50000"/>
                </a:spcBef>
                <a:spcAft>
                  <a:spcPct val="0"/>
                </a:spcAft>
                <a:buClr>
                  <a:srgbClr val="F0AB00"/>
                </a:buClr>
                <a:buSzPct val="80000"/>
                <a:buFontTx/>
                <a:buNone/>
                <a:tabLst/>
                <a:defRPr/>
              </a:pPr>
              <a: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marL="0" marR="0" lvl="0" indent="0" algn="ctr" defTabSz="1088558" rtl="0" eaLnBrk="1" fontAlgn="base" latinLnBrk="0" hangingPunct="1">
                <a:lnSpc>
                  <a:spcPct val="100000"/>
                </a:lnSpc>
                <a:spcBef>
                  <a:spcPct val="50000"/>
                </a:spcBef>
                <a:spcAft>
                  <a:spcPct val="0"/>
                </a:spcAft>
                <a:buClr>
                  <a:srgbClr val="F0AB00"/>
                </a:buClr>
                <a:buSzPct val="80000"/>
                <a:buFontTx/>
                <a:buNone/>
                <a:tabLst/>
                <a:defRPr/>
              </a:pPr>
              <a: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marL="0" marR="0" lvl="0" indent="0" algn="ctr" defTabSz="1088558" rtl="0" eaLnBrk="1" fontAlgn="base" latinLnBrk="0" hangingPunct="1">
                <a:lnSpc>
                  <a:spcPct val="100000"/>
                </a:lnSpc>
                <a:spcBef>
                  <a:spcPct val="50000"/>
                </a:spcBef>
                <a:spcAft>
                  <a:spcPct val="0"/>
                </a:spcAft>
                <a:buClr>
                  <a:srgbClr val="F0AB00"/>
                </a:buClr>
                <a:buSzPct val="80000"/>
                <a:buFontTx/>
                <a:buNone/>
                <a:tabLst/>
                <a:defRPr/>
              </a:pPr>
              <a: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marL="0" marR="0" lvl="0" indent="0" algn="ctr" defTabSz="1088558" rtl="0" eaLnBrk="1" fontAlgn="base" latinLnBrk="0" hangingPunct="1">
                <a:lnSpc>
                  <a:spcPct val="100000"/>
                </a:lnSpc>
                <a:spcBef>
                  <a:spcPct val="50000"/>
                </a:spcBef>
                <a:spcAft>
                  <a:spcPct val="0"/>
                </a:spcAft>
                <a:buClr>
                  <a:srgbClr val="F0AB00"/>
                </a:buClr>
                <a:buSzPct val="80000"/>
                <a:buFontTx/>
                <a:buNone/>
                <a:tabLst/>
                <a:defRPr/>
              </a:pPr>
              <a: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4"/>
            <a:stretch>
              <a:fillRect/>
            </a:stretch>
          </p:blipFill>
          <p:spPr>
            <a:xfrm>
              <a:off x="5146581" y="5680941"/>
              <a:ext cx="150305" cy="146304"/>
            </a:xfrm>
            <a:prstGeom prst="rect">
              <a:avLst/>
            </a:prstGeom>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020050" y="1332763"/>
            <a:ext cx="403319" cy="403319"/>
          </a:xfrm>
          <a:prstGeom prst="rect">
            <a:avLst/>
          </a:prstGeom>
        </p:spPr>
      </p:pic>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0097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55AD36EE-8BCE-49D3-9B4F-8CF4D2B4ACFB}"/>
              </a:ext>
            </a:extLst>
          </p:cNvPr>
          <p:cNvCxnSpPr>
            <a:cxnSpLocks/>
          </p:cNvCxnSpPr>
          <p:nvPr/>
        </p:nvCxnSpPr>
        <p:spPr>
          <a:xfrm>
            <a:off x="6498122" y="2052445"/>
            <a:ext cx="0" cy="30097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2" name="Picture 141">
            <a:extLst>
              <a:ext uri="{FF2B5EF4-FFF2-40B4-BE49-F238E27FC236}">
                <a16:creationId xmlns:a16="http://schemas.microsoft.com/office/drawing/2014/main" id="{BD187205-13B0-40E6-A169-A051038078AB}"/>
              </a:ext>
            </a:extLst>
          </p:cNvPr>
          <p:cNvPicPr>
            <a:picLocks noChangeAspect="1"/>
          </p:cNvPicPr>
          <p:nvPr/>
        </p:nvPicPr>
        <p:blipFill>
          <a:blip r:embed="rId4"/>
          <a:stretch>
            <a:fillRect/>
          </a:stretch>
        </p:blipFill>
        <p:spPr>
          <a:xfrm>
            <a:off x="7281164" y="4814757"/>
            <a:ext cx="150305" cy="146304"/>
          </a:xfrm>
          <a:prstGeom prst="rect">
            <a:avLst/>
          </a:prstGeom>
        </p:spPr>
      </p:pic>
      <p:pic>
        <p:nvPicPr>
          <p:cNvPr id="143" name="Picture 142">
            <a:extLst>
              <a:ext uri="{FF2B5EF4-FFF2-40B4-BE49-F238E27FC236}">
                <a16:creationId xmlns:a16="http://schemas.microsoft.com/office/drawing/2014/main" id="{9ABA6889-72B5-4B9B-8847-879B6ADD8F6E}"/>
              </a:ext>
            </a:extLst>
          </p:cNvPr>
          <p:cNvPicPr>
            <a:picLocks noChangeAspect="1"/>
          </p:cNvPicPr>
          <p:nvPr/>
        </p:nvPicPr>
        <p:blipFill>
          <a:blip r:embed="rId4"/>
          <a:stretch>
            <a:fillRect/>
          </a:stretch>
        </p:blipFill>
        <p:spPr>
          <a:xfrm>
            <a:off x="7222438" y="2318379"/>
            <a:ext cx="150305" cy="146304"/>
          </a:xfrm>
          <a:prstGeom prst="rect">
            <a:avLst/>
          </a:prstGeom>
        </p:spPr>
      </p:pic>
      <p:pic>
        <p:nvPicPr>
          <p:cNvPr id="144" name="Picture 143">
            <a:extLst>
              <a:ext uri="{FF2B5EF4-FFF2-40B4-BE49-F238E27FC236}">
                <a16:creationId xmlns:a16="http://schemas.microsoft.com/office/drawing/2014/main" id="{90A13440-9A68-425F-9C8C-672857C599D9}"/>
              </a:ext>
            </a:extLst>
          </p:cNvPr>
          <p:cNvPicPr>
            <a:picLocks noChangeAspect="1"/>
          </p:cNvPicPr>
          <p:nvPr/>
        </p:nvPicPr>
        <p:blipFill>
          <a:blip r:embed="rId4"/>
          <a:stretch>
            <a:fillRect/>
          </a:stretch>
        </p:blipFill>
        <p:spPr>
          <a:xfrm>
            <a:off x="10935620" y="2336006"/>
            <a:ext cx="150305" cy="146304"/>
          </a:xfrm>
          <a:prstGeom prst="rect">
            <a:avLst/>
          </a:prstGeom>
        </p:spPr>
      </p:pic>
      <p:pic>
        <p:nvPicPr>
          <p:cNvPr id="145" name="Picture 144">
            <a:extLst>
              <a:ext uri="{FF2B5EF4-FFF2-40B4-BE49-F238E27FC236}">
                <a16:creationId xmlns:a16="http://schemas.microsoft.com/office/drawing/2014/main" id="{2F6C44CA-B96E-484B-8CDD-90CCF3DD6A9E}"/>
              </a:ext>
            </a:extLst>
          </p:cNvPr>
          <p:cNvPicPr>
            <a:picLocks noChangeAspect="1"/>
          </p:cNvPicPr>
          <p:nvPr/>
        </p:nvPicPr>
        <p:blipFill>
          <a:blip r:embed="rId4"/>
          <a:stretch>
            <a:fillRect/>
          </a:stretch>
        </p:blipFill>
        <p:spPr>
          <a:xfrm>
            <a:off x="10952989" y="4810709"/>
            <a:ext cx="150305" cy="146304"/>
          </a:xfrm>
          <a:prstGeom prst="rect">
            <a:avLst/>
          </a:prstGeom>
        </p:spPr>
      </p:pic>
      <p:sp>
        <p:nvSpPr>
          <p:cNvPr id="3" name="Rectangle 2">
            <a:extLst>
              <a:ext uri="{FF2B5EF4-FFF2-40B4-BE49-F238E27FC236}">
                <a16:creationId xmlns:a16="http://schemas.microsoft.com/office/drawing/2014/main" id="{F7DD7A69-9DEC-46F0-B988-7E5C05AECB8E}"/>
              </a:ext>
            </a:extLst>
          </p:cNvPr>
          <p:cNvSpPr/>
          <p:nvPr/>
        </p:nvSpPr>
        <p:spPr>
          <a:xfrm>
            <a:off x="200441" y="5793398"/>
            <a:ext cx="3661192" cy="400110"/>
          </a:xfrm>
          <a:prstGeom prst="rect">
            <a:avLst/>
          </a:prstGeom>
        </p:spPr>
        <p:txBody>
          <a:bodyPr wrap="square">
            <a:sp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dirty="0">
                <a:ln>
                  <a:noFill/>
                </a:ln>
                <a:solidFill>
                  <a:srgbClr val="FFFFFF"/>
                </a:solidFill>
                <a:effectLst/>
                <a:uLnTx/>
                <a:uFillTx/>
                <a:latin typeface="Arial"/>
                <a:ea typeface="+mn-ea"/>
                <a:cs typeface="+mn-cs"/>
                <a:hlinkClick r:id="rId10"/>
              </a:rPr>
              <a:t>https://github.wdf.sap.corp/slvi/docker-k8s-training/blob/k8s-bulletinboard/kubernetes/k8s-bulletinboard/README.md</a:t>
            </a:r>
            <a:endParaRPr kumimoji="0" lang="de-DE" sz="1000" b="0" i="0" u="none" strike="noStrike" kern="1200" cap="none" spc="0" normalizeH="0" baseline="0" noProof="0" dirty="0">
              <a:ln>
                <a:noFill/>
              </a:ln>
              <a:solidFill>
                <a:srgbClr val="FFFFFF"/>
              </a:solidFill>
              <a:effectLst/>
              <a:uLnTx/>
              <a:uFillTx/>
              <a:latin typeface="Arial"/>
              <a:ea typeface="+mn-ea"/>
              <a:cs typeface="+mn-cs"/>
            </a:endParaRPr>
          </a:p>
        </p:txBody>
      </p:sp>
    </p:spTree>
    <p:extLst>
      <p:ext uri="{BB962C8B-B14F-4D97-AF65-F5344CB8AC3E}">
        <p14:creationId xmlns:p14="http://schemas.microsoft.com/office/powerpoint/2010/main" val="430718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additive="base">
                                        <p:cTn id="15" dur="500" fill="hold"/>
                                        <p:tgtEl>
                                          <p:spTgt spid="23"/>
                                        </p:tgtEl>
                                        <p:attrNameLst>
                                          <p:attrName>ppt_x</p:attrName>
                                        </p:attrNameLst>
                                      </p:cBhvr>
                                      <p:tavLst>
                                        <p:tav tm="0">
                                          <p:val>
                                            <p:strVal val="#ppt_x"/>
                                          </p:val>
                                        </p:tav>
                                        <p:tav tm="100000">
                                          <p:val>
                                            <p:strVal val="#ppt_x"/>
                                          </p:val>
                                        </p:tav>
                                      </p:tavLst>
                                    </p:anim>
                                    <p:anim calcmode="lin" valueType="num">
                                      <p:cBhvr additive="base">
                                        <p:cTn id="16" dur="500" fill="hold"/>
                                        <p:tgtEl>
                                          <p:spTgt spid="2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additive="base">
                                        <p:cTn id="23" dur="500" fill="hold"/>
                                        <p:tgtEl>
                                          <p:spTgt spid="21"/>
                                        </p:tgtEl>
                                        <p:attrNameLst>
                                          <p:attrName>ppt_x</p:attrName>
                                        </p:attrNameLst>
                                      </p:cBhvr>
                                      <p:tavLst>
                                        <p:tav tm="0">
                                          <p:val>
                                            <p:strVal val="#ppt_x"/>
                                          </p:val>
                                        </p:tav>
                                        <p:tav tm="100000">
                                          <p:val>
                                            <p:strVal val="#ppt_x"/>
                                          </p:val>
                                        </p:tav>
                                      </p:tavLst>
                                    </p:anim>
                                    <p:anim calcmode="lin" valueType="num">
                                      <p:cBhvr additive="base">
                                        <p:cTn id="24" dur="500" fill="hold"/>
                                        <p:tgtEl>
                                          <p:spTgt spid="21"/>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4"/>
                                        </p:tgtEl>
                                        <p:attrNameLst>
                                          <p:attrName>style.visibility</p:attrName>
                                        </p:attrNameLst>
                                      </p:cBhvr>
                                      <p:to>
                                        <p:strVal val="visible"/>
                                      </p:to>
                                    </p:set>
                                    <p:anim calcmode="lin" valueType="num">
                                      <p:cBhvr additive="base">
                                        <p:cTn id="27" dur="500" fill="hold"/>
                                        <p:tgtEl>
                                          <p:spTgt spid="34"/>
                                        </p:tgtEl>
                                        <p:attrNameLst>
                                          <p:attrName>ppt_x</p:attrName>
                                        </p:attrNameLst>
                                      </p:cBhvr>
                                      <p:tavLst>
                                        <p:tav tm="0">
                                          <p:val>
                                            <p:strVal val="#ppt_x"/>
                                          </p:val>
                                        </p:tav>
                                        <p:tav tm="100000">
                                          <p:val>
                                            <p:strVal val="#ppt_x"/>
                                          </p:val>
                                        </p:tav>
                                      </p:tavLst>
                                    </p:anim>
                                    <p:anim calcmode="lin" valueType="num">
                                      <p:cBhvr additive="base">
                                        <p:cTn id="28" dur="500" fill="hold"/>
                                        <p:tgtEl>
                                          <p:spTgt spid="34"/>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03"/>
                                        </p:tgtEl>
                                        <p:attrNameLst>
                                          <p:attrName>style.visibility</p:attrName>
                                        </p:attrNameLst>
                                      </p:cBhvr>
                                      <p:to>
                                        <p:strVal val="visible"/>
                                      </p:to>
                                    </p:set>
                                    <p:anim calcmode="lin" valueType="num">
                                      <p:cBhvr additive="base">
                                        <p:cTn id="35" dur="500" fill="hold"/>
                                        <p:tgtEl>
                                          <p:spTgt spid="103"/>
                                        </p:tgtEl>
                                        <p:attrNameLst>
                                          <p:attrName>ppt_x</p:attrName>
                                        </p:attrNameLst>
                                      </p:cBhvr>
                                      <p:tavLst>
                                        <p:tav tm="0">
                                          <p:val>
                                            <p:strVal val="#ppt_x"/>
                                          </p:val>
                                        </p:tav>
                                        <p:tav tm="100000">
                                          <p:val>
                                            <p:strVal val="#ppt_x"/>
                                          </p:val>
                                        </p:tav>
                                      </p:tavLst>
                                    </p:anim>
                                    <p:anim calcmode="lin" valueType="num">
                                      <p:cBhvr additive="base">
                                        <p:cTn id="36" dur="500" fill="hold"/>
                                        <p:tgtEl>
                                          <p:spTgt spid="103"/>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02"/>
                                        </p:tgtEl>
                                        <p:attrNameLst>
                                          <p:attrName>style.visibility</p:attrName>
                                        </p:attrNameLst>
                                      </p:cBhvr>
                                      <p:to>
                                        <p:strVal val="visible"/>
                                      </p:to>
                                    </p:set>
                                    <p:anim calcmode="lin" valueType="num">
                                      <p:cBhvr additive="base">
                                        <p:cTn id="39" dur="500" fill="hold"/>
                                        <p:tgtEl>
                                          <p:spTgt spid="102"/>
                                        </p:tgtEl>
                                        <p:attrNameLst>
                                          <p:attrName>ppt_x</p:attrName>
                                        </p:attrNameLst>
                                      </p:cBhvr>
                                      <p:tavLst>
                                        <p:tav tm="0">
                                          <p:val>
                                            <p:strVal val="#ppt_x"/>
                                          </p:val>
                                        </p:tav>
                                        <p:tav tm="100000">
                                          <p:val>
                                            <p:strVal val="#ppt_x"/>
                                          </p:val>
                                        </p:tav>
                                      </p:tavLst>
                                    </p:anim>
                                    <p:anim calcmode="lin" valueType="num">
                                      <p:cBhvr additive="base">
                                        <p:cTn id="40" dur="500" fill="hold"/>
                                        <p:tgtEl>
                                          <p:spTgt spid="102"/>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01"/>
                                        </p:tgtEl>
                                        <p:attrNameLst>
                                          <p:attrName>style.visibility</p:attrName>
                                        </p:attrNameLst>
                                      </p:cBhvr>
                                      <p:to>
                                        <p:strVal val="visible"/>
                                      </p:to>
                                    </p:set>
                                    <p:anim calcmode="lin" valueType="num">
                                      <p:cBhvr additive="base">
                                        <p:cTn id="43" dur="500" fill="hold"/>
                                        <p:tgtEl>
                                          <p:spTgt spid="101"/>
                                        </p:tgtEl>
                                        <p:attrNameLst>
                                          <p:attrName>ppt_x</p:attrName>
                                        </p:attrNameLst>
                                      </p:cBhvr>
                                      <p:tavLst>
                                        <p:tav tm="0">
                                          <p:val>
                                            <p:strVal val="#ppt_x"/>
                                          </p:val>
                                        </p:tav>
                                        <p:tav tm="100000">
                                          <p:val>
                                            <p:strVal val="#ppt_x"/>
                                          </p:val>
                                        </p:tav>
                                      </p:tavLst>
                                    </p:anim>
                                    <p:anim calcmode="lin" valueType="num">
                                      <p:cBhvr additive="base">
                                        <p:cTn id="44" dur="500" fill="hold"/>
                                        <p:tgtEl>
                                          <p:spTgt spid="101"/>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96"/>
                                        </p:tgtEl>
                                        <p:attrNameLst>
                                          <p:attrName>style.visibility</p:attrName>
                                        </p:attrNameLst>
                                      </p:cBhvr>
                                      <p:to>
                                        <p:strVal val="visible"/>
                                      </p:to>
                                    </p:set>
                                    <p:anim calcmode="lin" valueType="num">
                                      <p:cBhvr additive="base">
                                        <p:cTn id="47" dur="500" fill="hold"/>
                                        <p:tgtEl>
                                          <p:spTgt spid="96"/>
                                        </p:tgtEl>
                                        <p:attrNameLst>
                                          <p:attrName>ppt_x</p:attrName>
                                        </p:attrNameLst>
                                      </p:cBhvr>
                                      <p:tavLst>
                                        <p:tav tm="0">
                                          <p:val>
                                            <p:strVal val="#ppt_x"/>
                                          </p:val>
                                        </p:tav>
                                        <p:tav tm="100000">
                                          <p:val>
                                            <p:strVal val="#ppt_x"/>
                                          </p:val>
                                        </p:tav>
                                      </p:tavLst>
                                    </p:anim>
                                    <p:anim calcmode="lin" valueType="num">
                                      <p:cBhvr additive="base">
                                        <p:cTn id="48" dur="500" fill="hold"/>
                                        <p:tgtEl>
                                          <p:spTgt spid="96"/>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75"/>
                                        </p:tgtEl>
                                        <p:attrNameLst>
                                          <p:attrName>style.visibility</p:attrName>
                                        </p:attrNameLst>
                                      </p:cBhvr>
                                      <p:to>
                                        <p:strVal val="visible"/>
                                      </p:to>
                                    </p:set>
                                    <p:anim calcmode="lin" valueType="num">
                                      <p:cBhvr additive="base">
                                        <p:cTn id="51" dur="500" fill="hold"/>
                                        <p:tgtEl>
                                          <p:spTgt spid="75"/>
                                        </p:tgtEl>
                                        <p:attrNameLst>
                                          <p:attrName>ppt_x</p:attrName>
                                        </p:attrNameLst>
                                      </p:cBhvr>
                                      <p:tavLst>
                                        <p:tav tm="0">
                                          <p:val>
                                            <p:strVal val="#ppt_x"/>
                                          </p:val>
                                        </p:tav>
                                        <p:tav tm="100000">
                                          <p:val>
                                            <p:strVal val="#ppt_x"/>
                                          </p:val>
                                        </p:tav>
                                      </p:tavLst>
                                    </p:anim>
                                    <p:anim calcmode="lin" valueType="num">
                                      <p:cBhvr additive="base">
                                        <p:cTn id="52"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23"/>
                                        </p:tgtEl>
                                        <p:attrNameLst>
                                          <p:attrName>style.visibility</p:attrName>
                                        </p:attrNameLst>
                                      </p:cBhvr>
                                      <p:to>
                                        <p:strVal val="visible"/>
                                      </p:to>
                                    </p:set>
                                    <p:anim calcmode="lin" valueType="num">
                                      <p:cBhvr additive="base">
                                        <p:cTn id="57" dur="500" fill="hold"/>
                                        <p:tgtEl>
                                          <p:spTgt spid="123"/>
                                        </p:tgtEl>
                                        <p:attrNameLst>
                                          <p:attrName>ppt_x</p:attrName>
                                        </p:attrNameLst>
                                      </p:cBhvr>
                                      <p:tavLst>
                                        <p:tav tm="0">
                                          <p:val>
                                            <p:strVal val="#ppt_x"/>
                                          </p:val>
                                        </p:tav>
                                        <p:tav tm="100000">
                                          <p:val>
                                            <p:strVal val="#ppt_x"/>
                                          </p:val>
                                        </p:tav>
                                      </p:tavLst>
                                    </p:anim>
                                    <p:anim calcmode="lin" valueType="num">
                                      <p:cBhvr additive="base">
                                        <p:cTn id="58" dur="500" fill="hold"/>
                                        <p:tgtEl>
                                          <p:spTgt spid="123"/>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4"/>
                                        </p:tgtEl>
                                        <p:attrNameLst>
                                          <p:attrName>style.visibility</p:attrName>
                                        </p:attrNameLst>
                                      </p:cBhvr>
                                      <p:to>
                                        <p:strVal val="visible"/>
                                      </p:to>
                                    </p:set>
                                    <p:anim calcmode="lin" valueType="num">
                                      <p:cBhvr additive="base">
                                        <p:cTn id="61" dur="500" fill="hold"/>
                                        <p:tgtEl>
                                          <p:spTgt spid="4"/>
                                        </p:tgtEl>
                                        <p:attrNameLst>
                                          <p:attrName>ppt_x</p:attrName>
                                        </p:attrNameLst>
                                      </p:cBhvr>
                                      <p:tavLst>
                                        <p:tav tm="0">
                                          <p:val>
                                            <p:strVal val="#ppt_x"/>
                                          </p:val>
                                        </p:tav>
                                        <p:tav tm="100000">
                                          <p:val>
                                            <p:strVal val="#ppt_x"/>
                                          </p:val>
                                        </p:tav>
                                      </p:tavLst>
                                    </p:anim>
                                    <p:anim calcmode="lin" valueType="num">
                                      <p:cBhvr additive="base">
                                        <p:cTn id="62" dur="500" fill="hold"/>
                                        <p:tgtEl>
                                          <p:spTgt spid="4"/>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6"/>
                                        </p:tgtEl>
                                        <p:attrNameLst>
                                          <p:attrName>style.visibility</p:attrName>
                                        </p:attrNameLst>
                                      </p:cBhvr>
                                      <p:to>
                                        <p:strVal val="visible"/>
                                      </p:to>
                                    </p:set>
                                    <p:anim calcmode="lin" valueType="num">
                                      <p:cBhvr additive="base">
                                        <p:cTn id="65" dur="500" fill="hold"/>
                                        <p:tgtEl>
                                          <p:spTgt spid="16"/>
                                        </p:tgtEl>
                                        <p:attrNameLst>
                                          <p:attrName>ppt_x</p:attrName>
                                        </p:attrNameLst>
                                      </p:cBhvr>
                                      <p:tavLst>
                                        <p:tav tm="0">
                                          <p:val>
                                            <p:strVal val="#ppt_x"/>
                                          </p:val>
                                        </p:tav>
                                        <p:tav tm="100000">
                                          <p:val>
                                            <p:strVal val="#ppt_x"/>
                                          </p:val>
                                        </p:tav>
                                      </p:tavLst>
                                    </p:anim>
                                    <p:anim calcmode="lin" valueType="num">
                                      <p:cBhvr additive="base">
                                        <p:cTn id="66" dur="500" fill="hold"/>
                                        <p:tgtEl>
                                          <p:spTgt spid="16"/>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106"/>
                                        </p:tgtEl>
                                        <p:attrNameLst>
                                          <p:attrName>style.visibility</p:attrName>
                                        </p:attrNameLst>
                                      </p:cBhvr>
                                      <p:to>
                                        <p:strVal val="visible"/>
                                      </p:to>
                                    </p:set>
                                    <p:anim calcmode="lin" valueType="num">
                                      <p:cBhvr additive="base">
                                        <p:cTn id="69" dur="500" fill="hold"/>
                                        <p:tgtEl>
                                          <p:spTgt spid="106"/>
                                        </p:tgtEl>
                                        <p:attrNameLst>
                                          <p:attrName>ppt_x</p:attrName>
                                        </p:attrNameLst>
                                      </p:cBhvr>
                                      <p:tavLst>
                                        <p:tav tm="0">
                                          <p:val>
                                            <p:strVal val="#ppt_x"/>
                                          </p:val>
                                        </p:tav>
                                        <p:tav tm="100000">
                                          <p:val>
                                            <p:strVal val="#ppt_x"/>
                                          </p:val>
                                        </p:tav>
                                      </p:tavLst>
                                    </p:anim>
                                    <p:anim calcmode="lin" valueType="num">
                                      <p:cBhvr additive="base">
                                        <p:cTn id="70" dur="500" fill="hold"/>
                                        <p:tgtEl>
                                          <p:spTgt spid="106"/>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95"/>
                                        </p:tgtEl>
                                        <p:attrNameLst>
                                          <p:attrName>style.visibility</p:attrName>
                                        </p:attrNameLst>
                                      </p:cBhvr>
                                      <p:to>
                                        <p:strVal val="visible"/>
                                      </p:to>
                                    </p:set>
                                    <p:anim calcmode="lin" valueType="num">
                                      <p:cBhvr additive="base">
                                        <p:cTn id="73" dur="500" fill="hold"/>
                                        <p:tgtEl>
                                          <p:spTgt spid="95"/>
                                        </p:tgtEl>
                                        <p:attrNameLst>
                                          <p:attrName>ppt_x</p:attrName>
                                        </p:attrNameLst>
                                      </p:cBhvr>
                                      <p:tavLst>
                                        <p:tav tm="0">
                                          <p:val>
                                            <p:strVal val="#ppt_x"/>
                                          </p:val>
                                        </p:tav>
                                        <p:tav tm="100000">
                                          <p:val>
                                            <p:strVal val="#ppt_x"/>
                                          </p:val>
                                        </p:tav>
                                      </p:tavLst>
                                    </p:anim>
                                    <p:anim calcmode="lin" valueType="num">
                                      <p:cBhvr additive="base">
                                        <p:cTn id="74" dur="500" fill="hold"/>
                                        <p:tgtEl>
                                          <p:spTgt spid="95"/>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76"/>
                                        </p:tgtEl>
                                        <p:attrNameLst>
                                          <p:attrName>style.visibility</p:attrName>
                                        </p:attrNameLst>
                                      </p:cBhvr>
                                      <p:to>
                                        <p:strVal val="visible"/>
                                      </p:to>
                                    </p:set>
                                    <p:anim calcmode="lin" valueType="num">
                                      <p:cBhvr additive="base">
                                        <p:cTn id="77" dur="500" fill="hold"/>
                                        <p:tgtEl>
                                          <p:spTgt spid="76"/>
                                        </p:tgtEl>
                                        <p:attrNameLst>
                                          <p:attrName>ppt_x</p:attrName>
                                        </p:attrNameLst>
                                      </p:cBhvr>
                                      <p:tavLst>
                                        <p:tav tm="0">
                                          <p:val>
                                            <p:strVal val="#ppt_x"/>
                                          </p:val>
                                        </p:tav>
                                        <p:tav tm="100000">
                                          <p:val>
                                            <p:strVal val="#ppt_x"/>
                                          </p:val>
                                        </p:tav>
                                      </p:tavLst>
                                    </p:anim>
                                    <p:anim calcmode="lin" valueType="num">
                                      <p:cBhvr additive="base">
                                        <p:cTn id="78" dur="500" fill="hold"/>
                                        <p:tgtEl>
                                          <p:spTgt spid="76"/>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79"/>
                                        </p:tgtEl>
                                        <p:attrNameLst>
                                          <p:attrName>style.visibility</p:attrName>
                                        </p:attrNameLst>
                                      </p:cBhvr>
                                      <p:to>
                                        <p:strVal val="visible"/>
                                      </p:to>
                                    </p:set>
                                    <p:anim calcmode="lin" valueType="num">
                                      <p:cBhvr additive="base">
                                        <p:cTn id="81" dur="500" fill="hold"/>
                                        <p:tgtEl>
                                          <p:spTgt spid="79"/>
                                        </p:tgtEl>
                                        <p:attrNameLst>
                                          <p:attrName>ppt_x</p:attrName>
                                        </p:attrNameLst>
                                      </p:cBhvr>
                                      <p:tavLst>
                                        <p:tav tm="0">
                                          <p:val>
                                            <p:strVal val="#ppt_x"/>
                                          </p:val>
                                        </p:tav>
                                        <p:tav tm="100000">
                                          <p:val>
                                            <p:strVal val="#ppt_x"/>
                                          </p:val>
                                        </p:tav>
                                      </p:tavLst>
                                    </p:anim>
                                    <p:anim calcmode="lin" valueType="num">
                                      <p:cBhvr additive="base">
                                        <p:cTn id="82" dur="500" fill="hold"/>
                                        <p:tgtEl>
                                          <p:spTgt spid="79"/>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109"/>
                                        </p:tgtEl>
                                        <p:attrNameLst>
                                          <p:attrName>style.visibility</p:attrName>
                                        </p:attrNameLst>
                                      </p:cBhvr>
                                      <p:to>
                                        <p:strVal val="visible"/>
                                      </p:to>
                                    </p:set>
                                    <p:anim calcmode="lin" valueType="num">
                                      <p:cBhvr additive="base">
                                        <p:cTn id="85" dur="500" fill="hold"/>
                                        <p:tgtEl>
                                          <p:spTgt spid="109"/>
                                        </p:tgtEl>
                                        <p:attrNameLst>
                                          <p:attrName>ppt_x</p:attrName>
                                        </p:attrNameLst>
                                      </p:cBhvr>
                                      <p:tavLst>
                                        <p:tav tm="0">
                                          <p:val>
                                            <p:strVal val="#ppt_x"/>
                                          </p:val>
                                        </p:tav>
                                        <p:tav tm="100000">
                                          <p:val>
                                            <p:strVal val="#ppt_x"/>
                                          </p:val>
                                        </p:tav>
                                      </p:tavLst>
                                    </p:anim>
                                    <p:anim calcmode="lin" valueType="num">
                                      <p:cBhvr additive="base">
                                        <p:cTn id="86" dur="500" fill="hold"/>
                                        <p:tgtEl>
                                          <p:spTgt spid="109"/>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110"/>
                                        </p:tgtEl>
                                        <p:attrNameLst>
                                          <p:attrName>style.visibility</p:attrName>
                                        </p:attrNameLst>
                                      </p:cBhvr>
                                      <p:to>
                                        <p:strVal val="visible"/>
                                      </p:to>
                                    </p:set>
                                    <p:anim calcmode="lin" valueType="num">
                                      <p:cBhvr additive="base">
                                        <p:cTn id="89" dur="500" fill="hold"/>
                                        <p:tgtEl>
                                          <p:spTgt spid="110"/>
                                        </p:tgtEl>
                                        <p:attrNameLst>
                                          <p:attrName>ppt_x</p:attrName>
                                        </p:attrNameLst>
                                      </p:cBhvr>
                                      <p:tavLst>
                                        <p:tav tm="0">
                                          <p:val>
                                            <p:strVal val="#ppt_x"/>
                                          </p:val>
                                        </p:tav>
                                        <p:tav tm="100000">
                                          <p:val>
                                            <p:strVal val="#ppt_x"/>
                                          </p:val>
                                        </p:tav>
                                      </p:tavLst>
                                    </p:anim>
                                    <p:anim calcmode="lin" valueType="num">
                                      <p:cBhvr additive="base">
                                        <p:cTn id="90" dur="500" fill="hold"/>
                                        <p:tgtEl>
                                          <p:spTgt spid="110"/>
                                        </p:tgtEl>
                                        <p:attrNameLst>
                                          <p:attrName>ppt_y</p:attrName>
                                        </p:attrNameLst>
                                      </p:cBhvr>
                                      <p:tavLst>
                                        <p:tav tm="0">
                                          <p:val>
                                            <p:strVal val="1+#ppt_h/2"/>
                                          </p:val>
                                        </p:tav>
                                        <p:tav tm="100000">
                                          <p:val>
                                            <p:strVal val="#ppt_y"/>
                                          </p:val>
                                        </p:tav>
                                      </p:tavLst>
                                    </p:anim>
                                  </p:childTnLst>
                                </p:cTn>
                              </p:par>
                              <p:par>
                                <p:cTn id="91" presetID="2" presetClass="entr" presetSubtype="4" fill="hold" nodeType="withEffect">
                                  <p:stCondLst>
                                    <p:cond delay="0"/>
                                  </p:stCondLst>
                                  <p:childTnLst>
                                    <p:set>
                                      <p:cBhvr>
                                        <p:cTn id="92" dur="1" fill="hold">
                                          <p:stCondLst>
                                            <p:cond delay="0"/>
                                          </p:stCondLst>
                                        </p:cTn>
                                        <p:tgtEl>
                                          <p:spTgt spid="68"/>
                                        </p:tgtEl>
                                        <p:attrNameLst>
                                          <p:attrName>style.visibility</p:attrName>
                                        </p:attrNameLst>
                                      </p:cBhvr>
                                      <p:to>
                                        <p:strVal val="visible"/>
                                      </p:to>
                                    </p:set>
                                    <p:anim calcmode="lin" valueType="num">
                                      <p:cBhvr additive="base">
                                        <p:cTn id="93" dur="500" fill="hold"/>
                                        <p:tgtEl>
                                          <p:spTgt spid="68"/>
                                        </p:tgtEl>
                                        <p:attrNameLst>
                                          <p:attrName>ppt_x</p:attrName>
                                        </p:attrNameLst>
                                      </p:cBhvr>
                                      <p:tavLst>
                                        <p:tav tm="0">
                                          <p:val>
                                            <p:strVal val="#ppt_x"/>
                                          </p:val>
                                        </p:tav>
                                        <p:tav tm="100000">
                                          <p:val>
                                            <p:strVal val="#ppt_x"/>
                                          </p:val>
                                        </p:tav>
                                      </p:tavLst>
                                    </p:anim>
                                    <p:anim calcmode="lin" valueType="num">
                                      <p:cBhvr additive="base">
                                        <p:cTn id="94" dur="500" fill="hold"/>
                                        <p:tgtEl>
                                          <p:spTgt spid="68"/>
                                        </p:tgtEl>
                                        <p:attrNameLst>
                                          <p:attrName>ppt_y</p:attrName>
                                        </p:attrNameLst>
                                      </p:cBhvr>
                                      <p:tavLst>
                                        <p:tav tm="0">
                                          <p:val>
                                            <p:strVal val="1+#ppt_h/2"/>
                                          </p:val>
                                        </p:tav>
                                        <p:tav tm="100000">
                                          <p:val>
                                            <p:strVal val="#ppt_y"/>
                                          </p:val>
                                        </p:tav>
                                      </p:tavLst>
                                    </p:anim>
                                  </p:childTnLst>
                                </p:cTn>
                              </p:par>
                              <p:par>
                                <p:cTn id="95" presetID="2" presetClass="entr" presetSubtype="4" fill="hold" nodeType="withEffect">
                                  <p:stCondLst>
                                    <p:cond delay="0"/>
                                  </p:stCondLst>
                                  <p:childTnLst>
                                    <p:set>
                                      <p:cBhvr>
                                        <p:cTn id="96" dur="1" fill="hold">
                                          <p:stCondLst>
                                            <p:cond delay="0"/>
                                          </p:stCondLst>
                                        </p:cTn>
                                        <p:tgtEl>
                                          <p:spTgt spid="143"/>
                                        </p:tgtEl>
                                        <p:attrNameLst>
                                          <p:attrName>style.visibility</p:attrName>
                                        </p:attrNameLst>
                                      </p:cBhvr>
                                      <p:to>
                                        <p:strVal val="visible"/>
                                      </p:to>
                                    </p:set>
                                    <p:anim calcmode="lin" valueType="num">
                                      <p:cBhvr additive="base">
                                        <p:cTn id="97" dur="500" fill="hold"/>
                                        <p:tgtEl>
                                          <p:spTgt spid="143"/>
                                        </p:tgtEl>
                                        <p:attrNameLst>
                                          <p:attrName>ppt_x</p:attrName>
                                        </p:attrNameLst>
                                      </p:cBhvr>
                                      <p:tavLst>
                                        <p:tav tm="0">
                                          <p:val>
                                            <p:strVal val="#ppt_x"/>
                                          </p:val>
                                        </p:tav>
                                        <p:tav tm="100000">
                                          <p:val>
                                            <p:strVal val="#ppt_x"/>
                                          </p:val>
                                        </p:tav>
                                      </p:tavLst>
                                    </p:anim>
                                    <p:anim calcmode="lin" valueType="num">
                                      <p:cBhvr additive="base">
                                        <p:cTn id="98" dur="500" fill="hold"/>
                                        <p:tgtEl>
                                          <p:spTgt spid="143"/>
                                        </p:tgtEl>
                                        <p:attrNameLst>
                                          <p:attrName>ppt_y</p:attrName>
                                        </p:attrNameLst>
                                      </p:cBhvr>
                                      <p:tavLst>
                                        <p:tav tm="0">
                                          <p:val>
                                            <p:strVal val="1+#ppt_h/2"/>
                                          </p:val>
                                        </p:tav>
                                        <p:tav tm="100000">
                                          <p:val>
                                            <p:strVal val="#ppt_y"/>
                                          </p:val>
                                        </p:tav>
                                      </p:tavLst>
                                    </p:anim>
                                  </p:childTnLst>
                                </p:cTn>
                              </p:par>
                              <p:par>
                                <p:cTn id="99" presetID="2" presetClass="entr" presetSubtype="4" fill="hold" nodeType="withEffect">
                                  <p:stCondLst>
                                    <p:cond delay="0"/>
                                  </p:stCondLst>
                                  <p:childTnLst>
                                    <p:set>
                                      <p:cBhvr>
                                        <p:cTn id="100" dur="1" fill="hold">
                                          <p:stCondLst>
                                            <p:cond delay="0"/>
                                          </p:stCondLst>
                                        </p:cTn>
                                        <p:tgtEl>
                                          <p:spTgt spid="142"/>
                                        </p:tgtEl>
                                        <p:attrNameLst>
                                          <p:attrName>style.visibility</p:attrName>
                                        </p:attrNameLst>
                                      </p:cBhvr>
                                      <p:to>
                                        <p:strVal val="visible"/>
                                      </p:to>
                                    </p:set>
                                    <p:anim calcmode="lin" valueType="num">
                                      <p:cBhvr additive="base">
                                        <p:cTn id="101" dur="500" fill="hold"/>
                                        <p:tgtEl>
                                          <p:spTgt spid="142"/>
                                        </p:tgtEl>
                                        <p:attrNameLst>
                                          <p:attrName>ppt_x</p:attrName>
                                        </p:attrNameLst>
                                      </p:cBhvr>
                                      <p:tavLst>
                                        <p:tav tm="0">
                                          <p:val>
                                            <p:strVal val="#ppt_x"/>
                                          </p:val>
                                        </p:tav>
                                        <p:tav tm="100000">
                                          <p:val>
                                            <p:strVal val="#ppt_x"/>
                                          </p:val>
                                        </p:tav>
                                      </p:tavLst>
                                    </p:anim>
                                    <p:anim calcmode="lin" valueType="num">
                                      <p:cBhvr additive="base">
                                        <p:cTn id="102" dur="500" fill="hold"/>
                                        <p:tgtEl>
                                          <p:spTgt spid="142"/>
                                        </p:tgtEl>
                                        <p:attrNameLst>
                                          <p:attrName>ppt_y</p:attrName>
                                        </p:attrNameLst>
                                      </p:cBhvr>
                                      <p:tavLst>
                                        <p:tav tm="0">
                                          <p:val>
                                            <p:strVal val="1+#ppt_h/2"/>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 presetClass="entr" presetSubtype="4" fill="hold" nodeType="clickEffect">
                                  <p:stCondLst>
                                    <p:cond delay="0"/>
                                  </p:stCondLst>
                                  <p:childTnLst>
                                    <p:set>
                                      <p:cBhvr>
                                        <p:cTn id="106" dur="1" fill="hold">
                                          <p:stCondLst>
                                            <p:cond delay="0"/>
                                          </p:stCondLst>
                                        </p:cTn>
                                        <p:tgtEl>
                                          <p:spTgt spid="77"/>
                                        </p:tgtEl>
                                        <p:attrNameLst>
                                          <p:attrName>style.visibility</p:attrName>
                                        </p:attrNameLst>
                                      </p:cBhvr>
                                      <p:to>
                                        <p:strVal val="visible"/>
                                      </p:to>
                                    </p:set>
                                    <p:anim calcmode="lin" valueType="num">
                                      <p:cBhvr additive="base">
                                        <p:cTn id="107" dur="500" fill="hold"/>
                                        <p:tgtEl>
                                          <p:spTgt spid="77"/>
                                        </p:tgtEl>
                                        <p:attrNameLst>
                                          <p:attrName>ppt_x</p:attrName>
                                        </p:attrNameLst>
                                      </p:cBhvr>
                                      <p:tavLst>
                                        <p:tav tm="0">
                                          <p:val>
                                            <p:strVal val="#ppt_x"/>
                                          </p:val>
                                        </p:tav>
                                        <p:tav tm="100000">
                                          <p:val>
                                            <p:strVal val="#ppt_x"/>
                                          </p:val>
                                        </p:tav>
                                      </p:tavLst>
                                    </p:anim>
                                    <p:anim calcmode="lin" valueType="num">
                                      <p:cBhvr additive="base">
                                        <p:cTn id="108" dur="500" fill="hold"/>
                                        <p:tgtEl>
                                          <p:spTgt spid="77"/>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14"/>
                                        </p:tgtEl>
                                        <p:attrNameLst>
                                          <p:attrName>style.visibility</p:attrName>
                                        </p:attrNameLst>
                                      </p:cBhvr>
                                      <p:to>
                                        <p:strVal val="visible"/>
                                      </p:to>
                                    </p:set>
                                    <p:anim calcmode="lin" valueType="num">
                                      <p:cBhvr additive="base">
                                        <p:cTn id="111" dur="500" fill="hold"/>
                                        <p:tgtEl>
                                          <p:spTgt spid="14"/>
                                        </p:tgtEl>
                                        <p:attrNameLst>
                                          <p:attrName>ppt_x</p:attrName>
                                        </p:attrNameLst>
                                      </p:cBhvr>
                                      <p:tavLst>
                                        <p:tav tm="0">
                                          <p:val>
                                            <p:strVal val="#ppt_x"/>
                                          </p:val>
                                        </p:tav>
                                        <p:tav tm="100000">
                                          <p:val>
                                            <p:strVal val="#ppt_x"/>
                                          </p:val>
                                        </p:tav>
                                      </p:tavLst>
                                    </p:anim>
                                    <p:anim calcmode="lin" valueType="num">
                                      <p:cBhvr additive="base">
                                        <p:cTn id="112" dur="500" fill="hold"/>
                                        <p:tgtEl>
                                          <p:spTgt spid="14"/>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97"/>
                                        </p:tgtEl>
                                        <p:attrNameLst>
                                          <p:attrName>style.visibility</p:attrName>
                                        </p:attrNameLst>
                                      </p:cBhvr>
                                      <p:to>
                                        <p:strVal val="visible"/>
                                      </p:to>
                                    </p:set>
                                    <p:anim calcmode="lin" valueType="num">
                                      <p:cBhvr additive="base">
                                        <p:cTn id="115" dur="500" fill="hold"/>
                                        <p:tgtEl>
                                          <p:spTgt spid="97"/>
                                        </p:tgtEl>
                                        <p:attrNameLst>
                                          <p:attrName>ppt_x</p:attrName>
                                        </p:attrNameLst>
                                      </p:cBhvr>
                                      <p:tavLst>
                                        <p:tav tm="0">
                                          <p:val>
                                            <p:strVal val="#ppt_x"/>
                                          </p:val>
                                        </p:tav>
                                        <p:tav tm="100000">
                                          <p:val>
                                            <p:strVal val="#ppt_x"/>
                                          </p:val>
                                        </p:tav>
                                      </p:tavLst>
                                    </p:anim>
                                    <p:anim calcmode="lin" valueType="num">
                                      <p:cBhvr additive="base">
                                        <p:cTn id="116" dur="500" fill="hold"/>
                                        <p:tgtEl>
                                          <p:spTgt spid="97"/>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104"/>
                                        </p:tgtEl>
                                        <p:attrNameLst>
                                          <p:attrName>style.visibility</p:attrName>
                                        </p:attrNameLst>
                                      </p:cBhvr>
                                      <p:to>
                                        <p:strVal val="visible"/>
                                      </p:to>
                                    </p:set>
                                    <p:anim calcmode="lin" valueType="num">
                                      <p:cBhvr additive="base">
                                        <p:cTn id="119" dur="500" fill="hold"/>
                                        <p:tgtEl>
                                          <p:spTgt spid="104"/>
                                        </p:tgtEl>
                                        <p:attrNameLst>
                                          <p:attrName>ppt_x</p:attrName>
                                        </p:attrNameLst>
                                      </p:cBhvr>
                                      <p:tavLst>
                                        <p:tav tm="0">
                                          <p:val>
                                            <p:strVal val="#ppt_x"/>
                                          </p:val>
                                        </p:tav>
                                        <p:tav tm="100000">
                                          <p:val>
                                            <p:strVal val="#ppt_x"/>
                                          </p:val>
                                        </p:tav>
                                      </p:tavLst>
                                    </p:anim>
                                    <p:anim calcmode="lin" valueType="num">
                                      <p:cBhvr additive="base">
                                        <p:cTn id="120" dur="500" fill="hold"/>
                                        <p:tgtEl>
                                          <p:spTgt spid="104"/>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p:stCondLst>
                                    <p:cond delay="0"/>
                                  </p:stCondLst>
                                  <p:childTnLst>
                                    <p:set>
                                      <p:cBhvr>
                                        <p:cTn id="122" dur="1" fill="hold">
                                          <p:stCondLst>
                                            <p:cond delay="0"/>
                                          </p:stCondLst>
                                        </p:cTn>
                                        <p:tgtEl>
                                          <p:spTgt spid="36"/>
                                        </p:tgtEl>
                                        <p:attrNameLst>
                                          <p:attrName>style.visibility</p:attrName>
                                        </p:attrNameLst>
                                      </p:cBhvr>
                                      <p:to>
                                        <p:strVal val="visible"/>
                                      </p:to>
                                    </p:set>
                                    <p:anim calcmode="lin" valueType="num">
                                      <p:cBhvr additive="base">
                                        <p:cTn id="123" dur="500" fill="hold"/>
                                        <p:tgtEl>
                                          <p:spTgt spid="36"/>
                                        </p:tgtEl>
                                        <p:attrNameLst>
                                          <p:attrName>ppt_x</p:attrName>
                                        </p:attrNameLst>
                                      </p:cBhvr>
                                      <p:tavLst>
                                        <p:tav tm="0">
                                          <p:val>
                                            <p:strVal val="#ppt_x"/>
                                          </p:val>
                                        </p:tav>
                                        <p:tav tm="100000">
                                          <p:val>
                                            <p:strVal val="#ppt_x"/>
                                          </p:val>
                                        </p:tav>
                                      </p:tavLst>
                                    </p:anim>
                                    <p:anim calcmode="lin" valueType="num">
                                      <p:cBhvr additive="base">
                                        <p:cTn id="124" dur="500" fill="hold"/>
                                        <p:tgtEl>
                                          <p:spTgt spid="36"/>
                                        </p:tgtEl>
                                        <p:attrNameLst>
                                          <p:attrName>ppt_y</p:attrName>
                                        </p:attrNameLst>
                                      </p:cBhvr>
                                      <p:tavLst>
                                        <p:tav tm="0">
                                          <p:val>
                                            <p:strVal val="1+#ppt_h/2"/>
                                          </p:val>
                                        </p:tav>
                                        <p:tav tm="100000">
                                          <p:val>
                                            <p:strVal val="#ppt_y"/>
                                          </p:val>
                                        </p:tav>
                                      </p:tavLst>
                                    </p:anim>
                                  </p:childTnLst>
                                </p:cTn>
                              </p:par>
                              <p:par>
                                <p:cTn id="125" presetID="2" presetClass="entr" presetSubtype="4" fill="hold" nodeType="withEffect">
                                  <p:stCondLst>
                                    <p:cond delay="0"/>
                                  </p:stCondLst>
                                  <p:childTnLst>
                                    <p:set>
                                      <p:cBhvr>
                                        <p:cTn id="126" dur="1" fill="hold">
                                          <p:stCondLst>
                                            <p:cond delay="0"/>
                                          </p:stCondLst>
                                        </p:cTn>
                                        <p:tgtEl>
                                          <p:spTgt spid="78"/>
                                        </p:tgtEl>
                                        <p:attrNameLst>
                                          <p:attrName>style.visibility</p:attrName>
                                        </p:attrNameLst>
                                      </p:cBhvr>
                                      <p:to>
                                        <p:strVal val="visible"/>
                                      </p:to>
                                    </p:set>
                                    <p:anim calcmode="lin" valueType="num">
                                      <p:cBhvr additive="base">
                                        <p:cTn id="127" dur="500" fill="hold"/>
                                        <p:tgtEl>
                                          <p:spTgt spid="78"/>
                                        </p:tgtEl>
                                        <p:attrNameLst>
                                          <p:attrName>ppt_x</p:attrName>
                                        </p:attrNameLst>
                                      </p:cBhvr>
                                      <p:tavLst>
                                        <p:tav tm="0">
                                          <p:val>
                                            <p:strVal val="#ppt_x"/>
                                          </p:val>
                                        </p:tav>
                                        <p:tav tm="100000">
                                          <p:val>
                                            <p:strVal val="#ppt_x"/>
                                          </p:val>
                                        </p:tav>
                                      </p:tavLst>
                                    </p:anim>
                                    <p:anim calcmode="lin" valueType="num">
                                      <p:cBhvr additive="base">
                                        <p:cTn id="128" dur="500" fill="hold"/>
                                        <p:tgtEl>
                                          <p:spTgt spid="78"/>
                                        </p:tgtEl>
                                        <p:attrNameLst>
                                          <p:attrName>ppt_y</p:attrName>
                                        </p:attrNameLst>
                                      </p:cBhvr>
                                      <p:tavLst>
                                        <p:tav tm="0">
                                          <p:val>
                                            <p:strVal val="1+#ppt_h/2"/>
                                          </p:val>
                                        </p:tav>
                                        <p:tav tm="100000">
                                          <p:val>
                                            <p:strVal val="#ppt_y"/>
                                          </p:val>
                                        </p:tav>
                                      </p:tavLst>
                                    </p:anim>
                                  </p:childTnLst>
                                </p:cTn>
                              </p:par>
                              <p:par>
                                <p:cTn id="129" presetID="2" presetClass="entr" presetSubtype="4" fill="hold" grpId="0" nodeType="withEffect">
                                  <p:stCondLst>
                                    <p:cond delay="0"/>
                                  </p:stCondLst>
                                  <p:childTnLst>
                                    <p:set>
                                      <p:cBhvr>
                                        <p:cTn id="130" dur="1" fill="hold">
                                          <p:stCondLst>
                                            <p:cond delay="0"/>
                                          </p:stCondLst>
                                        </p:cTn>
                                        <p:tgtEl>
                                          <p:spTgt spid="20"/>
                                        </p:tgtEl>
                                        <p:attrNameLst>
                                          <p:attrName>style.visibility</p:attrName>
                                        </p:attrNameLst>
                                      </p:cBhvr>
                                      <p:to>
                                        <p:strVal val="visible"/>
                                      </p:to>
                                    </p:set>
                                    <p:anim calcmode="lin" valueType="num">
                                      <p:cBhvr additive="base">
                                        <p:cTn id="131" dur="500" fill="hold"/>
                                        <p:tgtEl>
                                          <p:spTgt spid="20"/>
                                        </p:tgtEl>
                                        <p:attrNameLst>
                                          <p:attrName>ppt_x</p:attrName>
                                        </p:attrNameLst>
                                      </p:cBhvr>
                                      <p:tavLst>
                                        <p:tav tm="0">
                                          <p:val>
                                            <p:strVal val="#ppt_x"/>
                                          </p:val>
                                        </p:tav>
                                        <p:tav tm="100000">
                                          <p:val>
                                            <p:strVal val="#ppt_x"/>
                                          </p:val>
                                        </p:tav>
                                      </p:tavLst>
                                    </p:anim>
                                    <p:anim calcmode="lin" valueType="num">
                                      <p:cBhvr additive="base">
                                        <p:cTn id="132" dur="500" fill="hold"/>
                                        <p:tgtEl>
                                          <p:spTgt spid="20"/>
                                        </p:tgtEl>
                                        <p:attrNameLst>
                                          <p:attrName>ppt_y</p:attrName>
                                        </p:attrNameLst>
                                      </p:cBhvr>
                                      <p:tavLst>
                                        <p:tav tm="0">
                                          <p:val>
                                            <p:strVal val="1+#ppt_h/2"/>
                                          </p:val>
                                        </p:tav>
                                        <p:tav tm="100000">
                                          <p:val>
                                            <p:strVal val="#ppt_y"/>
                                          </p:val>
                                        </p:tav>
                                      </p:tavLst>
                                    </p:anim>
                                  </p:childTnLst>
                                </p:cTn>
                              </p:par>
                              <p:par>
                                <p:cTn id="133" presetID="2" presetClass="entr" presetSubtype="4" fill="hold" grpId="0" nodeType="withEffect">
                                  <p:stCondLst>
                                    <p:cond delay="0"/>
                                  </p:stCondLst>
                                  <p:childTnLst>
                                    <p:set>
                                      <p:cBhvr>
                                        <p:cTn id="134" dur="1" fill="hold">
                                          <p:stCondLst>
                                            <p:cond delay="0"/>
                                          </p:stCondLst>
                                        </p:cTn>
                                        <p:tgtEl>
                                          <p:spTgt spid="111"/>
                                        </p:tgtEl>
                                        <p:attrNameLst>
                                          <p:attrName>style.visibility</p:attrName>
                                        </p:attrNameLst>
                                      </p:cBhvr>
                                      <p:to>
                                        <p:strVal val="visible"/>
                                      </p:to>
                                    </p:set>
                                    <p:anim calcmode="lin" valueType="num">
                                      <p:cBhvr additive="base">
                                        <p:cTn id="135" dur="500" fill="hold"/>
                                        <p:tgtEl>
                                          <p:spTgt spid="111"/>
                                        </p:tgtEl>
                                        <p:attrNameLst>
                                          <p:attrName>ppt_x</p:attrName>
                                        </p:attrNameLst>
                                      </p:cBhvr>
                                      <p:tavLst>
                                        <p:tav tm="0">
                                          <p:val>
                                            <p:strVal val="#ppt_x"/>
                                          </p:val>
                                        </p:tav>
                                        <p:tav tm="100000">
                                          <p:val>
                                            <p:strVal val="#ppt_x"/>
                                          </p:val>
                                        </p:tav>
                                      </p:tavLst>
                                    </p:anim>
                                    <p:anim calcmode="lin" valueType="num">
                                      <p:cBhvr additive="base">
                                        <p:cTn id="136" dur="500" fill="hold"/>
                                        <p:tgtEl>
                                          <p:spTgt spid="111"/>
                                        </p:tgtEl>
                                        <p:attrNameLst>
                                          <p:attrName>ppt_y</p:attrName>
                                        </p:attrNameLst>
                                      </p:cBhvr>
                                      <p:tavLst>
                                        <p:tav tm="0">
                                          <p:val>
                                            <p:strVal val="1+#ppt_h/2"/>
                                          </p:val>
                                        </p:tav>
                                        <p:tav tm="100000">
                                          <p:val>
                                            <p:strVal val="#ppt_y"/>
                                          </p:val>
                                        </p:tav>
                                      </p:tavLst>
                                    </p:anim>
                                  </p:childTnLst>
                                </p:cTn>
                              </p:par>
                              <p:par>
                                <p:cTn id="137" presetID="2" presetClass="entr" presetSubtype="4" fill="hold" grpId="0" nodeType="withEffect">
                                  <p:stCondLst>
                                    <p:cond delay="0"/>
                                  </p:stCondLst>
                                  <p:childTnLst>
                                    <p:set>
                                      <p:cBhvr>
                                        <p:cTn id="138" dur="1" fill="hold">
                                          <p:stCondLst>
                                            <p:cond delay="0"/>
                                          </p:stCondLst>
                                        </p:cTn>
                                        <p:tgtEl>
                                          <p:spTgt spid="112"/>
                                        </p:tgtEl>
                                        <p:attrNameLst>
                                          <p:attrName>style.visibility</p:attrName>
                                        </p:attrNameLst>
                                      </p:cBhvr>
                                      <p:to>
                                        <p:strVal val="visible"/>
                                      </p:to>
                                    </p:set>
                                    <p:anim calcmode="lin" valueType="num">
                                      <p:cBhvr additive="base">
                                        <p:cTn id="139" dur="500" fill="hold"/>
                                        <p:tgtEl>
                                          <p:spTgt spid="112"/>
                                        </p:tgtEl>
                                        <p:attrNameLst>
                                          <p:attrName>ppt_x</p:attrName>
                                        </p:attrNameLst>
                                      </p:cBhvr>
                                      <p:tavLst>
                                        <p:tav tm="0">
                                          <p:val>
                                            <p:strVal val="#ppt_x"/>
                                          </p:val>
                                        </p:tav>
                                        <p:tav tm="100000">
                                          <p:val>
                                            <p:strVal val="#ppt_x"/>
                                          </p:val>
                                        </p:tav>
                                      </p:tavLst>
                                    </p:anim>
                                    <p:anim calcmode="lin" valueType="num">
                                      <p:cBhvr additive="base">
                                        <p:cTn id="140" dur="500" fill="hold"/>
                                        <p:tgtEl>
                                          <p:spTgt spid="112"/>
                                        </p:tgtEl>
                                        <p:attrNameLst>
                                          <p:attrName>ppt_y</p:attrName>
                                        </p:attrNameLst>
                                      </p:cBhvr>
                                      <p:tavLst>
                                        <p:tav tm="0">
                                          <p:val>
                                            <p:strVal val="1+#ppt_h/2"/>
                                          </p:val>
                                        </p:tav>
                                        <p:tav tm="100000">
                                          <p:val>
                                            <p:strVal val="#ppt_y"/>
                                          </p:val>
                                        </p:tav>
                                      </p:tavLst>
                                    </p:anim>
                                  </p:childTnLst>
                                </p:cTn>
                              </p:par>
                              <p:par>
                                <p:cTn id="141" presetID="2" presetClass="entr" presetSubtype="4" fill="hold" grpId="0" nodeType="withEffect">
                                  <p:stCondLst>
                                    <p:cond delay="0"/>
                                  </p:stCondLst>
                                  <p:childTnLst>
                                    <p:set>
                                      <p:cBhvr>
                                        <p:cTn id="142" dur="1" fill="hold">
                                          <p:stCondLst>
                                            <p:cond delay="0"/>
                                          </p:stCondLst>
                                        </p:cTn>
                                        <p:tgtEl>
                                          <p:spTgt spid="37"/>
                                        </p:tgtEl>
                                        <p:attrNameLst>
                                          <p:attrName>style.visibility</p:attrName>
                                        </p:attrNameLst>
                                      </p:cBhvr>
                                      <p:to>
                                        <p:strVal val="visible"/>
                                      </p:to>
                                    </p:set>
                                    <p:anim calcmode="lin" valueType="num">
                                      <p:cBhvr additive="base">
                                        <p:cTn id="143" dur="500" fill="hold"/>
                                        <p:tgtEl>
                                          <p:spTgt spid="37"/>
                                        </p:tgtEl>
                                        <p:attrNameLst>
                                          <p:attrName>ppt_x</p:attrName>
                                        </p:attrNameLst>
                                      </p:cBhvr>
                                      <p:tavLst>
                                        <p:tav tm="0">
                                          <p:val>
                                            <p:strVal val="#ppt_x"/>
                                          </p:val>
                                        </p:tav>
                                        <p:tav tm="100000">
                                          <p:val>
                                            <p:strVal val="#ppt_x"/>
                                          </p:val>
                                        </p:tav>
                                      </p:tavLst>
                                    </p:anim>
                                    <p:anim calcmode="lin" valueType="num">
                                      <p:cBhvr additive="base">
                                        <p:cTn id="144" dur="500" fill="hold"/>
                                        <p:tgtEl>
                                          <p:spTgt spid="37"/>
                                        </p:tgtEl>
                                        <p:attrNameLst>
                                          <p:attrName>ppt_y</p:attrName>
                                        </p:attrNameLst>
                                      </p:cBhvr>
                                      <p:tavLst>
                                        <p:tav tm="0">
                                          <p:val>
                                            <p:strVal val="1+#ppt_h/2"/>
                                          </p:val>
                                        </p:tav>
                                        <p:tav tm="100000">
                                          <p:val>
                                            <p:strVal val="#ppt_y"/>
                                          </p:val>
                                        </p:tav>
                                      </p:tavLst>
                                    </p:anim>
                                  </p:childTnLst>
                                </p:cTn>
                              </p:par>
                              <p:par>
                                <p:cTn id="145" presetID="2" presetClass="entr" presetSubtype="4" fill="hold" nodeType="withEffect">
                                  <p:stCondLst>
                                    <p:cond delay="0"/>
                                  </p:stCondLst>
                                  <p:childTnLst>
                                    <p:set>
                                      <p:cBhvr>
                                        <p:cTn id="146" dur="1" fill="hold">
                                          <p:stCondLst>
                                            <p:cond delay="0"/>
                                          </p:stCondLst>
                                        </p:cTn>
                                        <p:tgtEl>
                                          <p:spTgt spid="144"/>
                                        </p:tgtEl>
                                        <p:attrNameLst>
                                          <p:attrName>style.visibility</p:attrName>
                                        </p:attrNameLst>
                                      </p:cBhvr>
                                      <p:to>
                                        <p:strVal val="visible"/>
                                      </p:to>
                                    </p:set>
                                    <p:anim calcmode="lin" valueType="num">
                                      <p:cBhvr additive="base">
                                        <p:cTn id="147" dur="500" fill="hold"/>
                                        <p:tgtEl>
                                          <p:spTgt spid="144"/>
                                        </p:tgtEl>
                                        <p:attrNameLst>
                                          <p:attrName>ppt_x</p:attrName>
                                        </p:attrNameLst>
                                      </p:cBhvr>
                                      <p:tavLst>
                                        <p:tav tm="0">
                                          <p:val>
                                            <p:strVal val="#ppt_x"/>
                                          </p:val>
                                        </p:tav>
                                        <p:tav tm="100000">
                                          <p:val>
                                            <p:strVal val="#ppt_x"/>
                                          </p:val>
                                        </p:tav>
                                      </p:tavLst>
                                    </p:anim>
                                    <p:anim calcmode="lin" valueType="num">
                                      <p:cBhvr additive="base">
                                        <p:cTn id="148" dur="500" fill="hold"/>
                                        <p:tgtEl>
                                          <p:spTgt spid="144"/>
                                        </p:tgtEl>
                                        <p:attrNameLst>
                                          <p:attrName>ppt_y</p:attrName>
                                        </p:attrNameLst>
                                      </p:cBhvr>
                                      <p:tavLst>
                                        <p:tav tm="0">
                                          <p:val>
                                            <p:strVal val="1+#ppt_h/2"/>
                                          </p:val>
                                        </p:tav>
                                        <p:tav tm="100000">
                                          <p:val>
                                            <p:strVal val="#ppt_y"/>
                                          </p:val>
                                        </p:tav>
                                      </p:tavLst>
                                    </p:anim>
                                  </p:childTnLst>
                                </p:cTn>
                              </p:par>
                              <p:par>
                                <p:cTn id="149" presetID="2" presetClass="entr" presetSubtype="4" fill="hold" nodeType="withEffect">
                                  <p:stCondLst>
                                    <p:cond delay="0"/>
                                  </p:stCondLst>
                                  <p:childTnLst>
                                    <p:set>
                                      <p:cBhvr>
                                        <p:cTn id="150" dur="1" fill="hold">
                                          <p:stCondLst>
                                            <p:cond delay="0"/>
                                          </p:stCondLst>
                                        </p:cTn>
                                        <p:tgtEl>
                                          <p:spTgt spid="145"/>
                                        </p:tgtEl>
                                        <p:attrNameLst>
                                          <p:attrName>style.visibility</p:attrName>
                                        </p:attrNameLst>
                                      </p:cBhvr>
                                      <p:to>
                                        <p:strVal val="visible"/>
                                      </p:to>
                                    </p:set>
                                    <p:anim calcmode="lin" valueType="num">
                                      <p:cBhvr additive="base">
                                        <p:cTn id="151" dur="500" fill="hold"/>
                                        <p:tgtEl>
                                          <p:spTgt spid="145"/>
                                        </p:tgtEl>
                                        <p:attrNameLst>
                                          <p:attrName>ppt_x</p:attrName>
                                        </p:attrNameLst>
                                      </p:cBhvr>
                                      <p:tavLst>
                                        <p:tav tm="0">
                                          <p:val>
                                            <p:strVal val="#ppt_x"/>
                                          </p:val>
                                        </p:tav>
                                        <p:tav tm="100000">
                                          <p:val>
                                            <p:strVal val="#ppt_x"/>
                                          </p:val>
                                        </p:tav>
                                      </p:tavLst>
                                    </p:anim>
                                    <p:anim calcmode="lin" valueType="num">
                                      <p:cBhvr additive="base">
                                        <p:cTn id="152" dur="500" fill="hold"/>
                                        <p:tgtEl>
                                          <p:spTgt spid="145"/>
                                        </p:tgtEl>
                                        <p:attrNameLst>
                                          <p:attrName>ppt_y</p:attrName>
                                        </p:attrNameLst>
                                      </p:cBhvr>
                                      <p:tavLst>
                                        <p:tav tm="0">
                                          <p:val>
                                            <p:strVal val="1+#ppt_h/2"/>
                                          </p:val>
                                        </p:tav>
                                        <p:tav tm="100000">
                                          <p:val>
                                            <p:strVal val="#ppt_y"/>
                                          </p:val>
                                        </p:tav>
                                      </p:tavLst>
                                    </p:anim>
                                  </p:childTnLst>
                                </p:cTn>
                              </p:par>
                            </p:childTnLst>
                          </p:cTn>
                        </p:par>
                      </p:childTnLst>
                    </p:cTn>
                  </p:par>
                  <p:par>
                    <p:cTn id="153" fill="hold">
                      <p:stCondLst>
                        <p:cond delay="indefinite"/>
                      </p:stCondLst>
                      <p:childTnLst>
                        <p:par>
                          <p:cTn id="154" fill="hold">
                            <p:stCondLst>
                              <p:cond delay="0"/>
                            </p:stCondLst>
                            <p:childTnLst>
                              <p:par>
                                <p:cTn id="155" presetID="2" presetClass="entr" presetSubtype="4" fill="hold" nodeType="clickEffect">
                                  <p:stCondLst>
                                    <p:cond delay="0"/>
                                  </p:stCondLst>
                                  <p:childTnLst>
                                    <p:set>
                                      <p:cBhvr>
                                        <p:cTn id="156" dur="1" fill="hold">
                                          <p:stCondLst>
                                            <p:cond delay="0"/>
                                          </p:stCondLst>
                                        </p:cTn>
                                        <p:tgtEl>
                                          <p:spTgt spid="108"/>
                                        </p:tgtEl>
                                        <p:attrNameLst>
                                          <p:attrName>style.visibility</p:attrName>
                                        </p:attrNameLst>
                                      </p:cBhvr>
                                      <p:to>
                                        <p:strVal val="visible"/>
                                      </p:to>
                                    </p:set>
                                    <p:anim calcmode="lin" valueType="num">
                                      <p:cBhvr additive="base">
                                        <p:cTn id="157" dur="500" fill="hold"/>
                                        <p:tgtEl>
                                          <p:spTgt spid="108"/>
                                        </p:tgtEl>
                                        <p:attrNameLst>
                                          <p:attrName>ppt_x</p:attrName>
                                        </p:attrNameLst>
                                      </p:cBhvr>
                                      <p:tavLst>
                                        <p:tav tm="0">
                                          <p:val>
                                            <p:strVal val="#ppt_x"/>
                                          </p:val>
                                        </p:tav>
                                        <p:tav tm="100000">
                                          <p:val>
                                            <p:strVal val="#ppt_x"/>
                                          </p:val>
                                        </p:tav>
                                      </p:tavLst>
                                    </p:anim>
                                    <p:anim calcmode="lin" valueType="num">
                                      <p:cBhvr additive="base">
                                        <p:cTn id="158" dur="500" fill="hold"/>
                                        <p:tgtEl>
                                          <p:spTgt spid="108"/>
                                        </p:tgtEl>
                                        <p:attrNameLst>
                                          <p:attrName>ppt_y</p:attrName>
                                        </p:attrNameLst>
                                      </p:cBhvr>
                                      <p:tavLst>
                                        <p:tav tm="0">
                                          <p:val>
                                            <p:strVal val="1+#ppt_h/2"/>
                                          </p:val>
                                        </p:tav>
                                        <p:tav tm="100000">
                                          <p:val>
                                            <p:strVal val="#ppt_y"/>
                                          </p:val>
                                        </p:tav>
                                      </p:tavLst>
                                    </p:anim>
                                  </p:childTnLst>
                                </p:cTn>
                              </p:par>
                              <p:par>
                                <p:cTn id="159" presetID="2" presetClass="entr" presetSubtype="4" fill="hold" nodeType="withEffect">
                                  <p:stCondLst>
                                    <p:cond delay="0"/>
                                  </p:stCondLst>
                                  <p:childTnLst>
                                    <p:set>
                                      <p:cBhvr>
                                        <p:cTn id="160" dur="1" fill="hold">
                                          <p:stCondLst>
                                            <p:cond delay="0"/>
                                          </p:stCondLst>
                                        </p:cTn>
                                        <p:tgtEl>
                                          <p:spTgt spid="135"/>
                                        </p:tgtEl>
                                        <p:attrNameLst>
                                          <p:attrName>style.visibility</p:attrName>
                                        </p:attrNameLst>
                                      </p:cBhvr>
                                      <p:to>
                                        <p:strVal val="visible"/>
                                      </p:to>
                                    </p:set>
                                    <p:anim calcmode="lin" valueType="num">
                                      <p:cBhvr additive="base">
                                        <p:cTn id="161" dur="500" fill="hold"/>
                                        <p:tgtEl>
                                          <p:spTgt spid="135"/>
                                        </p:tgtEl>
                                        <p:attrNameLst>
                                          <p:attrName>ppt_x</p:attrName>
                                        </p:attrNameLst>
                                      </p:cBhvr>
                                      <p:tavLst>
                                        <p:tav tm="0">
                                          <p:val>
                                            <p:strVal val="#ppt_x"/>
                                          </p:val>
                                        </p:tav>
                                        <p:tav tm="100000">
                                          <p:val>
                                            <p:strVal val="#ppt_x"/>
                                          </p:val>
                                        </p:tav>
                                      </p:tavLst>
                                    </p:anim>
                                    <p:anim calcmode="lin" valueType="num">
                                      <p:cBhvr additive="base">
                                        <p:cTn id="162" dur="500" fill="hold"/>
                                        <p:tgtEl>
                                          <p:spTgt spid="135"/>
                                        </p:tgtEl>
                                        <p:attrNameLst>
                                          <p:attrName>ppt_y</p:attrName>
                                        </p:attrNameLst>
                                      </p:cBhvr>
                                      <p:tavLst>
                                        <p:tav tm="0">
                                          <p:val>
                                            <p:strVal val="1+#ppt_h/2"/>
                                          </p:val>
                                        </p:tav>
                                        <p:tav tm="100000">
                                          <p:val>
                                            <p:strVal val="#ppt_y"/>
                                          </p:val>
                                        </p:tav>
                                      </p:tavLst>
                                    </p:anim>
                                  </p:childTnLst>
                                </p:cTn>
                              </p:par>
                              <p:par>
                                <p:cTn id="163" presetID="2" presetClass="entr" presetSubtype="4" fill="hold" nodeType="withEffect">
                                  <p:stCondLst>
                                    <p:cond delay="0"/>
                                  </p:stCondLst>
                                  <p:childTnLst>
                                    <p:set>
                                      <p:cBhvr>
                                        <p:cTn id="164" dur="1" fill="hold">
                                          <p:stCondLst>
                                            <p:cond delay="0"/>
                                          </p:stCondLst>
                                        </p:cTn>
                                        <p:tgtEl>
                                          <p:spTgt spid="128"/>
                                        </p:tgtEl>
                                        <p:attrNameLst>
                                          <p:attrName>style.visibility</p:attrName>
                                        </p:attrNameLst>
                                      </p:cBhvr>
                                      <p:to>
                                        <p:strVal val="visible"/>
                                      </p:to>
                                    </p:set>
                                    <p:anim calcmode="lin" valueType="num">
                                      <p:cBhvr additive="base">
                                        <p:cTn id="165" dur="500" fill="hold"/>
                                        <p:tgtEl>
                                          <p:spTgt spid="128"/>
                                        </p:tgtEl>
                                        <p:attrNameLst>
                                          <p:attrName>ppt_x</p:attrName>
                                        </p:attrNameLst>
                                      </p:cBhvr>
                                      <p:tavLst>
                                        <p:tav tm="0">
                                          <p:val>
                                            <p:strVal val="#ppt_x"/>
                                          </p:val>
                                        </p:tav>
                                        <p:tav tm="100000">
                                          <p:val>
                                            <p:strVal val="#ppt_x"/>
                                          </p:val>
                                        </p:tav>
                                      </p:tavLst>
                                    </p:anim>
                                    <p:anim calcmode="lin" valueType="num">
                                      <p:cBhvr additive="base">
                                        <p:cTn id="166" dur="500" fill="hold"/>
                                        <p:tgtEl>
                                          <p:spTgt spid="128"/>
                                        </p:tgtEl>
                                        <p:attrNameLst>
                                          <p:attrName>ppt_y</p:attrName>
                                        </p:attrNameLst>
                                      </p:cBhvr>
                                      <p:tavLst>
                                        <p:tav tm="0">
                                          <p:val>
                                            <p:strVal val="1+#ppt_h/2"/>
                                          </p:val>
                                        </p:tav>
                                        <p:tav tm="100000">
                                          <p:val>
                                            <p:strVal val="#ppt_y"/>
                                          </p:val>
                                        </p:tav>
                                      </p:tavLst>
                                    </p:anim>
                                  </p:childTnLst>
                                </p:cTn>
                              </p:par>
                              <p:par>
                                <p:cTn id="167" presetID="2" presetClass="entr" presetSubtype="4" fill="hold" nodeType="withEffect">
                                  <p:stCondLst>
                                    <p:cond delay="0"/>
                                  </p:stCondLst>
                                  <p:childTnLst>
                                    <p:set>
                                      <p:cBhvr>
                                        <p:cTn id="168" dur="1" fill="hold">
                                          <p:stCondLst>
                                            <p:cond delay="0"/>
                                          </p:stCondLst>
                                        </p:cTn>
                                        <p:tgtEl>
                                          <p:spTgt spid="120"/>
                                        </p:tgtEl>
                                        <p:attrNameLst>
                                          <p:attrName>style.visibility</p:attrName>
                                        </p:attrNameLst>
                                      </p:cBhvr>
                                      <p:to>
                                        <p:strVal val="visible"/>
                                      </p:to>
                                    </p:set>
                                    <p:anim calcmode="lin" valueType="num">
                                      <p:cBhvr additive="base">
                                        <p:cTn id="169" dur="500" fill="hold"/>
                                        <p:tgtEl>
                                          <p:spTgt spid="120"/>
                                        </p:tgtEl>
                                        <p:attrNameLst>
                                          <p:attrName>ppt_x</p:attrName>
                                        </p:attrNameLst>
                                      </p:cBhvr>
                                      <p:tavLst>
                                        <p:tav tm="0">
                                          <p:val>
                                            <p:strVal val="#ppt_x"/>
                                          </p:val>
                                        </p:tav>
                                        <p:tav tm="100000">
                                          <p:val>
                                            <p:strVal val="#ppt_x"/>
                                          </p:val>
                                        </p:tav>
                                      </p:tavLst>
                                    </p:anim>
                                    <p:anim calcmode="lin" valueType="num">
                                      <p:cBhvr additive="base">
                                        <p:cTn id="170" dur="500" fill="hold"/>
                                        <p:tgtEl>
                                          <p:spTgt spid="120"/>
                                        </p:tgtEl>
                                        <p:attrNameLst>
                                          <p:attrName>ppt_y</p:attrName>
                                        </p:attrNameLst>
                                      </p:cBhvr>
                                      <p:tavLst>
                                        <p:tav tm="0">
                                          <p:val>
                                            <p:strVal val="1+#ppt_h/2"/>
                                          </p:val>
                                        </p:tav>
                                        <p:tav tm="100000">
                                          <p:val>
                                            <p:strVal val="#ppt_y"/>
                                          </p:val>
                                        </p:tav>
                                      </p:tavLst>
                                    </p:anim>
                                  </p:childTnLst>
                                </p:cTn>
                              </p:par>
                              <p:par>
                                <p:cTn id="171" presetID="2" presetClass="entr" presetSubtype="4" fill="hold" nodeType="withEffect">
                                  <p:stCondLst>
                                    <p:cond delay="0"/>
                                  </p:stCondLst>
                                  <p:childTnLst>
                                    <p:set>
                                      <p:cBhvr>
                                        <p:cTn id="172" dur="1" fill="hold">
                                          <p:stCondLst>
                                            <p:cond delay="0"/>
                                          </p:stCondLst>
                                        </p:cTn>
                                        <p:tgtEl>
                                          <p:spTgt spid="40"/>
                                        </p:tgtEl>
                                        <p:attrNameLst>
                                          <p:attrName>style.visibility</p:attrName>
                                        </p:attrNameLst>
                                      </p:cBhvr>
                                      <p:to>
                                        <p:strVal val="visible"/>
                                      </p:to>
                                    </p:set>
                                    <p:anim calcmode="lin" valueType="num">
                                      <p:cBhvr additive="base">
                                        <p:cTn id="173" dur="500" fill="hold"/>
                                        <p:tgtEl>
                                          <p:spTgt spid="40"/>
                                        </p:tgtEl>
                                        <p:attrNameLst>
                                          <p:attrName>ppt_x</p:attrName>
                                        </p:attrNameLst>
                                      </p:cBhvr>
                                      <p:tavLst>
                                        <p:tav tm="0">
                                          <p:val>
                                            <p:strVal val="#ppt_x"/>
                                          </p:val>
                                        </p:tav>
                                        <p:tav tm="100000">
                                          <p:val>
                                            <p:strVal val="#ppt_x"/>
                                          </p:val>
                                        </p:tav>
                                      </p:tavLst>
                                    </p:anim>
                                    <p:anim calcmode="lin" valueType="num">
                                      <p:cBhvr additive="base">
                                        <p:cTn id="174" dur="500" fill="hold"/>
                                        <p:tgtEl>
                                          <p:spTgt spid="40"/>
                                        </p:tgtEl>
                                        <p:attrNameLst>
                                          <p:attrName>ppt_y</p:attrName>
                                        </p:attrNameLst>
                                      </p:cBhvr>
                                      <p:tavLst>
                                        <p:tav tm="0">
                                          <p:val>
                                            <p:strVal val="1+#ppt_h/2"/>
                                          </p:val>
                                        </p:tav>
                                        <p:tav tm="100000">
                                          <p:val>
                                            <p:strVal val="#ppt_y"/>
                                          </p:val>
                                        </p:tav>
                                      </p:tavLst>
                                    </p:anim>
                                  </p:childTnLst>
                                </p:cTn>
                              </p:par>
                              <p:par>
                                <p:cTn id="175" presetID="2" presetClass="entr" presetSubtype="4" fill="hold" nodeType="withEffect">
                                  <p:stCondLst>
                                    <p:cond delay="0"/>
                                  </p:stCondLst>
                                  <p:childTnLst>
                                    <p:set>
                                      <p:cBhvr>
                                        <p:cTn id="176" dur="1" fill="hold">
                                          <p:stCondLst>
                                            <p:cond delay="0"/>
                                          </p:stCondLst>
                                        </p:cTn>
                                        <p:tgtEl>
                                          <p:spTgt spid="51"/>
                                        </p:tgtEl>
                                        <p:attrNameLst>
                                          <p:attrName>style.visibility</p:attrName>
                                        </p:attrNameLst>
                                      </p:cBhvr>
                                      <p:to>
                                        <p:strVal val="visible"/>
                                      </p:to>
                                    </p:set>
                                    <p:anim calcmode="lin" valueType="num">
                                      <p:cBhvr additive="base">
                                        <p:cTn id="177" dur="500" fill="hold"/>
                                        <p:tgtEl>
                                          <p:spTgt spid="51"/>
                                        </p:tgtEl>
                                        <p:attrNameLst>
                                          <p:attrName>ppt_x</p:attrName>
                                        </p:attrNameLst>
                                      </p:cBhvr>
                                      <p:tavLst>
                                        <p:tav tm="0">
                                          <p:val>
                                            <p:strVal val="#ppt_x"/>
                                          </p:val>
                                        </p:tav>
                                        <p:tav tm="100000">
                                          <p:val>
                                            <p:strVal val="#ppt_x"/>
                                          </p:val>
                                        </p:tav>
                                      </p:tavLst>
                                    </p:anim>
                                    <p:anim calcmode="lin" valueType="num">
                                      <p:cBhvr additive="base">
                                        <p:cTn id="178" dur="500" fill="hold"/>
                                        <p:tgtEl>
                                          <p:spTgt spid="51"/>
                                        </p:tgtEl>
                                        <p:attrNameLst>
                                          <p:attrName>ppt_y</p:attrName>
                                        </p:attrNameLst>
                                      </p:cBhvr>
                                      <p:tavLst>
                                        <p:tav tm="0">
                                          <p:val>
                                            <p:strVal val="1+#ppt_h/2"/>
                                          </p:val>
                                        </p:tav>
                                        <p:tav tm="100000">
                                          <p:val>
                                            <p:strVal val="#ppt_y"/>
                                          </p:val>
                                        </p:tav>
                                      </p:tavLst>
                                    </p:anim>
                                  </p:childTnLst>
                                </p:cTn>
                              </p:par>
                              <p:par>
                                <p:cTn id="179" presetID="2" presetClass="entr" presetSubtype="4" fill="hold" nodeType="withEffect">
                                  <p:stCondLst>
                                    <p:cond delay="0"/>
                                  </p:stCondLst>
                                  <p:childTnLst>
                                    <p:set>
                                      <p:cBhvr>
                                        <p:cTn id="180" dur="1" fill="hold">
                                          <p:stCondLst>
                                            <p:cond delay="0"/>
                                          </p:stCondLst>
                                        </p:cTn>
                                        <p:tgtEl>
                                          <p:spTgt spid="8"/>
                                        </p:tgtEl>
                                        <p:attrNameLst>
                                          <p:attrName>style.visibility</p:attrName>
                                        </p:attrNameLst>
                                      </p:cBhvr>
                                      <p:to>
                                        <p:strVal val="visible"/>
                                      </p:to>
                                    </p:set>
                                    <p:anim calcmode="lin" valueType="num">
                                      <p:cBhvr additive="base">
                                        <p:cTn id="181" dur="500" fill="hold"/>
                                        <p:tgtEl>
                                          <p:spTgt spid="8"/>
                                        </p:tgtEl>
                                        <p:attrNameLst>
                                          <p:attrName>ppt_x</p:attrName>
                                        </p:attrNameLst>
                                      </p:cBhvr>
                                      <p:tavLst>
                                        <p:tav tm="0">
                                          <p:val>
                                            <p:strVal val="#ppt_x"/>
                                          </p:val>
                                        </p:tav>
                                        <p:tav tm="100000">
                                          <p:val>
                                            <p:strVal val="#ppt_x"/>
                                          </p:val>
                                        </p:tav>
                                      </p:tavLst>
                                    </p:anim>
                                    <p:anim calcmode="lin" valueType="num">
                                      <p:cBhvr additive="base">
                                        <p:cTn id="182" dur="500" fill="hold"/>
                                        <p:tgtEl>
                                          <p:spTgt spid="8"/>
                                        </p:tgtEl>
                                        <p:attrNameLst>
                                          <p:attrName>ppt_y</p:attrName>
                                        </p:attrNameLst>
                                      </p:cBhvr>
                                      <p:tavLst>
                                        <p:tav tm="0">
                                          <p:val>
                                            <p:strVal val="1+#ppt_h/2"/>
                                          </p:val>
                                        </p:tav>
                                        <p:tav tm="100000">
                                          <p:val>
                                            <p:strVal val="#ppt_y"/>
                                          </p:val>
                                        </p:tav>
                                      </p:tavLst>
                                    </p:anim>
                                  </p:childTnLst>
                                </p:cTn>
                              </p:par>
                              <p:par>
                                <p:cTn id="183" presetID="2" presetClass="entr" presetSubtype="4" fill="hold" nodeType="withEffect">
                                  <p:stCondLst>
                                    <p:cond delay="0"/>
                                  </p:stCondLst>
                                  <p:childTnLst>
                                    <p:set>
                                      <p:cBhvr>
                                        <p:cTn id="184" dur="1" fill="hold">
                                          <p:stCondLst>
                                            <p:cond delay="0"/>
                                          </p:stCondLst>
                                        </p:cTn>
                                        <p:tgtEl>
                                          <p:spTgt spid="83"/>
                                        </p:tgtEl>
                                        <p:attrNameLst>
                                          <p:attrName>style.visibility</p:attrName>
                                        </p:attrNameLst>
                                      </p:cBhvr>
                                      <p:to>
                                        <p:strVal val="visible"/>
                                      </p:to>
                                    </p:set>
                                    <p:anim calcmode="lin" valueType="num">
                                      <p:cBhvr additive="base">
                                        <p:cTn id="185" dur="500" fill="hold"/>
                                        <p:tgtEl>
                                          <p:spTgt spid="83"/>
                                        </p:tgtEl>
                                        <p:attrNameLst>
                                          <p:attrName>ppt_x</p:attrName>
                                        </p:attrNameLst>
                                      </p:cBhvr>
                                      <p:tavLst>
                                        <p:tav tm="0">
                                          <p:val>
                                            <p:strVal val="#ppt_x"/>
                                          </p:val>
                                        </p:tav>
                                        <p:tav tm="100000">
                                          <p:val>
                                            <p:strVal val="#ppt_x"/>
                                          </p:val>
                                        </p:tav>
                                      </p:tavLst>
                                    </p:anim>
                                    <p:anim calcmode="lin" valueType="num">
                                      <p:cBhvr additive="base">
                                        <p:cTn id="186" dur="500" fill="hold"/>
                                        <p:tgtEl>
                                          <p:spTgt spid="83"/>
                                        </p:tgtEl>
                                        <p:attrNameLst>
                                          <p:attrName>ppt_y</p:attrName>
                                        </p:attrNameLst>
                                      </p:cBhvr>
                                      <p:tavLst>
                                        <p:tav tm="0">
                                          <p:val>
                                            <p:strVal val="1+#ppt_h/2"/>
                                          </p:val>
                                        </p:tav>
                                        <p:tav tm="100000">
                                          <p:val>
                                            <p:strVal val="#ppt_y"/>
                                          </p:val>
                                        </p:tav>
                                      </p:tavLst>
                                    </p:anim>
                                  </p:childTnLst>
                                </p:cTn>
                              </p:par>
                              <p:par>
                                <p:cTn id="187" presetID="2" presetClass="entr" presetSubtype="4" fill="hold" grpId="0" nodeType="withEffect">
                                  <p:stCondLst>
                                    <p:cond delay="0"/>
                                  </p:stCondLst>
                                  <p:childTnLst>
                                    <p:set>
                                      <p:cBhvr>
                                        <p:cTn id="188" dur="1" fill="hold">
                                          <p:stCondLst>
                                            <p:cond delay="0"/>
                                          </p:stCondLst>
                                        </p:cTn>
                                        <p:tgtEl>
                                          <p:spTgt spid="49"/>
                                        </p:tgtEl>
                                        <p:attrNameLst>
                                          <p:attrName>style.visibility</p:attrName>
                                        </p:attrNameLst>
                                      </p:cBhvr>
                                      <p:to>
                                        <p:strVal val="visible"/>
                                      </p:to>
                                    </p:set>
                                    <p:anim calcmode="lin" valueType="num">
                                      <p:cBhvr additive="base">
                                        <p:cTn id="189" dur="500" fill="hold"/>
                                        <p:tgtEl>
                                          <p:spTgt spid="49"/>
                                        </p:tgtEl>
                                        <p:attrNameLst>
                                          <p:attrName>ppt_x</p:attrName>
                                        </p:attrNameLst>
                                      </p:cBhvr>
                                      <p:tavLst>
                                        <p:tav tm="0">
                                          <p:val>
                                            <p:strVal val="#ppt_x"/>
                                          </p:val>
                                        </p:tav>
                                        <p:tav tm="100000">
                                          <p:val>
                                            <p:strVal val="#ppt_x"/>
                                          </p:val>
                                        </p:tav>
                                      </p:tavLst>
                                    </p:anim>
                                    <p:anim calcmode="lin" valueType="num">
                                      <p:cBhvr additive="base">
                                        <p:cTn id="190" dur="500" fill="hold"/>
                                        <p:tgtEl>
                                          <p:spTgt spid="49"/>
                                        </p:tgtEl>
                                        <p:attrNameLst>
                                          <p:attrName>ppt_y</p:attrName>
                                        </p:attrNameLst>
                                      </p:cBhvr>
                                      <p:tavLst>
                                        <p:tav tm="0">
                                          <p:val>
                                            <p:strVal val="1+#ppt_h/2"/>
                                          </p:val>
                                        </p:tav>
                                        <p:tav tm="100000">
                                          <p:val>
                                            <p:strVal val="#ppt_y"/>
                                          </p:val>
                                        </p:tav>
                                      </p:tavLst>
                                    </p:anim>
                                  </p:childTnLst>
                                </p:cTn>
                              </p:par>
                              <p:par>
                                <p:cTn id="191" presetID="2" presetClass="entr" presetSubtype="4" fill="hold" nodeType="withEffect">
                                  <p:stCondLst>
                                    <p:cond delay="0"/>
                                  </p:stCondLst>
                                  <p:childTnLst>
                                    <p:set>
                                      <p:cBhvr>
                                        <p:cTn id="192" dur="1" fill="hold">
                                          <p:stCondLst>
                                            <p:cond delay="0"/>
                                          </p:stCondLst>
                                        </p:cTn>
                                        <p:tgtEl>
                                          <p:spTgt spid="10"/>
                                        </p:tgtEl>
                                        <p:attrNameLst>
                                          <p:attrName>style.visibility</p:attrName>
                                        </p:attrNameLst>
                                      </p:cBhvr>
                                      <p:to>
                                        <p:strVal val="visible"/>
                                      </p:to>
                                    </p:set>
                                    <p:anim calcmode="lin" valueType="num">
                                      <p:cBhvr additive="base">
                                        <p:cTn id="193" dur="500" fill="hold"/>
                                        <p:tgtEl>
                                          <p:spTgt spid="10"/>
                                        </p:tgtEl>
                                        <p:attrNameLst>
                                          <p:attrName>ppt_x</p:attrName>
                                        </p:attrNameLst>
                                      </p:cBhvr>
                                      <p:tavLst>
                                        <p:tav tm="0">
                                          <p:val>
                                            <p:strVal val="#ppt_x"/>
                                          </p:val>
                                        </p:tav>
                                        <p:tav tm="100000">
                                          <p:val>
                                            <p:strVal val="#ppt_x"/>
                                          </p:val>
                                        </p:tav>
                                      </p:tavLst>
                                    </p:anim>
                                    <p:anim calcmode="lin" valueType="num">
                                      <p:cBhvr additive="base">
                                        <p:cTn id="194" dur="500" fill="hold"/>
                                        <p:tgtEl>
                                          <p:spTgt spid="10"/>
                                        </p:tgtEl>
                                        <p:attrNameLst>
                                          <p:attrName>ppt_y</p:attrName>
                                        </p:attrNameLst>
                                      </p:cBhvr>
                                      <p:tavLst>
                                        <p:tav tm="0">
                                          <p:val>
                                            <p:strVal val="1+#ppt_h/2"/>
                                          </p:val>
                                        </p:tav>
                                        <p:tav tm="100000">
                                          <p:val>
                                            <p:strVal val="#ppt_y"/>
                                          </p:val>
                                        </p:tav>
                                      </p:tavLst>
                                    </p:anim>
                                  </p:childTnLst>
                                </p:cTn>
                              </p:par>
                              <p:par>
                                <p:cTn id="195" presetID="2" presetClass="entr" presetSubtype="4" fill="hold" nodeType="withEffect">
                                  <p:stCondLst>
                                    <p:cond delay="0"/>
                                  </p:stCondLst>
                                  <p:childTnLst>
                                    <p:set>
                                      <p:cBhvr>
                                        <p:cTn id="196" dur="1" fill="hold">
                                          <p:stCondLst>
                                            <p:cond delay="0"/>
                                          </p:stCondLst>
                                        </p:cTn>
                                        <p:tgtEl>
                                          <p:spTgt spid="9"/>
                                        </p:tgtEl>
                                        <p:attrNameLst>
                                          <p:attrName>style.visibility</p:attrName>
                                        </p:attrNameLst>
                                      </p:cBhvr>
                                      <p:to>
                                        <p:strVal val="visible"/>
                                      </p:to>
                                    </p:set>
                                    <p:anim calcmode="lin" valueType="num">
                                      <p:cBhvr additive="base">
                                        <p:cTn id="197" dur="500" fill="hold"/>
                                        <p:tgtEl>
                                          <p:spTgt spid="9"/>
                                        </p:tgtEl>
                                        <p:attrNameLst>
                                          <p:attrName>ppt_x</p:attrName>
                                        </p:attrNameLst>
                                      </p:cBhvr>
                                      <p:tavLst>
                                        <p:tav tm="0">
                                          <p:val>
                                            <p:strVal val="#ppt_x"/>
                                          </p:val>
                                        </p:tav>
                                        <p:tav tm="100000">
                                          <p:val>
                                            <p:strVal val="#ppt_x"/>
                                          </p:val>
                                        </p:tav>
                                      </p:tavLst>
                                    </p:anim>
                                    <p:anim calcmode="lin" valueType="num">
                                      <p:cBhvr additive="base">
                                        <p:cTn id="198" dur="500" fill="hold"/>
                                        <p:tgtEl>
                                          <p:spTgt spid="9"/>
                                        </p:tgtEl>
                                        <p:attrNameLst>
                                          <p:attrName>ppt_y</p:attrName>
                                        </p:attrNameLst>
                                      </p:cBhvr>
                                      <p:tavLst>
                                        <p:tav tm="0">
                                          <p:val>
                                            <p:strVal val="1+#ppt_h/2"/>
                                          </p:val>
                                        </p:tav>
                                        <p:tav tm="100000">
                                          <p:val>
                                            <p:strVal val="#ppt_y"/>
                                          </p:val>
                                        </p:tav>
                                      </p:tavLst>
                                    </p:anim>
                                  </p:childTnLst>
                                </p:cTn>
                              </p:par>
                              <p:par>
                                <p:cTn id="199" presetID="2" presetClass="entr" presetSubtype="4" fill="hold" nodeType="withEffect">
                                  <p:stCondLst>
                                    <p:cond delay="0"/>
                                  </p:stCondLst>
                                  <p:childTnLst>
                                    <p:set>
                                      <p:cBhvr>
                                        <p:cTn id="200" dur="1" fill="hold">
                                          <p:stCondLst>
                                            <p:cond delay="0"/>
                                          </p:stCondLst>
                                        </p:cTn>
                                        <p:tgtEl>
                                          <p:spTgt spid="65"/>
                                        </p:tgtEl>
                                        <p:attrNameLst>
                                          <p:attrName>style.visibility</p:attrName>
                                        </p:attrNameLst>
                                      </p:cBhvr>
                                      <p:to>
                                        <p:strVal val="visible"/>
                                      </p:to>
                                    </p:set>
                                    <p:anim calcmode="lin" valueType="num">
                                      <p:cBhvr additive="base">
                                        <p:cTn id="201" dur="500" fill="hold"/>
                                        <p:tgtEl>
                                          <p:spTgt spid="65"/>
                                        </p:tgtEl>
                                        <p:attrNameLst>
                                          <p:attrName>ppt_x</p:attrName>
                                        </p:attrNameLst>
                                      </p:cBhvr>
                                      <p:tavLst>
                                        <p:tav tm="0">
                                          <p:val>
                                            <p:strVal val="#ppt_x"/>
                                          </p:val>
                                        </p:tav>
                                        <p:tav tm="100000">
                                          <p:val>
                                            <p:strVal val="#ppt_x"/>
                                          </p:val>
                                        </p:tav>
                                      </p:tavLst>
                                    </p:anim>
                                    <p:anim calcmode="lin" valueType="num">
                                      <p:cBhvr additive="base">
                                        <p:cTn id="202"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203" fill="hold">
                      <p:stCondLst>
                        <p:cond delay="indefinite"/>
                      </p:stCondLst>
                      <p:childTnLst>
                        <p:par>
                          <p:cTn id="204" fill="hold">
                            <p:stCondLst>
                              <p:cond delay="0"/>
                            </p:stCondLst>
                            <p:childTnLst>
                              <p:par>
                                <p:cTn id="205" presetID="2" presetClass="entr" presetSubtype="4" fill="hold" nodeType="clickEffect">
                                  <p:stCondLst>
                                    <p:cond delay="0"/>
                                  </p:stCondLst>
                                  <p:childTnLst>
                                    <p:set>
                                      <p:cBhvr>
                                        <p:cTn id="206" dur="1" fill="hold">
                                          <p:stCondLst>
                                            <p:cond delay="0"/>
                                          </p:stCondLst>
                                        </p:cTn>
                                        <p:tgtEl>
                                          <p:spTgt spid="30"/>
                                        </p:tgtEl>
                                        <p:attrNameLst>
                                          <p:attrName>style.visibility</p:attrName>
                                        </p:attrNameLst>
                                      </p:cBhvr>
                                      <p:to>
                                        <p:strVal val="visible"/>
                                      </p:to>
                                    </p:set>
                                    <p:anim calcmode="lin" valueType="num">
                                      <p:cBhvr additive="base">
                                        <p:cTn id="207" dur="500" fill="hold"/>
                                        <p:tgtEl>
                                          <p:spTgt spid="30"/>
                                        </p:tgtEl>
                                        <p:attrNameLst>
                                          <p:attrName>ppt_x</p:attrName>
                                        </p:attrNameLst>
                                      </p:cBhvr>
                                      <p:tavLst>
                                        <p:tav tm="0">
                                          <p:val>
                                            <p:strVal val="#ppt_x"/>
                                          </p:val>
                                        </p:tav>
                                        <p:tav tm="100000">
                                          <p:val>
                                            <p:strVal val="#ppt_x"/>
                                          </p:val>
                                        </p:tav>
                                      </p:tavLst>
                                    </p:anim>
                                    <p:anim calcmode="lin" valueType="num">
                                      <p:cBhvr additive="base">
                                        <p:cTn id="208" dur="500" fill="hold"/>
                                        <p:tgtEl>
                                          <p:spTgt spid="30"/>
                                        </p:tgtEl>
                                        <p:attrNameLst>
                                          <p:attrName>ppt_y</p:attrName>
                                        </p:attrNameLst>
                                      </p:cBhvr>
                                      <p:tavLst>
                                        <p:tav tm="0">
                                          <p:val>
                                            <p:strVal val="1+#ppt_h/2"/>
                                          </p:val>
                                        </p:tav>
                                        <p:tav tm="100000">
                                          <p:val>
                                            <p:strVal val="#ppt_y"/>
                                          </p:val>
                                        </p:tav>
                                      </p:tavLst>
                                    </p:anim>
                                  </p:childTnLst>
                                </p:cTn>
                              </p:par>
                              <p:par>
                                <p:cTn id="209" presetID="2" presetClass="entr" presetSubtype="4" fill="hold" nodeType="withEffect">
                                  <p:stCondLst>
                                    <p:cond delay="0"/>
                                  </p:stCondLst>
                                  <p:childTnLst>
                                    <p:set>
                                      <p:cBhvr>
                                        <p:cTn id="210" dur="1" fill="hold">
                                          <p:stCondLst>
                                            <p:cond delay="0"/>
                                          </p:stCondLst>
                                        </p:cTn>
                                        <p:tgtEl>
                                          <p:spTgt spid="22"/>
                                        </p:tgtEl>
                                        <p:attrNameLst>
                                          <p:attrName>style.visibility</p:attrName>
                                        </p:attrNameLst>
                                      </p:cBhvr>
                                      <p:to>
                                        <p:strVal val="visible"/>
                                      </p:to>
                                    </p:set>
                                    <p:anim calcmode="lin" valueType="num">
                                      <p:cBhvr additive="base">
                                        <p:cTn id="211" dur="500" fill="hold"/>
                                        <p:tgtEl>
                                          <p:spTgt spid="22"/>
                                        </p:tgtEl>
                                        <p:attrNameLst>
                                          <p:attrName>ppt_x</p:attrName>
                                        </p:attrNameLst>
                                      </p:cBhvr>
                                      <p:tavLst>
                                        <p:tav tm="0">
                                          <p:val>
                                            <p:strVal val="#ppt_x"/>
                                          </p:val>
                                        </p:tav>
                                        <p:tav tm="100000">
                                          <p:val>
                                            <p:strVal val="#ppt_x"/>
                                          </p:val>
                                        </p:tav>
                                      </p:tavLst>
                                    </p:anim>
                                    <p:anim calcmode="lin" valueType="num">
                                      <p:cBhvr additive="base">
                                        <p:cTn id="212" dur="500" fill="hold"/>
                                        <p:tgtEl>
                                          <p:spTgt spid="22"/>
                                        </p:tgtEl>
                                        <p:attrNameLst>
                                          <p:attrName>ppt_y</p:attrName>
                                        </p:attrNameLst>
                                      </p:cBhvr>
                                      <p:tavLst>
                                        <p:tav tm="0">
                                          <p:val>
                                            <p:strVal val="1+#ppt_h/2"/>
                                          </p:val>
                                        </p:tav>
                                        <p:tav tm="100000">
                                          <p:val>
                                            <p:strVal val="#ppt_y"/>
                                          </p:val>
                                        </p:tav>
                                      </p:tavLst>
                                    </p:anim>
                                  </p:childTnLst>
                                </p:cTn>
                              </p:par>
                              <p:par>
                                <p:cTn id="213" presetID="2" presetClass="entr" presetSubtype="4" fill="hold" nodeType="withEffect">
                                  <p:stCondLst>
                                    <p:cond delay="0"/>
                                  </p:stCondLst>
                                  <p:childTnLst>
                                    <p:set>
                                      <p:cBhvr>
                                        <p:cTn id="214" dur="1" fill="hold">
                                          <p:stCondLst>
                                            <p:cond delay="0"/>
                                          </p:stCondLst>
                                        </p:cTn>
                                        <p:tgtEl>
                                          <p:spTgt spid="72"/>
                                        </p:tgtEl>
                                        <p:attrNameLst>
                                          <p:attrName>style.visibility</p:attrName>
                                        </p:attrNameLst>
                                      </p:cBhvr>
                                      <p:to>
                                        <p:strVal val="visible"/>
                                      </p:to>
                                    </p:set>
                                    <p:anim calcmode="lin" valueType="num">
                                      <p:cBhvr additive="base">
                                        <p:cTn id="215" dur="500" fill="hold"/>
                                        <p:tgtEl>
                                          <p:spTgt spid="72"/>
                                        </p:tgtEl>
                                        <p:attrNameLst>
                                          <p:attrName>ppt_x</p:attrName>
                                        </p:attrNameLst>
                                      </p:cBhvr>
                                      <p:tavLst>
                                        <p:tav tm="0">
                                          <p:val>
                                            <p:strVal val="#ppt_x"/>
                                          </p:val>
                                        </p:tav>
                                        <p:tav tm="100000">
                                          <p:val>
                                            <p:strVal val="#ppt_x"/>
                                          </p:val>
                                        </p:tav>
                                      </p:tavLst>
                                    </p:anim>
                                    <p:anim calcmode="lin" valueType="num">
                                      <p:cBhvr additive="base">
                                        <p:cTn id="216" dur="500" fill="hold"/>
                                        <p:tgtEl>
                                          <p:spTgt spid="72"/>
                                        </p:tgtEl>
                                        <p:attrNameLst>
                                          <p:attrName>ppt_y</p:attrName>
                                        </p:attrNameLst>
                                      </p:cBhvr>
                                      <p:tavLst>
                                        <p:tav tm="0">
                                          <p:val>
                                            <p:strVal val="1+#ppt_h/2"/>
                                          </p:val>
                                        </p:tav>
                                        <p:tav tm="100000">
                                          <p:val>
                                            <p:strVal val="#ppt_y"/>
                                          </p:val>
                                        </p:tav>
                                      </p:tavLst>
                                    </p:anim>
                                  </p:childTnLst>
                                </p:cTn>
                              </p:par>
                              <p:par>
                                <p:cTn id="217" presetID="2" presetClass="entr" presetSubtype="4" fill="hold" nodeType="withEffect">
                                  <p:stCondLst>
                                    <p:cond delay="0"/>
                                  </p:stCondLst>
                                  <p:childTnLst>
                                    <p:set>
                                      <p:cBhvr>
                                        <p:cTn id="218" dur="1" fill="hold">
                                          <p:stCondLst>
                                            <p:cond delay="0"/>
                                          </p:stCondLst>
                                        </p:cTn>
                                        <p:tgtEl>
                                          <p:spTgt spid="57"/>
                                        </p:tgtEl>
                                        <p:attrNameLst>
                                          <p:attrName>style.visibility</p:attrName>
                                        </p:attrNameLst>
                                      </p:cBhvr>
                                      <p:to>
                                        <p:strVal val="visible"/>
                                      </p:to>
                                    </p:set>
                                    <p:anim calcmode="lin" valueType="num">
                                      <p:cBhvr additive="base">
                                        <p:cTn id="219" dur="500" fill="hold"/>
                                        <p:tgtEl>
                                          <p:spTgt spid="57"/>
                                        </p:tgtEl>
                                        <p:attrNameLst>
                                          <p:attrName>ppt_x</p:attrName>
                                        </p:attrNameLst>
                                      </p:cBhvr>
                                      <p:tavLst>
                                        <p:tav tm="0">
                                          <p:val>
                                            <p:strVal val="#ppt_x"/>
                                          </p:val>
                                        </p:tav>
                                        <p:tav tm="100000">
                                          <p:val>
                                            <p:strVal val="#ppt_x"/>
                                          </p:val>
                                        </p:tav>
                                      </p:tavLst>
                                    </p:anim>
                                    <p:anim calcmode="lin" valueType="num">
                                      <p:cBhvr additive="base">
                                        <p:cTn id="220" dur="500" fill="hold"/>
                                        <p:tgtEl>
                                          <p:spTgt spid="57"/>
                                        </p:tgtEl>
                                        <p:attrNameLst>
                                          <p:attrName>ppt_y</p:attrName>
                                        </p:attrNameLst>
                                      </p:cBhvr>
                                      <p:tavLst>
                                        <p:tav tm="0">
                                          <p:val>
                                            <p:strVal val="1+#ppt_h/2"/>
                                          </p:val>
                                        </p:tav>
                                        <p:tav tm="100000">
                                          <p:val>
                                            <p:strVal val="#ppt_y"/>
                                          </p:val>
                                        </p:tav>
                                      </p:tavLst>
                                    </p:anim>
                                  </p:childTnLst>
                                </p:cTn>
                              </p:par>
                              <p:par>
                                <p:cTn id="221" presetID="2" presetClass="entr" presetSubtype="4" fill="hold" nodeType="withEffect">
                                  <p:stCondLst>
                                    <p:cond delay="0"/>
                                  </p:stCondLst>
                                  <p:childTnLst>
                                    <p:set>
                                      <p:cBhvr>
                                        <p:cTn id="222" dur="1" fill="hold">
                                          <p:stCondLst>
                                            <p:cond delay="0"/>
                                          </p:stCondLst>
                                        </p:cTn>
                                        <p:tgtEl>
                                          <p:spTgt spid="27"/>
                                        </p:tgtEl>
                                        <p:attrNameLst>
                                          <p:attrName>style.visibility</p:attrName>
                                        </p:attrNameLst>
                                      </p:cBhvr>
                                      <p:to>
                                        <p:strVal val="visible"/>
                                      </p:to>
                                    </p:set>
                                    <p:anim calcmode="lin" valueType="num">
                                      <p:cBhvr additive="base">
                                        <p:cTn id="223" dur="500" fill="hold"/>
                                        <p:tgtEl>
                                          <p:spTgt spid="27"/>
                                        </p:tgtEl>
                                        <p:attrNameLst>
                                          <p:attrName>ppt_x</p:attrName>
                                        </p:attrNameLst>
                                      </p:cBhvr>
                                      <p:tavLst>
                                        <p:tav tm="0">
                                          <p:val>
                                            <p:strVal val="#ppt_x"/>
                                          </p:val>
                                        </p:tav>
                                        <p:tav tm="100000">
                                          <p:val>
                                            <p:strVal val="#ppt_x"/>
                                          </p:val>
                                        </p:tav>
                                      </p:tavLst>
                                    </p:anim>
                                    <p:anim calcmode="lin" valueType="num">
                                      <p:cBhvr additive="base">
                                        <p:cTn id="224" dur="500" fill="hold"/>
                                        <p:tgtEl>
                                          <p:spTgt spid="27"/>
                                        </p:tgtEl>
                                        <p:attrNameLst>
                                          <p:attrName>ppt_y</p:attrName>
                                        </p:attrNameLst>
                                      </p:cBhvr>
                                      <p:tavLst>
                                        <p:tav tm="0">
                                          <p:val>
                                            <p:strVal val="1+#ppt_h/2"/>
                                          </p:val>
                                        </p:tav>
                                        <p:tav tm="100000">
                                          <p:val>
                                            <p:strVal val="#ppt_y"/>
                                          </p:val>
                                        </p:tav>
                                      </p:tavLst>
                                    </p:anim>
                                  </p:childTnLst>
                                </p:cTn>
                              </p:par>
                              <p:par>
                                <p:cTn id="225" presetID="2" presetClass="entr" presetSubtype="4" fill="hold" nodeType="withEffect">
                                  <p:stCondLst>
                                    <p:cond delay="0"/>
                                  </p:stCondLst>
                                  <p:childTnLst>
                                    <p:set>
                                      <p:cBhvr>
                                        <p:cTn id="226" dur="1" fill="hold">
                                          <p:stCondLst>
                                            <p:cond delay="0"/>
                                          </p:stCondLst>
                                        </p:cTn>
                                        <p:tgtEl>
                                          <p:spTgt spid="119"/>
                                        </p:tgtEl>
                                        <p:attrNameLst>
                                          <p:attrName>style.visibility</p:attrName>
                                        </p:attrNameLst>
                                      </p:cBhvr>
                                      <p:to>
                                        <p:strVal val="visible"/>
                                      </p:to>
                                    </p:set>
                                    <p:anim calcmode="lin" valueType="num">
                                      <p:cBhvr additive="base">
                                        <p:cTn id="227" dur="500" fill="hold"/>
                                        <p:tgtEl>
                                          <p:spTgt spid="119"/>
                                        </p:tgtEl>
                                        <p:attrNameLst>
                                          <p:attrName>ppt_x</p:attrName>
                                        </p:attrNameLst>
                                      </p:cBhvr>
                                      <p:tavLst>
                                        <p:tav tm="0">
                                          <p:val>
                                            <p:strVal val="#ppt_x"/>
                                          </p:val>
                                        </p:tav>
                                        <p:tav tm="100000">
                                          <p:val>
                                            <p:strVal val="#ppt_x"/>
                                          </p:val>
                                        </p:tav>
                                      </p:tavLst>
                                    </p:anim>
                                    <p:anim calcmode="lin" valueType="num">
                                      <p:cBhvr additive="base">
                                        <p:cTn id="228" dur="500" fill="hold"/>
                                        <p:tgtEl>
                                          <p:spTgt spid="1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49" grpId="0" animBg="1"/>
      <p:bldP spid="16" grpId="0" animBg="1"/>
      <p:bldP spid="4" grpId="0"/>
      <p:bldP spid="20" grpId="0" animBg="1"/>
      <p:bldP spid="37" grpId="0"/>
      <p:bldP spid="14" grpId="0" animBg="1"/>
      <p:bldP spid="36" grpId="0"/>
      <p:bldP spid="97" grpId="0" animBg="1"/>
      <p:bldP spid="15" grpId="0" animBg="1"/>
      <p:bldP spid="104" grpId="0"/>
      <p:bldP spid="106" grpId="0" animBg="1"/>
      <p:bldP spid="95" grpId="0" animBg="1"/>
      <p:bldP spid="17" grpId="0" animBg="1"/>
      <p:bldP spid="123" grpId="0"/>
      <p:bldP spid="109" grpId="0" animBg="1"/>
      <p:bldP spid="19" grpId="0" animBg="1"/>
      <p:bldP spid="110" grpId="0"/>
      <p:bldP spid="111" grpId="0" animBg="1"/>
      <p:bldP spid="21" grpId="0" animBg="1"/>
      <p:bldP spid="1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marL="0" marR="0" lvl="0" indent="0" algn="ctr" defTabSz="914217" rtl="0" eaLnBrk="1" fontAlgn="base" latinLnBrk="0" hangingPunct="1">
              <a:lnSpc>
                <a:spcPct val="100000"/>
              </a:lnSpc>
              <a:spcBef>
                <a:spcPct val="50000"/>
              </a:spcBef>
              <a:spcAft>
                <a:spcPct val="0"/>
              </a:spcAft>
              <a:buClr>
                <a:srgbClr val="F0AB00"/>
              </a:buClr>
              <a:buSzPct val="80000"/>
              <a:buFontTx/>
              <a:buNone/>
              <a:tabLst/>
              <a:defRPr/>
            </a:pPr>
            <a:endParaRPr kumimoji="0" lang="de-DE" sz="2100" b="0" i="0" u="none" strike="noStrike" kern="0" cap="none" spc="0" normalizeH="0" baseline="0" noProof="0" dirty="0">
              <a:ln>
                <a:noFill/>
              </a:ln>
              <a:solidFill>
                <a:srgbClr val="002060"/>
              </a:solidFill>
              <a:effectLst/>
              <a:uLnTx/>
              <a:uFillTx/>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2516684" y="3657596"/>
            <a:ext cx="3494681" cy="2558997"/>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marL="0" marR="0" lvl="0" indent="0" algn="ctr" defTabSz="1088558"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3038323" y="6000207"/>
            <a:ext cx="2191506" cy="184666"/>
          </a:xfrm>
          <a:prstGeom prst="rect">
            <a:avLst/>
          </a:prstGeom>
          <a:noFill/>
          <a:ln>
            <a:noFill/>
          </a:ln>
        </p:spPr>
        <p:txBody>
          <a:bodyPr wrap="square" lIns="0" tIns="0" rIns="0" bIns="0" rtlCol="0">
            <a:spAutoFit/>
          </a:bodyPr>
          <a:lstStyle/>
          <a:p>
            <a:pPr marL="0" marR="0" lvl="0" indent="0" algn="l" defTabSz="1088776" rtl="0" eaLnBrk="1" fontAlgn="base" latinLnBrk="0" hangingPunct="1">
              <a:lnSpc>
                <a:spcPct val="100000"/>
              </a:lnSpc>
              <a:spcBef>
                <a:spcPct val="50000"/>
              </a:spcBef>
              <a:spcAft>
                <a:spcPct val="0"/>
              </a:spcAft>
              <a:buClr>
                <a:srgbClr val="F0AB00"/>
              </a:buClr>
              <a:buSzPct val="80000"/>
              <a:buFontTx/>
              <a:buNone/>
              <a:tabLst/>
              <a:defRPr/>
            </a:pPr>
            <a:r>
              <a:rPr kumimoji="0" lang="de-DE"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statefulset</a:t>
            </a:r>
            <a:r>
              <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 </a:t>
            </a:r>
            <a:r>
              <a:rPr kumimoji="0" lang="de-DE"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ads-db-statefulset</a:t>
            </a:r>
            <a:endPar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3068481" y="4025984"/>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marL="0" marR="0" lvl="0" indent="0" algn="ctr" defTabSz="1088558"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3401256" y="5530645"/>
            <a:ext cx="1769368" cy="184666"/>
          </a:xfrm>
          <a:prstGeom prst="rect">
            <a:avLst/>
          </a:prstGeom>
          <a:noFill/>
          <a:ln>
            <a:noFill/>
          </a:ln>
        </p:spPr>
        <p:txBody>
          <a:bodyPr wrap="square" lIns="0" tIns="0" rIns="0" bIns="0" rtlCol="0">
            <a:spAutoFit/>
          </a:bodyPr>
          <a:lstStyle/>
          <a:p>
            <a:pPr marL="0" marR="0" lvl="0" indent="0" algn="l" defTabSz="1088776" rtl="0" eaLnBrk="1" fontAlgn="base" latinLnBrk="0" hangingPunct="1">
              <a:lnSpc>
                <a:spcPct val="100000"/>
              </a:lnSpc>
              <a:spcBef>
                <a:spcPct val="50000"/>
              </a:spcBef>
              <a:spcAft>
                <a:spcPct val="0"/>
              </a:spcAft>
              <a:buClr>
                <a:srgbClr val="F0AB00"/>
              </a:buClr>
              <a:buSzPct val="80000"/>
              <a:buFontTx/>
              <a:buNone/>
              <a:tabLst/>
              <a:defRPr/>
            </a:pPr>
            <a:r>
              <a:rPr kumimoji="0" lang="de-DE"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pod</a:t>
            </a:r>
            <a:r>
              <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 ads-db-statefulset-0 </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758219" y="435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1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Docker </a:t>
            </a:r>
            <a:r>
              <a:rPr kumimoji="0" lang="de-DE" sz="11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container</a:t>
            </a:r>
            <a:r>
              <a:rPr kumimoji="0" lang="de-DE" sz="11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a:t>
            </a:r>
            <a:br>
              <a:rPr kumimoji="0" lang="de-DE" sz="11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br>
            <a:r>
              <a:rPr kumimoji="0" lang="de-DE" sz="11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postgres:9.6</a:t>
            </a:r>
          </a:p>
        </p:txBody>
      </p: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10128" y="5131082"/>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4"/>
          <a:stretch>
            <a:fillRect/>
          </a:stretch>
        </p:blipFill>
        <p:spPr>
          <a:xfrm>
            <a:off x="5760857" y="365759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5278839" y="3957671"/>
            <a:ext cx="250508" cy="243840"/>
          </a:xfrm>
          <a:prstGeom prst="rect">
            <a:avLst/>
          </a:prstGeom>
        </p:spPr>
      </p:pic>
      <p:sp>
        <p:nvSpPr>
          <p:cNvPr id="28" name="Rounded Rectangle 14">
            <a:extLst>
              <a:ext uri="{FF2B5EF4-FFF2-40B4-BE49-F238E27FC236}">
                <a16:creationId xmlns:a16="http://schemas.microsoft.com/office/drawing/2014/main" id="{6C2678BD-2280-493D-847E-FF3A19421A0E}"/>
              </a:ext>
            </a:extLst>
          </p:cNvPr>
          <p:cNvSpPr/>
          <p:nvPr/>
        </p:nvSpPr>
        <p:spPr bwMode="gray">
          <a:xfrm>
            <a:off x="823008" y="4550369"/>
            <a:ext cx="130180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marL="0" marR="0" lvl="0" indent="0" algn="ctr" defTabSz="1088558" rtl="0" eaLnBrk="1" fontAlgn="base" latinLnBrk="0" hangingPunct="1">
              <a:lnSpc>
                <a:spcPct val="100000"/>
              </a:lnSpc>
              <a:spcBef>
                <a:spcPct val="50000"/>
              </a:spcBef>
              <a:spcAft>
                <a:spcPct val="0"/>
              </a:spcAft>
              <a:buClr>
                <a:srgbClr val="F0AB00"/>
              </a:buClr>
              <a:buSzPct val="80000"/>
              <a:buFontTx/>
              <a:buNone/>
              <a:tabLst/>
              <a:defRPr/>
            </a:pPr>
            <a:r>
              <a:rPr kumimoji="0" lang="en-US" sz="10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configmap</a:t>
            </a:r>
            <a: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a:t>
            </a:r>
            <a:b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br>
            <a: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ads-</a:t>
            </a:r>
            <a:r>
              <a:rPr kumimoji="0" lang="en-US" sz="10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db</a:t>
            </a:r>
            <a: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a:t>
            </a:r>
            <a:r>
              <a:rPr kumimoji="0" lang="en-US" sz="10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configmap</a:t>
            </a:r>
            <a:endPar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2124815" y="4782651"/>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4"/>
          <a:stretch>
            <a:fillRect/>
          </a:stretch>
        </p:blipFill>
        <p:spPr>
          <a:xfrm>
            <a:off x="2036409" y="4497097"/>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823009" y="5108324"/>
            <a:ext cx="1301808" cy="464564"/>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marL="0" marR="0" lvl="0" indent="0" algn="ctr" defTabSz="1088558" rtl="0" eaLnBrk="1" fontAlgn="base" latinLnBrk="0" hangingPunct="1">
              <a:lnSpc>
                <a:spcPct val="100000"/>
              </a:lnSpc>
              <a:spcBef>
                <a:spcPct val="50000"/>
              </a:spcBef>
              <a:spcAft>
                <a:spcPct val="0"/>
              </a:spcAft>
              <a:buClr>
                <a:srgbClr val="F0AB00"/>
              </a:buClr>
              <a:buSzPct val="80000"/>
              <a:buFontTx/>
              <a:buNone/>
              <a:tabLst/>
              <a:defRPr/>
            </a:pPr>
            <a: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secret:</a:t>
            </a:r>
            <a:b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br>
            <a: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ads-</a:t>
            </a:r>
            <a:r>
              <a:rPr kumimoji="0" lang="en-US" sz="10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db</a:t>
            </a:r>
            <a: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-secret</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2124815"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4"/>
          <a:stretch>
            <a:fillRect/>
          </a:stretch>
        </p:blipFill>
        <p:spPr>
          <a:xfrm>
            <a:off x="2047666" y="5057930"/>
            <a:ext cx="150305" cy="146304"/>
          </a:xfrm>
          <a:prstGeom prst="rect">
            <a:avLst/>
          </a:prstGeom>
        </p:spPr>
      </p:pic>
      <p:sp>
        <p:nvSpPr>
          <p:cNvPr id="27" name="Rectangle 26">
            <a:extLst>
              <a:ext uri="{FF2B5EF4-FFF2-40B4-BE49-F238E27FC236}">
                <a16:creationId xmlns:a16="http://schemas.microsoft.com/office/drawing/2014/main" id="{22878268-ED2E-463A-B93C-0DF19543D988}"/>
              </a:ext>
            </a:extLst>
          </p:cNvPr>
          <p:cNvSpPr/>
          <p:nvPr/>
        </p:nvSpPr>
        <p:spPr bwMode="gray">
          <a:xfrm>
            <a:off x="708751" y="2164299"/>
            <a:ext cx="5869665" cy="4189701"/>
          </a:xfrm>
          <a:prstGeom prst="rect">
            <a:avLst/>
          </a:prstGeom>
          <a:noFill/>
          <a:ln w="19050" algn="ctr">
            <a:solidFill>
              <a:srgbClr val="FF0000"/>
            </a:solidFill>
            <a:prstDash val="dash"/>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de-DE" sz="18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endParaRPr>
          </a:p>
        </p:txBody>
      </p:sp>
      <p:pic>
        <p:nvPicPr>
          <p:cNvPr id="31" name="Picture 30">
            <a:extLst>
              <a:ext uri="{FF2B5EF4-FFF2-40B4-BE49-F238E27FC236}">
                <a16:creationId xmlns:a16="http://schemas.microsoft.com/office/drawing/2014/main" id="{26B7D9E3-46E0-4070-AAFB-8ED9BF46BAA7}"/>
              </a:ext>
            </a:extLst>
          </p:cNvPr>
          <p:cNvPicPr>
            <a:picLocks noChangeAspect="1"/>
          </p:cNvPicPr>
          <p:nvPr/>
        </p:nvPicPr>
        <p:blipFill>
          <a:blip r:embed="rId4"/>
          <a:stretch>
            <a:fillRect/>
          </a:stretch>
        </p:blipFill>
        <p:spPr>
          <a:xfrm>
            <a:off x="7714706" y="1230093"/>
            <a:ext cx="501015" cy="487680"/>
          </a:xfrm>
          <a:prstGeom prst="rect">
            <a:avLst/>
          </a:prstGeom>
        </p:spPr>
      </p:pic>
      <p:sp>
        <p:nvSpPr>
          <p:cNvPr id="20" name="Text Placeholder 2">
            <a:extLst>
              <a:ext uri="{FF2B5EF4-FFF2-40B4-BE49-F238E27FC236}">
                <a16:creationId xmlns:a16="http://schemas.microsoft.com/office/drawing/2014/main" id="{73C02A8E-935D-4B3E-BF8D-E57B409061D5}"/>
              </a:ext>
            </a:extLst>
          </p:cNvPr>
          <p:cNvSpPr txBox="1">
            <a:spLocks/>
          </p:cNvSpPr>
          <p:nvPr/>
        </p:nvSpPr>
        <p:spPr>
          <a:xfrm>
            <a:off x="9030953" y="1415786"/>
            <a:ext cx="2711521" cy="4727460"/>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179964" marR="0" lvl="1" indent="-179964" algn="l" defTabSz="1088558" rtl="0" eaLnBrk="1" fontAlgn="auto" latinLnBrk="0" hangingPunct="1">
              <a:lnSpc>
                <a:spcPct val="100000"/>
              </a:lnSpc>
              <a:spcBef>
                <a:spcPts val="600"/>
              </a:spcBef>
              <a:spcAft>
                <a:spcPts val="0"/>
              </a:spcAft>
              <a:buClr>
                <a:srgbClr val="F0AB00"/>
              </a:buClr>
              <a:buSzPct val="100000"/>
              <a:buFont typeface="Wingdings" pitchFamily="2" charset="2"/>
              <a:buChar char="§"/>
              <a:tabLst/>
              <a:defRPr/>
            </a:pPr>
            <a:r>
              <a:rPr kumimoji="0" lang="en-US" sz="1600" b="0" i="0" u="none" strike="noStrike" kern="1200" cap="none" spc="0" normalizeH="0" baseline="0" noProof="0" dirty="0" err="1">
                <a:ln>
                  <a:noFill/>
                </a:ln>
                <a:solidFill>
                  <a:srgbClr val="FFFFFF"/>
                </a:solidFill>
                <a:effectLst/>
                <a:uLnTx/>
                <a:uFillTx/>
                <a:latin typeface="Arial"/>
                <a:ea typeface="+mn-ea"/>
                <a:cs typeface="+mn-cs"/>
              </a:rPr>
              <a:t>Configmap</a:t>
            </a:r>
            <a:r>
              <a:rPr kumimoji="0" lang="en-US" sz="1600" b="0" i="0" u="none" strike="noStrike" kern="1200" cap="none" spc="0" normalizeH="0" baseline="0" noProof="0" dirty="0">
                <a:ln>
                  <a:noFill/>
                </a:ln>
                <a:solidFill>
                  <a:srgbClr val="FFFFFF"/>
                </a:solidFill>
                <a:effectLst/>
                <a:uLnTx/>
                <a:uFillTx/>
                <a:latin typeface="Arial"/>
                <a:ea typeface="+mn-ea"/>
                <a:cs typeface="+mn-cs"/>
              </a:rPr>
              <a:t>:</a:t>
            </a:r>
            <a:br>
              <a:rPr kumimoji="0" lang="en-US" sz="1600" b="0" i="0" u="none" strike="noStrike" kern="1200" cap="none" spc="0" normalizeH="0" baseline="0" noProof="0" dirty="0">
                <a:ln>
                  <a:noFill/>
                </a:ln>
                <a:solidFill>
                  <a:srgbClr val="FFFFFF"/>
                </a:solidFill>
                <a:effectLst/>
                <a:uLnTx/>
                <a:uFillTx/>
                <a:latin typeface="Arial"/>
                <a:ea typeface="+mn-ea"/>
                <a:cs typeface="+mn-cs"/>
              </a:rPr>
            </a:br>
            <a:r>
              <a:rPr kumimoji="0" lang="en-US" sz="1600" b="0" i="0" u="none" strike="noStrike" kern="1200" cap="none" spc="0" normalizeH="0" baseline="0" noProof="0" dirty="0">
                <a:ln>
                  <a:noFill/>
                </a:ln>
                <a:solidFill>
                  <a:srgbClr val="F0AB00"/>
                </a:solidFill>
                <a:effectLst/>
                <a:uLnTx/>
                <a:uFillTx/>
                <a:latin typeface="Arial"/>
                <a:ea typeface="+mn-ea"/>
                <a:cs typeface="+mn-cs"/>
              </a:rPr>
              <a:t>- </a:t>
            </a:r>
            <a:r>
              <a:rPr kumimoji="0" lang="en-US" sz="1600" b="0" i="0" u="none" strike="noStrike" kern="1200" cap="none" spc="0" normalizeH="0" baseline="0" noProof="0" dirty="0" err="1">
                <a:ln>
                  <a:noFill/>
                </a:ln>
                <a:solidFill>
                  <a:srgbClr val="FFC000"/>
                </a:solidFill>
                <a:effectLst/>
                <a:uLnTx/>
                <a:uFillTx/>
                <a:latin typeface="Arial"/>
                <a:ea typeface="+mn-ea"/>
                <a:cs typeface="+mn-cs"/>
              </a:rPr>
              <a:t>postgres</a:t>
            </a:r>
            <a:r>
              <a:rPr kumimoji="0" lang="en-US" sz="1600" b="0" i="0" u="none" strike="noStrike" kern="1200" cap="none" spc="0" normalizeH="0" baseline="0" noProof="0" dirty="0">
                <a:ln>
                  <a:noFill/>
                </a:ln>
                <a:solidFill>
                  <a:srgbClr val="FFC000"/>
                </a:solidFill>
                <a:effectLst/>
                <a:uLnTx/>
                <a:uFillTx/>
                <a:latin typeface="Arial"/>
                <a:ea typeface="+mn-ea"/>
                <a:cs typeface="+mn-cs"/>
              </a:rPr>
              <a:t> </a:t>
            </a:r>
            <a:r>
              <a:rPr kumimoji="0" lang="en-US" sz="1600" b="0" i="0" u="none" strike="noStrike" kern="1200" cap="none" spc="0" normalizeH="0" baseline="0" noProof="0" dirty="0" err="1">
                <a:ln>
                  <a:noFill/>
                </a:ln>
                <a:solidFill>
                  <a:srgbClr val="FFC000"/>
                </a:solidFill>
                <a:effectLst/>
                <a:uLnTx/>
                <a:uFillTx/>
                <a:latin typeface="Arial"/>
                <a:ea typeface="+mn-ea"/>
                <a:cs typeface="+mn-cs"/>
              </a:rPr>
              <a:t>db</a:t>
            </a:r>
            <a:r>
              <a:rPr kumimoji="0" lang="en-US" sz="1600" b="0" i="0" u="none" strike="noStrike" kern="1200" cap="none" spc="0" normalizeH="0" baseline="0" noProof="0" dirty="0">
                <a:ln>
                  <a:noFill/>
                </a:ln>
                <a:solidFill>
                  <a:srgbClr val="FFC000"/>
                </a:solidFill>
                <a:effectLst/>
                <a:uLnTx/>
                <a:uFillTx/>
                <a:latin typeface="Arial"/>
                <a:ea typeface="+mn-ea"/>
                <a:cs typeface="+mn-cs"/>
              </a:rPr>
              <a:t> files path</a:t>
            </a:r>
          </a:p>
          <a:p>
            <a:pPr marL="179964" marR="0" lvl="1" indent="-179964" algn="l" defTabSz="1088558" rtl="0" eaLnBrk="1" fontAlgn="auto" latinLnBrk="0" hangingPunct="1">
              <a:lnSpc>
                <a:spcPct val="100000"/>
              </a:lnSpc>
              <a:spcBef>
                <a:spcPts val="600"/>
              </a:spcBef>
              <a:spcAft>
                <a:spcPts val="0"/>
              </a:spcAft>
              <a:buClr>
                <a:srgbClr val="F0AB00"/>
              </a:buClr>
              <a:buSzPct val="100000"/>
              <a:buFont typeface="Wingdings" pitchFamily="2" charset="2"/>
              <a:buChar char="§"/>
              <a:tabLst/>
              <a:defRPr/>
            </a:pPr>
            <a:endParaRPr kumimoji="0" lang="en-US" sz="1600" b="0" i="0" u="none" strike="noStrike" kern="1200" cap="none" spc="0" normalizeH="0" baseline="0" noProof="0" dirty="0">
              <a:ln>
                <a:noFill/>
              </a:ln>
              <a:solidFill>
                <a:srgbClr val="FFFFFF"/>
              </a:solidFill>
              <a:effectLst/>
              <a:uLnTx/>
              <a:uFillTx/>
              <a:latin typeface="Arial"/>
              <a:ea typeface="+mn-ea"/>
              <a:cs typeface="+mn-cs"/>
            </a:endParaRPr>
          </a:p>
          <a:p>
            <a:pPr marL="179964" marR="0" lvl="1" indent="-179964" algn="l" defTabSz="1088558" rtl="0" eaLnBrk="1" fontAlgn="auto" latinLnBrk="0" hangingPunct="1">
              <a:lnSpc>
                <a:spcPct val="100000"/>
              </a:lnSpc>
              <a:spcBef>
                <a:spcPts val="600"/>
              </a:spcBef>
              <a:spcAft>
                <a:spcPts val="0"/>
              </a:spcAft>
              <a:buClr>
                <a:srgbClr val="F0AB00"/>
              </a:buClr>
              <a:buSzPct val="100000"/>
              <a:buFont typeface="Wingdings" pitchFamily="2" charset="2"/>
              <a:buChar char="§"/>
              <a:tabLst/>
              <a:defRPr/>
            </a:pPr>
            <a:r>
              <a:rPr kumimoji="0" lang="en-US" sz="1600" b="0" i="0" u="none" strike="noStrike" kern="1200" cap="none" spc="0" normalizeH="0" baseline="0" noProof="0" dirty="0">
                <a:ln>
                  <a:noFill/>
                </a:ln>
                <a:solidFill>
                  <a:srgbClr val="FFFFFF"/>
                </a:solidFill>
                <a:effectLst/>
                <a:uLnTx/>
                <a:uFillTx/>
                <a:latin typeface="Arial"/>
                <a:ea typeface="+mn-ea"/>
                <a:cs typeface="+mn-cs"/>
              </a:rPr>
              <a:t>Secret:</a:t>
            </a:r>
            <a:br>
              <a:rPr kumimoji="0" lang="en-US" sz="1600" b="0" i="0" u="none" strike="noStrike" kern="1200" cap="none" spc="0" normalizeH="0" baseline="0" noProof="0" dirty="0">
                <a:ln>
                  <a:noFill/>
                </a:ln>
                <a:solidFill>
                  <a:srgbClr val="FFFFFF"/>
                </a:solidFill>
                <a:effectLst/>
                <a:uLnTx/>
                <a:uFillTx/>
                <a:latin typeface="Arial"/>
                <a:ea typeface="+mn-ea"/>
                <a:cs typeface="+mn-cs"/>
              </a:rPr>
            </a:br>
            <a:r>
              <a:rPr kumimoji="0" lang="en-US" sz="1600" b="0" i="0" u="none" strike="noStrike" kern="1200" cap="none" spc="0" normalizeH="0" baseline="0" noProof="0" dirty="0">
                <a:ln>
                  <a:noFill/>
                </a:ln>
                <a:solidFill>
                  <a:srgbClr val="F0AB00"/>
                </a:solidFill>
                <a:effectLst/>
                <a:uLnTx/>
                <a:uFillTx/>
                <a:latin typeface="Arial"/>
                <a:ea typeface="+mn-ea"/>
                <a:cs typeface="+mn-cs"/>
              </a:rPr>
              <a:t>- </a:t>
            </a:r>
            <a:r>
              <a:rPr kumimoji="0" lang="en-US" sz="1600" b="0" i="0" u="none" strike="noStrike" kern="1200" cap="none" spc="0" normalizeH="0" baseline="0" noProof="0" dirty="0" err="1">
                <a:ln>
                  <a:noFill/>
                </a:ln>
                <a:solidFill>
                  <a:srgbClr val="FFC000"/>
                </a:solidFill>
                <a:effectLst/>
                <a:uLnTx/>
                <a:uFillTx/>
                <a:latin typeface="Arial"/>
                <a:ea typeface="+mn-ea"/>
                <a:cs typeface="+mn-cs"/>
              </a:rPr>
              <a:t>initdb.sql</a:t>
            </a:r>
            <a:r>
              <a:rPr kumimoji="0" lang="en-US" sz="1600" b="0" i="0" u="none" strike="noStrike" kern="1200" cap="none" spc="0" normalizeH="0" baseline="0" noProof="0" dirty="0">
                <a:ln>
                  <a:noFill/>
                </a:ln>
                <a:solidFill>
                  <a:srgbClr val="FFC000"/>
                </a:solidFill>
                <a:effectLst/>
                <a:uLnTx/>
                <a:uFillTx/>
                <a:latin typeface="Arial"/>
                <a:ea typeface="+mn-ea"/>
                <a:cs typeface="+mn-cs"/>
              </a:rPr>
              <a:t> script</a:t>
            </a:r>
            <a:br>
              <a:rPr kumimoji="0" lang="en-US" sz="1600" b="0" i="0" u="none" strike="noStrike" kern="1200" cap="none" spc="0" normalizeH="0" baseline="0" noProof="0" dirty="0">
                <a:ln>
                  <a:noFill/>
                </a:ln>
                <a:solidFill>
                  <a:srgbClr val="FFC000"/>
                </a:solidFill>
                <a:effectLst/>
                <a:uLnTx/>
                <a:uFillTx/>
                <a:latin typeface="Arial"/>
                <a:ea typeface="+mn-ea"/>
                <a:cs typeface="+mn-cs"/>
              </a:rPr>
            </a:br>
            <a:r>
              <a:rPr kumimoji="0" lang="en-US" sz="1600" b="0" i="0" u="none" strike="noStrike" kern="1200" cap="none" spc="0" normalizeH="0" baseline="0" noProof="0" dirty="0">
                <a:ln>
                  <a:noFill/>
                </a:ln>
                <a:solidFill>
                  <a:srgbClr val="FFC000"/>
                </a:solidFill>
                <a:effectLst/>
                <a:uLnTx/>
                <a:uFillTx/>
                <a:latin typeface="Arial"/>
                <a:ea typeface="+mn-ea"/>
                <a:cs typeface="+mn-cs"/>
              </a:rPr>
              <a:t>- </a:t>
            </a:r>
            <a:r>
              <a:rPr kumimoji="0" lang="en-US" sz="1600" b="0" i="0" u="none" strike="noStrike" kern="1200" cap="none" spc="0" normalizeH="0" baseline="0" noProof="0" dirty="0" err="1">
                <a:ln>
                  <a:noFill/>
                </a:ln>
                <a:solidFill>
                  <a:srgbClr val="FFC000"/>
                </a:solidFill>
                <a:effectLst/>
                <a:uLnTx/>
                <a:uFillTx/>
                <a:latin typeface="Arial"/>
                <a:ea typeface="+mn-ea"/>
                <a:cs typeface="+mn-cs"/>
              </a:rPr>
              <a:t>postgres</a:t>
            </a:r>
            <a:r>
              <a:rPr kumimoji="0" lang="en-US" sz="1600" b="0" i="0" u="none" strike="noStrike" kern="1200" cap="none" spc="0" normalizeH="0" baseline="0" noProof="0" dirty="0">
                <a:ln>
                  <a:noFill/>
                </a:ln>
                <a:solidFill>
                  <a:srgbClr val="FFC000"/>
                </a:solidFill>
                <a:effectLst/>
                <a:uLnTx/>
                <a:uFillTx/>
                <a:latin typeface="Arial"/>
                <a:ea typeface="+mn-ea"/>
                <a:cs typeface="+mn-cs"/>
              </a:rPr>
              <a:t> superuser pw</a:t>
            </a:r>
            <a:endParaRPr kumimoji="0" lang="en-US" sz="1600" b="0" i="0" u="none" strike="noStrike" kern="1200" cap="none" spc="0" normalizeH="0" baseline="0" noProof="0" dirty="0">
              <a:ln>
                <a:noFill/>
              </a:ln>
              <a:solidFill>
                <a:srgbClr val="FFFFFF"/>
              </a:solidFill>
              <a:effectLst/>
              <a:uLnTx/>
              <a:uFillTx/>
              <a:latin typeface="Arial"/>
              <a:ea typeface="+mn-ea"/>
              <a:cs typeface="+mn-cs"/>
            </a:endParaRPr>
          </a:p>
        </p:txBody>
      </p:sp>
      <p:pic>
        <p:nvPicPr>
          <p:cNvPr id="21" name="Picture 20">
            <a:extLst>
              <a:ext uri="{FF2B5EF4-FFF2-40B4-BE49-F238E27FC236}">
                <a16:creationId xmlns:a16="http://schemas.microsoft.com/office/drawing/2014/main" id="{55D1E11F-D1E1-4653-914F-2CE37C6D9172}"/>
              </a:ext>
            </a:extLst>
          </p:cNvPr>
          <p:cNvPicPr>
            <a:picLocks noChangeAspect="1"/>
          </p:cNvPicPr>
          <p:nvPr/>
        </p:nvPicPr>
        <p:blipFill>
          <a:blip r:embed="rId5"/>
          <a:stretch>
            <a:fillRect/>
          </a:stretch>
        </p:blipFill>
        <p:spPr>
          <a:xfrm>
            <a:off x="7714706" y="3657596"/>
            <a:ext cx="4302857" cy="2537143"/>
          </a:xfrm>
          <a:prstGeom prst="rect">
            <a:avLst/>
          </a:prstGeom>
        </p:spPr>
      </p:pic>
      <p:pic>
        <p:nvPicPr>
          <p:cNvPr id="22" name="Picture 21">
            <a:extLst>
              <a:ext uri="{FF2B5EF4-FFF2-40B4-BE49-F238E27FC236}">
                <a16:creationId xmlns:a16="http://schemas.microsoft.com/office/drawing/2014/main" id="{31FA8DA0-1847-4308-9E1F-A524AB27B852}"/>
              </a:ext>
            </a:extLst>
          </p:cNvPr>
          <p:cNvPicPr>
            <a:picLocks noChangeAspect="1"/>
          </p:cNvPicPr>
          <p:nvPr/>
        </p:nvPicPr>
        <p:blipFill>
          <a:blip r:embed="rId6"/>
          <a:stretch>
            <a:fillRect/>
          </a:stretch>
        </p:blipFill>
        <p:spPr>
          <a:xfrm>
            <a:off x="6097239" y="1119154"/>
            <a:ext cx="2240000" cy="1142857"/>
          </a:xfrm>
          <a:prstGeom prst="rect">
            <a:avLst/>
          </a:prstGeom>
        </p:spPr>
      </p:pic>
    </p:spTree>
    <p:extLst>
      <p:ext uri="{BB962C8B-B14F-4D97-AF65-F5344CB8AC3E}">
        <p14:creationId xmlns:p14="http://schemas.microsoft.com/office/powerpoint/2010/main" val="1774803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 calcmode="lin" valueType="num">
                                      <p:cBhvr additive="base">
                                        <p:cTn id="7"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ppt_x"/>
                                          </p:val>
                                        </p:tav>
                                        <p:tav tm="100000">
                                          <p:val>
                                            <p:strVal val="#ppt_x"/>
                                          </p:val>
                                        </p:tav>
                                      </p:tavLst>
                                    </p:anim>
                                    <p:anim calcmode="lin" valueType="num">
                                      <p:cBhvr additive="base">
                                        <p:cTn id="1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0">
                                            <p:txEl>
                                              <p:pRg st="2" end="2"/>
                                            </p:txEl>
                                          </p:spTgt>
                                        </p:tgtEl>
                                        <p:attrNameLst>
                                          <p:attrName>style.visibility</p:attrName>
                                        </p:attrNameLst>
                                      </p:cBhvr>
                                      <p:to>
                                        <p:strVal val="visible"/>
                                      </p:to>
                                    </p:set>
                                    <p:anim calcmode="lin" valueType="num">
                                      <p:cBhvr additive="base">
                                        <p:cTn id="17" dur="500" fill="hold"/>
                                        <p:tgtEl>
                                          <p:spTgt spid="20">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0">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anim calcmode="lin" valueType="num">
                                      <p:cBhvr additive="base">
                                        <p:cTn id="21" dur="500" fill="hold"/>
                                        <p:tgtEl>
                                          <p:spTgt spid="21"/>
                                        </p:tgtEl>
                                        <p:attrNameLst>
                                          <p:attrName>ppt_x</p:attrName>
                                        </p:attrNameLst>
                                      </p:cBhvr>
                                      <p:tavLst>
                                        <p:tav tm="0">
                                          <p:val>
                                            <p:strVal val="#ppt_x"/>
                                          </p:val>
                                        </p:tav>
                                        <p:tav tm="100000">
                                          <p:val>
                                            <p:strVal val="#ppt_x"/>
                                          </p:val>
                                        </p:tav>
                                      </p:tavLst>
                                    </p:anim>
                                    <p:anim calcmode="lin" valueType="num">
                                      <p:cBhvr additive="base">
                                        <p:cTn id="2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739C25D-8E94-499C-9605-F93512370860}"/>
              </a:ext>
            </a:extLst>
          </p:cNvPr>
          <p:cNvPicPr>
            <a:picLocks noChangeAspect="1"/>
          </p:cNvPicPr>
          <p:nvPr/>
        </p:nvPicPr>
        <p:blipFill>
          <a:blip r:embed="rId3"/>
          <a:stretch>
            <a:fillRect/>
          </a:stretch>
        </p:blipFill>
        <p:spPr>
          <a:xfrm>
            <a:off x="406934" y="1247407"/>
            <a:ext cx="1834286" cy="5220000"/>
          </a:xfrm>
          <a:prstGeom prst="rect">
            <a:avLst/>
          </a:prstGeom>
        </p:spPr>
      </p:pic>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t>
            </a:r>
            <a:r>
              <a:rPr lang="en-US" dirty="0" err="1"/>
              <a:t>Ads:DB</a:t>
            </a:r>
            <a:r>
              <a:rPr lang="en-US" dirty="0"/>
              <a:t>, Dependencies across entities - 2</a:t>
            </a:r>
          </a:p>
        </p:txBody>
      </p:sp>
      <p:sp>
        <p:nvSpPr>
          <p:cNvPr id="2" name="TextBox 1">
            <a:extLst>
              <a:ext uri="{FF2B5EF4-FFF2-40B4-BE49-F238E27FC236}">
                <a16:creationId xmlns:a16="http://schemas.microsoft.com/office/drawing/2014/main" id="{296307EB-07E7-43FE-ACE8-2B5F21B06A93}"/>
              </a:ext>
            </a:extLst>
          </p:cNvPr>
          <p:cNvSpPr txBox="1"/>
          <p:nvPr/>
        </p:nvSpPr>
        <p:spPr>
          <a:xfrm>
            <a:off x="406934" y="1095078"/>
            <a:ext cx="1834286" cy="169277"/>
          </a:xfrm>
          <a:prstGeom prst="rect">
            <a:avLst/>
          </a:prstGeom>
          <a:solidFill>
            <a:schemeClr val="bg2">
              <a:lumMod val="90000"/>
            </a:schemeClr>
          </a:solidFill>
        </p:spPr>
        <p:txBody>
          <a:bodyPr wrap="square" lIns="0" tIns="0" rIns="0" bIns="0" rtlCol="0">
            <a:spAutoFit/>
          </a:bodyPr>
          <a:lstStyle/>
          <a:p>
            <a:pPr marL="0" marR="0" lvl="0" indent="0" algn="ctr" defTabSz="1088776" rtl="0" eaLnBrk="1" fontAlgn="base" latinLnBrk="0" hangingPunct="1">
              <a:lnSpc>
                <a:spcPct val="100000"/>
              </a:lnSpc>
              <a:spcBef>
                <a:spcPct val="50000"/>
              </a:spcBef>
              <a:spcAft>
                <a:spcPct val="0"/>
              </a:spcAft>
              <a:buClr>
                <a:srgbClr val="F0AB00"/>
              </a:buClr>
              <a:buSzPct val="80000"/>
              <a:buFontTx/>
              <a:buNone/>
              <a:tabLst/>
              <a:defRPr/>
            </a:pPr>
            <a:r>
              <a:rPr kumimoji="0" lang="de-DE" sz="11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ads-db-statefulset.yaml</a:t>
            </a:r>
            <a:endParaRPr kumimoji="0" lang="de-DE" sz="11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3" name="TextBox 12">
            <a:extLst>
              <a:ext uri="{FF2B5EF4-FFF2-40B4-BE49-F238E27FC236}">
                <a16:creationId xmlns:a16="http://schemas.microsoft.com/office/drawing/2014/main" id="{1C3CB69F-46F9-4538-8723-0FA6B7692259}"/>
              </a:ext>
            </a:extLst>
          </p:cNvPr>
          <p:cNvSpPr txBox="1"/>
          <p:nvPr/>
        </p:nvSpPr>
        <p:spPr>
          <a:xfrm>
            <a:off x="5658008" y="893464"/>
            <a:ext cx="1159651" cy="353943"/>
          </a:xfrm>
          <a:prstGeom prst="rect">
            <a:avLst/>
          </a:prstGeom>
          <a:solidFill>
            <a:schemeClr val="bg2">
              <a:lumMod val="90000"/>
            </a:schemeClr>
          </a:solidFill>
        </p:spPr>
        <p:txBody>
          <a:bodyPr wrap="square" lIns="0" tIns="0" rIns="0" bIns="0" rtlCol="0">
            <a:spAutoFit/>
          </a:bodyPr>
          <a:lstStyle/>
          <a:p>
            <a:pPr marL="0" marR="0" lvl="0" indent="0" algn="ctr" defTabSz="1088776" rtl="0" eaLnBrk="1" fontAlgn="base" latinLnBrk="0" hangingPunct="1">
              <a:lnSpc>
                <a:spcPct val="100000"/>
              </a:lnSpc>
              <a:spcBef>
                <a:spcPct val="50000"/>
              </a:spcBef>
              <a:spcAft>
                <a:spcPct val="0"/>
              </a:spcAft>
              <a:buClr>
                <a:srgbClr val="F0AB00"/>
              </a:buClr>
              <a:buSzPct val="80000"/>
              <a:buFontTx/>
              <a:buNone/>
              <a:tabLst/>
              <a:defRPr/>
            </a:pPr>
            <a:r>
              <a:rPr kumimoji="0" lang="de-DE" sz="11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ads-db-service</a:t>
            </a:r>
            <a:r>
              <a:rPr kumimoji="0" lang="de-DE" sz="12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.yaml</a:t>
            </a:r>
            <a:endParaRPr kumimoji="0" lang="de-DE" sz="12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7" name="TextBox 16">
            <a:extLst>
              <a:ext uri="{FF2B5EF4-FFF2-40B4-BE49-F238E27FC236}">
                <a16:creationId xmlns:a16="http://schemas.microsoft.com/office/drawing/2014/main" id="{CF76EC56-D55F-4AE8-9106-A2B2BAEE3AA9}"/>
              </a:ext>
            </a:extLst>
          </p:cNvPr>
          <p:cNvSpPr txBox="1"/>
          <p:nvPr/>
        </p:nvSpPr>
        <p:spPr>
          <a:xfrm>
            <a:off x="5658008" y="5518735"/>
            <a:ext cx="1866667" cy="169277"/>
          </a:xfrm>
          <a:prstGeom prst="rect">
            <a:avLst/>
          </a:prstGeom>
          <a:solidFill>
            <a:schemeClr val="bg2">
              <a:lumMod val="90000"/>
            </a:schemeClr>
          </a:solidFill>
        </p:spPr>
        <p:txBody>
          <a:bodyPr wrap="square" lIns="0" tIns="0" rIns="0" bIns="0" rtlCol="0">
            <a:spAutoFit/>
          </a:bodyPr>
          <a:lstStyle/>
          <a:p>
            <a:pPr marL="0" marR="0" lvl="0" indent="0" algn="ctr" defTabSz="1088776" rtl="0" eaLnBrk="1" fontAlgn="base" latinLnBrk="0" hangingPunct="1">
              <a:lnSpc>
                <a:spcPct val="100000"/>
              </a:lnSpc>
              <a:spcBef>
                <a:spcPct val="50000"/>
              </a:spcBef>
              <a:spcAft>
                <a:spcPct val="0"/>
              </a:spcAft>
              <a:buClr>
                <a:srgbClr val="F0AB00"/>
              </a:buClr>
              <a:buSzPct val="80000"/>
              <a:buFontTx/>
              <a:buNone/>
              <a:tabLst/>
              <a:defRPr/>
            </a:pPr>
            <a:r>
              <a:rPr kumimoji="0" lang="de-DE" sz="11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ads-db-configmap.yaml</a:t>
            </a:r>
            <a:endParaRPr kumimoji="0" lang="de-DE" sz="11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8" name="TextBox 17">
            <a:extLst>
              <a:ext uri="{FF2B5EF4-FFF2-40B4-BE49-F238E27FC236}">
                <a16:creationId xmlns:a16="http://schemas.microsoft.com/office/drawing/2014/main" id="{8F4291AB-B194-428E-8DF4-FD9064D1632E}"/>
              </a:ext>
            </a:extLst>
          </p:cNvPr>
          <p:cNvSpPr txBox="1"/>
          <p:nvPr/>
        </p:nvSpPr>
        <p:spPr>
          <a:xfrm>
            <a:off x="5664141" y="2911430"/>
            <a:ext cx="3579581" cy="169371"/>
          </a:xfrm>
          <a:prstGeom prst="rect">
            <a:avLst/>
          </a:prstGeom>
          <a:solidFill>
            <a:schemeClr val="bg2">
              <a:lumMod val="90000"/>
            </a:schemeClr>
          </a:solidFill>
        </p:spPr>
        <p:txBody>
          <a:bodyPr wrap="square" lIns="0" tIns="0" rIns="0" bIns="0" rtlCol="0">
            <a:spAutoFit/>
          </a:bodyPr>
          <a:lstStyle/>
          <a:p>
            <a:pPr marL="0" marR="0" lvl="0" indent="0" algn="ctr" defTabSz="1088776" rtl="0" eaLnBrk="1" fontAlgn="base" latinLnBrk="0" hangingPunct="1">
              <a:lnSpc>
                <a:spcPct val="100000"/>
              </a:lnSpc>
              <a:spcBef>
                <a:spcPct val="50000"/>
              </a:spcBef>
              <a:spcAft>
                <a:spcPct val="0"/>
              </a:spcAft>
              <a:buClr>
                <a:srgbClr val="F0AB00"/>
              </a:buClr>
              <a:buSzPct val="80000"/>
              <a:buFontTx/>
              <a:buNone/>
              <a:tabLst/>
              <a:defRPr/>
            </a:pPr>
            <a:r>
              <a:rPr kumimoji="0" lang="de-DE" sz="11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ads-db-secret.yaml</a:t>
            </a:r>
            <a:endParaRPr kumimoji="0" lang="de-DE" sz="11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5" name="Picture 4">
            <a:extLst>
              <a:ext uri="{FF2B5EF4-FFF2-40B4-BE49-F238E27FC236}">
                <a16:creationId xmlns:a16="http://schemas.microsoft.com/office/drawing/2014/main" id="{8F1F31B1-9E93-40E3-8B08-4766BF9B3BFB}"/>
              </a:ext>
            </a:extLst>
          </p:cNvPr>
          <p:cNvPicPr>
            <a:picLocks noChangeAspect="1"/>
          </p:cNvPicPr>
          <p:nvPr/>
        </p:nvPicPr>
        <p:blipFill>
          <a:blip r:embed="rId4"/>
          <a:stretch>
            <a:fillRect/>
          </a:stretch>
        </p:blipFill>
        <p:spPr>
          <a:xfrm>
            <a:off x="5658008" y="1247940"/>
            <a:ext cx="1161905" cy="1514286"/>
          </a:xfrm>
          <a:prstGeom prst="rect">
            <a:avLst/>
          </a:prstGeom>
        </p:spPr>
      </p:pic>
      <p:cxnSp>
        <p:nvCxnSpPr>
          <p:cNvPr id="57" name="Straight Connector 56">
            <a:extLst>
              <a:ext uri="{FF2B5EF4-FFF2-40B4-BE49-F238E27FC236}">
                <a16:creationId xmlns:a16="http://schemas.microsoft.com/office/drawing/2014/main" id="{5DD4E050-3125-4D22-A30C-9C37EEEBF1BB}"/>
              </a:ext>
            </a:extLst>
          </p:cNvPr>
          <p:cNvCxnSpPr>
            <a:cxnSpLocks/>
          </p:cNvCxnSpPr>
          <p:nvPr/>
        </p:nvCxnSpPr>
        <p:spPr>
          <a:xfrm flipV="1">
            <a:off x="1527494" y="1680882"/>
            <a:ext cx="4402659" cy="389965"/>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8E9ADDA6-E1C3-421E-8D71-EAEEAAFC14B3}"/>
              </a:ext>
            </a:extLst>
          </p:cNvPr>
          <p:cNvPicPr>
            <a:picLocks noChangeAspect="1"/>
          </p:cNvPicPr>
          <p:nvPr/>
        </p:nvPicPr>
        <p:blipFill>
          <a:blip r:embed="rId5"/>
          <a:stretch>
            <a:fillRect/>
          </a:stretch>
        </p:blipFill>
        <p:spPr>
          <a:xfrm>
            <a:off x="5658008" y="3080601"/>
            <a:ext cx="3585714" cy="2114286"/>
          </a:xfrm>
          <a:prstGeom prst="rect">
            <a:avLst/>
          </a:prstGeom>
        </p:spPr>
      </p:pic>
      <p:cxnSp>
        <p:nvCxnSpPr>
          <p:cNvPr id="74" name="Straight Connector 73">
            <a:extLst>
              <a:ext uri="{FF2B5EF4-FFF2-40B4-BE49-F238E27FC236}">
                <a16:creationId xmlns:a16="http://schemas.microsoft.com/office/drawing/2014/main" id="{09E4F5F7-6EC0-4874-BFF1-2826BBA2ED9B}"/>
              </a:ext>
            </a:extLst>
          </p:cNvPr>
          <p:cNvCxnSpPr>
            <a:cxnSpLocks/>
          </p:cNvCxnSpPr>
          <p:nvPr/>
        </p:nvCxnSpPr>
        <p:spPr>
          <a:xfrm>
            <a:off x="1754841" y="3361766"/>
            <a:ext cx="4047565" cy="166529"/>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47DF6D0-E4DB-446F-A6D0-4FA68E92D3CB}"/>
              </a:ext>
            </a:extLst>
          </p:cNvPr>
          <p:cNvCxnSpPr>
            <a:cxnSpLocks/>
          </p:cNvCxnSpPr>
          <p:nvPr/>
        </p:nvCxnSpPr>
        <p:spPr>
          <a:xfrm flipV="1">
            <a:off x="1754841" y="3630706"/>
            <a:ext cx="4047565" cy="1761565"/>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7" name="Picture 26">
            <a:extLst>
              <a:ext uri="{FF2B5EF4-FFF2-40B4-BE49-F238E27FC236}">
                <a16:creationId xmlns:a16="http://schemas.microsoft.com/office/drawing/2014/main" id="{FF177315-74D9-466E-B6E7-6F5B47E04F83}"/>
              </a:ext>
            </a:extLst>
          </p:cNvPr>
          <p:cNvPicPr>
            <a:picLocks noChangeAspect="1"/>
          </p:cNvPicPr>
          <p:nvPr/>
        </p:nvPicPr>
        <p:blipFill>
          <a:blip r:embed="rId6"/>
          <a:stretch>
            <a:fillRect/>
          </a:stretch>
        </p:blipFill>
        <p:spPr>
          <a:xfrm>
            <a:off x="5658008" y="5688106"/>
            <a:ext cx="1866667" cy="952381"/>
          </a:xfrm>
          <a:prstGeom prst="rect">
            <a:avLst/>
          </a:prstGeom>
        </p:spPr>
      </p:pic>
      <p:sp>
        <p:nvSpPr>
          <p:cNvPr id="29" name="Rectangle 28">
            <a:extLst>
              <a:ext uri="{FF2B5EF4-FFF2-40B4-BE49-F238E27FC236}">
                <a16:creationId xmlns:a16="http://schemas.microsoft.com/office/drawing/2014/main" id="{C3DCB81E-9EBF-487C-A6B2-EA0FD2E3E04D}"/>
              </a:ext>
            </a:extLst>
          </p:cNvPr>
          <p:cNvSpPr/>
          <p:nvPr/>
        </p:nvSpPr>
        <p:spPr>
          <a:xfrm>
            <a:off x="8001000" y="6063194"/>
            <a:ext cx="4108076" cy="400110"/>
          </a:xfrm>
          <a:prstGeom prst="rect">
            <a:avLst/>
          </a:prstGeom>
        </p:spPr>
        <p:txBody>
          <a:bodyPr wrap="square">
            <a:sp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dirty="0">
                <a:ln>
                  <a:noFill/>
                </a:ln>
                <a:solidFill>
                  <a:srgbClr val="FFFFFF"/>
                </a:solidFill>
                <a:effectLst/>
                <a:uLnTx/>
                <a:uFillTx/>
                <a:latin typeface="Arial"/>
                <a:ea typeface="+mn-ea"/>
                <a:cs typeface="+mn-cs"/>
                <a:hlinkClick r:id="rId7"/>
              </a:rPr>
              <a:t>https://github.wdf.sap.corp/slvi/docker-k8s-training/tree/k8s-bulletinboard/kubernetes/k8s-bulletinboard/solutions/ads</a:t>
            </a:r>
            <a:endParaRPr kumimoji="0" lang="de-DE" sz="1000" b="0" i="0" u="none" strike="noStrike" kern="1200" cap="none" spc="0" normalizeH="0" baseline="0" noProof="0" dirty="0">
              <a:ln>
                <a:noFill/>
              </a:ln>
              <a:solidFill>
                <a:srgbClr val="FFFFFF"/>
              </a:solidFill>
              <a:effectLst/>
              <a:uLnTx/>
              <a:uFillTx/>
              <a:latin typeface="Arial"/>
              <a:ea typeface="+mn-ea"/>
              <a:cs typeface="+mn-cs"/>
            </a:endParaRPr>
          </a:p>
        </p:txBody>
      </p:sp>
      <p:cxnSp>
        <p:nvCxnSpPr>
          <p:cNvPr id="75" name="Straight Connector 74">
            <a:extLst>
              <a:ext uri="{FF2B5EF4-FFF2-40B4-BE49-F238E27FC236}">
                <a16:creationId xmlns:a16="http://schemas.microsoft.com/office/drawing/2014/main" id="{D14B6A3B-2F94-4185-8374-B0030CE4A891}"/>
              </a:ext>
            </a:extLst>
          </p:cNvPr>
          <p:cNvCxnSpPr>
            <a:cxnSpLocks/>
          </p:cNvCxnSpPr>
          <p:nvPr/>
        </p:nvCxnSpPr>
        <p:spPr>
          <a:xfrm>
            <a:off x="1808629" y="4960408"/>
            <a:ext cx="3993777" cy="1151280"/>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37315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marL="0" marR="0" lvl="0" indent="0" algn="ctr" defTabSz="914217" rtl="0" eaLnBrk="1" fontAlgn="base" latinLnBrk="0" hangingPunct="1">
              <a:lnSpc>
                <a:spcPct val="100000"/>
              </a:lnSpc>
              <a:spcBef>
                <a:spcPct val="50000"/>
              </a:spcBef>
              <a:spcAft>
                <a:spcPct val="0"/>
              </a:spcAft>
              <a:buClr>
                <a:srgbClr val="F0AB00"/>
              </a:buClr>
              <a:buSzPct val="80000"/>
              <a:buFontTx/>
              <a:buNone/>
              <a:tabLst/>
              <a:defRPr/>
            </a:pPr>
            <a:endParaRPr kumimoji="0" lang="de-DE" sz="2100" b="0" i="0" u="none" strike="noStrike" kern="0" cap="none" spc="0" normalizeH="0" baseline="0" noProof="0" dirty="0">
              <a:ln>
                <a:noFill/>
              </a:ln>
              <a:solidFill>
                <a:srgbClr val="002060"/>
              </a:solidFill>
              <a:effectLst/>
              <a:uLnTx/>
              <a:uFillTx/>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app</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848889"/>
            <a:ext cx="3494681" cy="23677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marL="0" marR="0" lvl="0" indent="0" algn="ctr" defTabSz="1088558"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6" y="6000207"/>
            <a:ext cx="2672111" cy="184666"/>
          </a:xfrm>
          <a:prstGeom prst="rect">
            <a:avLst/>
          </a:prstGeom>
          <a:noFill/>
          <a:ln>
            <a:noFill/>
          </a:ln>
        </p:spPr>
        <p:txBody>
          <a:bodyPr wrap="square" lIns="0" tIns="0" rIns="0" bIns="0" rtlCol="0">
            <a:spAutoFit/>
          </a:bodyPr>
          <a:lstStyle/>
          <a:p>
            <a:pPr marL="0" marR="0" lvl="0" indent="0" algn="l" defTabSz="1088776" rtl="0" eaLnBrk="1" fontAlgn="base" latinLnBrk="0" hangingPunct="1">
              <a:lnSpc>
                <a:spcPct val="100000"/>
              </a:lnSpc>
              <a:spcBef>
                <a:spcPct val="50000"/>
              </a:spcBef>
              <a:spcAft>
                <a:spcPct val="0"/>
              </a:spcAft>
              <a:buClr>
                <a:srgbClr val="F0AB00"/>
              </a:buClr>
              <a:buSzPct val="80000"/>
              <a:buFontTx/>
              <a:buNone/>
              <a:tabLst/>
              <a:defRPr/>
            </a:pPr>
            <a:r>
              <a:rPr kumimoji="0" lang="de-DE"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deployment</a:t>
            </a:r>
            <a:r>
              <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 </a:t>
            </a:r>
            <a:r>
              <a:rPr kumimoji="0" lang="de-DE"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ads-app-deployment</a:t>
            </a:r>
            <a:endPar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5491595" y="382341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022293" y="4229321"/>
            <a:ext cx="250508" cy="243840"/>
          </a:xfrm>
          <a:prstGeom prst="rect">
            <a:avLst/>
          </a:prstGeom>
        </p:spPr>
      </p:pic>
      <p:sp>
        <p:nvSpPr>
          <p:cNvPr id="28" name="Rounded Rectangle 14">
            <a:extLst>
              <a:ext uri="{FF2B5EF4-FFF2-40B4-BE49-F238E27FC236}">
                <a16:creationId xmlns:a16="http://schemas.microsoft.com/office/drawing/2014/main" id="{6C2678BD-2280-493D-847E-FF3A19421A0E}"/>
              </a:ext>
            </a:extLst>
          </p:cNvPr>
          <p:cNvSpPr/>
          <p:nvPr/>
        </p:nvSpPr>
        <p:spPr bwMode="gray">
          <a:xfrm>
            <a:off x="763097" y="4089876"/>
            <a:ext cx="1105172" cy="75197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marL="0" marR="0" lvl="0" indent="0" algn="ctr" defTabSz="1088558" rtl="0" eaLnBrk="1" fontAlgn="base" latinLnBrk="0" hangingPunct="1">
              <a:lnSpc>
                <a:spcPct val="100000"/>
              </a:lnSpc>
              <a:spcBef>
                <a:spcPct val="50000"/>
              </a:spcBef>
              <a:spcAft>
                <a:spcPct val="0"/>
              </a:spcAft>
              <a:buClr>
                <a:srgbClr val="F0AB00"/>
              </a:buClr>
              <a:buSzPct val="80000"/>
              <a:buFontTx/>
              <a:buNone/>
              <a:tabLst/>
              <a:defRPr/>
            </a:pPr>
            <a:r>
              <a:rPr kumimoji="0" lang="en-US" sz="10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configmap</a:t>
            </a:r>
            <a: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a:t>
            </a:r>
            <a:b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br>
            <a: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ads-app-</a:t>
            </a:r>
            <a:r>
              <a:rPr kumimoji="0" lang="en-US" sz="10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configmap</a:t>
            </a:r>
            <a:endPar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1868269" y="4465862"/>
            <a:ext cx="391869" cy="0"/>
          </a:xfrm>
          <a:prstGeom prst="line">
            <a:avLst/>
          </a:prstGeom>
          <a:ln w="1270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3"/>
          <a:stretch>
            <a:fillRect/>
          </a:stretch>
        </p:blipFill>
        <p:spPr>
          <a:xfrm>
            <a:off x="1779863" y="4036604"/>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754653" y="5108323"/>
            <a:ext cx="1113617" cy="751973"/>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marL="0" marR="0" lvl="0" indent="0" algn="ctr" defTabSz="1088558" rtl="0" eaLnBrk="1" fontAlgn="base" latinLnBrk="0" hangingPunct="1">
              <a:lnSpc>
                <a:spcPct val="100000"/>
              </a:lnSpc>
              <a:spcBef>
                <a:spcPct val="50000"/>
              </a:spcBef>
              <a:spcAft>
                <a:spcPct val="0"/>
              </a:spcAft>
              <a:buClr>
                <a:srgbClr val="F0AB00"/>
              </a:buClr>
              <a:buSzPct val="80000"/>
              <a:buFontTx/>
              <a:buNone/>
              <a:tabLst/>
              <a:defRPr/>
            </a:pPr>
            <a: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secret:</a:t>
            </a:r>
            <a:b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br>
            <a: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ads-app-secret</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3"/>
          <a:stretch>
            <a:fillRect/>
          </a:stretch>
        </p:blipFill>
        <p:spPr>
          <a:xfrm>
            <a:off x="1791120" y="5057930"/>
            <a:ext cx="150305" cy="146304"/>
          </a:xfrm>
          <a:prstGeom prst="rect">
            <a:avLst/>
          </a:prstGeom>
        </p:spPr>
      </p:pic>
      <p:sp>
        <p:nvSpPr>
          <p:cNvPr id="43" name="Rectangle 42">
            <a:extLst>
              <a:ext uri="{FF2B5EF4-FFF2-40B4-BE49-F238E27FC236}">
                <a16:creationId xmlns:a16="http://schemas.microsoft.com/office/drawing/2014/main" id="{82FEEC2C-27FC-49D2-907F-32B9C0486513}"/>
              </a:ext>
            </a:extLst>
          </p:cNvPr>
          <p:cNvSpPr/>
          <p:nvPr/>
        </p:nvSpPr>
        <p:spPr bwMode="gray">
          <a:xfrm>
            <a:off x="708751" y="1653767"/>
            <a:ext cx="5869665" cy="4700234"/>
          </a:xfrm>
          <a:prstGeom prst="rect">
            <a:avLst/>
          </a:prstGeom>
          <a:noFill/>
          <a:ln w="19050" algn="ctr">
            <a:solidFill>
              <a:srgbClr val="FF0000"/>
            </a:solidFill>
            <a:prstDash val="dash"/>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de-DE" sz="18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endParaRPr>
          </a:p>
        </p:txBody>
      </p:sp>
      <p:sp>
        <p:nvSpPr>
          <p:cNvPr id="83" name="Rounded Rectangle 14">
            <a:extLst>
              <a:ext uri="{FF2B5EF4-FFF2-40B4-BE49-F238E27FC236}">
                <a16:creationId xmlns:a16="http://schemas.microsoft.com/office/drawing/2014/main" id="{F2B40E8A-B420-497E-90B5-E72E0010B229}"/>
              </a:ext>
            </a:extLst>
          </p:cNvPr>
          <p:cNvSpPr/>
          <p:nvPr/>
        </p:nvSpPr>
        <p:spPr bwMode="gray">
          <a:xfrm>
            <a:off x="2915268" y="416462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marL="0" marR="0" lvl="0" indent="0" algn="ctr" defTabSz="1088558"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25701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marL="0" marR="0" lvl="0" indent="0" algn="ctr" defTabSz="1088558"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81" name="Rectangle 80">
            <a:extLst>
              <a:ext uri="{FF2B5EF4-FFF2-40B4-BE49-F238E27FC236}">
                <a16:creationId xmlns:a16="http://schemas.microsoft.com/office/drawing/2014/main" id="{FEFD03CA-9160-4B49-AE66-318FE016CD48}"/>
              </a:ext>
            </a:extLst>
          </p:cNvPr>
          <p:cNvSpPr/>
          <p:nvPr/>
        </p:nvSpPr>
        <p:spPr bwMode="gray">
          <a:xfrm>
            <a:off x="3347183" y="4636222"/>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4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bulletinboard</a:t>
            </a:r>
            <a:r>
              <a:rPr kumimoji="0" lang="de-DE" sz="14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a:t>
            </a:r>
            <a:br>
              <a:rPr kumimoji="0" lang="de-DE" sz="14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br>
            <a:r>
              <a:rPr kumimoji="0" lang="de-DE" sz="14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ads</a:t>
            </a:r>
            <a:endParaRPr kumimoji="0" lang="de-DE" sz="14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82" name="Picture 81">
            <a:extLst>
              <a:ext uri="{FF2B5EF4-FFF2-40B4-BE49-F238E27FC236}">
                <a16:creationId xmlns:a16="http://schemas.microsoft.com/office/drawing/2014/main" id="{D49DB82B-75AF-4D0C-ADD6-73ECB511D11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57921" y="5199407"/>
            <a:ext cx="292622" cy="292622"/>
          </a:xfrm>
          <a:prstGeom prst="rect">
            <a:avLst/>
          </a:prstGeom>
        </p:spPr>
      </p:pic>
      <p:sp>
        <p:nvSpPr>
          <p:cNvPr id="80" name="TextBox 79">
            <a:extLst>
              <a:ext uri="{FF2B5EF4-FFF2-40B4-BE49-F238E27FC236}">
                <a16:creationId xmlns:a16="http://schemas.microsoft.com/office/drawing/2014/main" id="{8B3D303C-CFE8-416C-ABBA-4C2C7939D4D9}"/>
              </a:ext>
            </a:extLst>
          </p:cNvPr>
          <p:cNvSpPr txBox="1"/>
          <p:nvPr/>
        </p:nvSpPr>
        <p:spPr>
          <a:xfrm>
            <a:off x="3053478" y="5591630"/>
            <a:ext cx="2025060" cy="184666"/>
          </a:xfrm>
          <a:prstGeom prst="rect">
            <a:avLst/>
          </a:prstGeom>
          <a:noFill/>
          <a:ln>
            <a:noFill/>
          </a:ln>
        </p:spPr>
        <p:txBody>
          <a:bodyPr wrap="square" lIns="0" tIns="0" rIns="0" bIns="0" rtlCol="0">
            <a:spAutoFit/>
          </a:bodyPr>
          <a:lstStyle/>
          <a:p>
            <a:pPr marL="0" marR="0" lvl="0" indent="0" algn="l" defTabSz="1088776" rtl="0" eaLnBrk="1" fontAlgn="base" latinLnBrk="0" hangingPunct="1">
              <a:lnSpc>
                <a:spcPct val="100000"/>
              </a:lnSpc>
              <a:spcBef>
                <a:spcPct val="50000"/>
              </a:spcBef>
              <a:spcAft>
                <a:spcPct val="0"/>
              </a:spcAft>
              <a:buClr>
                <a:srgbClr val="F0AB00"/>
              </a:buClr>
              <a:buSzPct val="80000"/>
              <a:buFontTx/>
              <a:buNone/>
              <a:tabLst/>
              <a:defRPr/>
            </a:pPr>
            <a:r>
              <a:rPr kumimoji="0" lang="de-DE"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pod</a:t>
            </a:r>
            <a:r>
              <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 </a:t>
            </a:r>
            <a:r>
              <a:rPr kumimoji="0" lang="de-DE"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ads-app</a:t>
            </a:r>
            <a:r>
              <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a:t>
            </a:r>
            <a:r>
              <a:rPr kumimoji="0" lang="de-DE"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ent</a:t>
            </a:r>
            <a:r>
              <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-xx-</a:t>
            </a:r>
            <a:r>
              <a:rPr kumimoji="0" lang="de-DE"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yy</a:t>
            </a:r>
            <a:r>
              <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 </a:t>
            </a:r>
          </a:p>
        </p:txBody>
      </p:sp>
      <p:pic>
        <p:nvPicPr>
          <p:cNvPr id="87" name="Picture 86">
            <a:extLst>
              <a:ext uri="{FF2B5EF4-FFF2-40B4-BE49-F238E27FC236}">
                <a16:creationId xmlns:a16="http://schemas.microsoft.com/office/drawing/2014/main" id="{371FF267-1B90-468A-AFFD-2F30931DBCEB}"/>
              </a:ext>
            </a:extLst>
          </p:cNvPr>
          <p:cNvPicPr>
            <a:picLocks noChangeAspect="1"/>
          </p:cNvPicPr>
          <p:nvPr/>
        </p:nvPicPr>
        <p:blipFill>
          <a:blip r:embed="rId3"/>
          <a:stretch>
            <a:fillRect/>
          </a:stretch>
        </p:blipFill>
        <p:spPr>
          <a:xfrm>
            <a:off x="5147547" y="4096231"/>
            <a:ext cx="250508" cy="243840"/>
          </a:xfrm>
          <a:prstGeom prst="rect">
            <a:avLst/>
          </a:prstGeom>
        </p:spPr>
      </p:pic>
      <p:pic>
        <p:nvPicPr>
          <p:cNvPr id="85" name="Picture 84">
            <a:extLst>
              <a:ext uri="{FF2B5EF4-FFF2-40B4-BE49-F238E27FC236}">
                <a16:creationId xmlns:a16="http://schemas.microsoft.com/office/drawing/2014/main" id="{FB812CD7-FD2A-42D0-A094-42D9AF949D13}"/>
              </a:ext>
            </a:extLst>
          </p:cNvPr>
          <p:cNvPicPr>
            <a:picLocks noChangeAspect="1"/>
          </p:cNvPicPr>
          <p:nvPr/>
        </p:nvPicPr>
        <p:blipFill>
          <a:blip r:embed="rId3"/>
          <a:stretch>
            <a:fillRect/>
          </a:stretch>
        </p:blipFill>
        <p:spPr>
          <a:xfrm>
            <a:off x="5022851" y="4207251"/>
            <a:ext cx="250508" cy="243840"/>
          </a:xfrm>
          <a:prstGeom prst="rect">
            <a:avLst/>
          </a:prstGeom>
        </p:spPr>
      </p:pic>
      <p:pic>
        <p:nvPicPr>
          <p:cNvPr id="103" name="Picture 102">
            <a:extLst>
              <a:ext uri="{FF2B5EF4-FFF2-40B4-BE49-F238E27FC236}">
                <a16:creationId xmlns:a16="http://schemas.microsoft.com/office/drawing/2014/main" id="{DD678622-BCCC-4588-B16D-505049D20BA6}"/>
              </a:ext>
            </a:extLst>
          </p:cNvPr>
          <p:cNvPicPr>
            <a:picLocks noChangeAspect="1"/>
          </p:cNvPicPr>
          <p:nvPr/>
        </p:nvPicPr>
        <p:blipFill>
          <a:blip r:embed="rId3"/>
          <a:stretch>
            <a:fillRect/>
          </a:stretch>
        </p:blipFill>
        <p:spPr>
          <a:xfrm>
            <a:off x="7714706" y="1230093"/>
            <a:ext cx="501015" cy="487680"/>
          </a:xfrm>
          <a:prstGeom prst="rect">
            <a:avLst/>
          </a:prstGeom>
        </p:spPr>
      </p:pic>
      <p:sp>
        <p:nvSpPr>
          <p:cNvPr id="25" name="Text Placeholder 2">
            <a:extLst>
              <a:ext uri="{FF2B5EF4-FFF2-40B4-BE49-F238E27FC236}">
                <a16:creationId xmlns:a16="http://schemas.microsoft.com/office/drawing/2014/main" id="{93980D84-ED34-437E-AD5E-C26C0F0F549C}"/>
              </a:ext>
            </a:extLst>
          </p:cNvPr>
          <p:cNvSpPr txBox="1">
            <a:spLocks/>
          </p:cNvSpPr>
          <p:nvPr/>
        </p:nvSpPr>
        <p:spPr>
          <a:xfrm>
            <a:off x="9030953" y="1415786"/>
            <a:ext cx="2711521" cy="4727460"/>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179964" marR="0" lvl="1" indent="-179964" algn="l" defTabSz="1088558" rtl="0" eaLnBrk="1" fontAlgn="auto" latinLnBrk="0" hangingPunct="1">
              <a:lnSpc>
                <a:spcPct val="100000"/>
              </a:lnSpc>
              <a:spcBef>
                <a:spcPts val="600"/>
              </a:spcBef>
              <a:spcAft>
                <a:spcPts val="0"/>
              </a:spcAft>
              <a:buClr>
                <a:srgbClr val="F0AB00"/>
              </a:buClr>
              <a:buSzPct val="100000"/>
              <a:buFont typeface="Wingdings" pitchFamily="2" charset="2"/>
              <a:buChar char="§"/>
              <a:tabLst/>
              <a:defRPr/>
            </a:pPr>
            <a:r>
              <a:rPr kumimoji="0" lang="en-US" sz="1600" b="0" i="0" u="none" strike="noStrike" kern="1200" cap="none" spc="0" normalizeH="0" baseline="0" noProof="0" dirty="0" err="1">
                <a:ln>
                  <a:noFill/>
                </a:ln>
                <a:solidFill>
                  <a:srgbClr val="FFFFFF"/>
                </a:solidFill>
                <a:effectLst/>
                <a:uLnTx/>
                <a:uFillTx/>
                <a:latin typeface="Arial"/>
                <a:ea typeface="+mn-ea"/>
                <a:cs typeface="+mn-cs"/>
              </a:rPr>
              <a:t>Configmap</a:t>
            </a:r>
            <a:r>
              <a:rPr kumimoji="0" lang="en-US" sz="1600" b="0" i="0" u="none" strike="noStrike" kern="1200" cap="none" spc="0" normalizeH="0" baseline="0" noProof="0" dirty="0">
                <a:ln>
                  <a:noFill/>
                </a:ln>
                <a:solidFill>
                  <a:srgbClr val="FFFFFF"/>
                </a:solidFill>
                <a:effectLst/>
                <a:uLnTx/>
                <a:uFillTx/>
                <a:latin typeface="Arial"/>
                <a:ea typeface="+mn-ea"/>
                <a:cs typeface="+mn-cs"/>
              </a:rPr>
              <a:t>:</a:t>
            </a:r>
            <a:br>
              <a:rPr kumimoji="0" lang="en-US" sz="1600" b="0" i="0" u="none" strike="noStrike" kern="1200" cap="none" spc="0" normalizeH="0" baseline="0" noProof="0" dirty="0">
                <a:ln>
                  <a:noFill/>
                </a:ln>
                <a:solidFill>
                  <a:srgbClr val="FFFFFF"/>
                </a:solidFill>
                <a:effectLst/>
                <a:uLnTx/>
                <a:uFillTx/>
                <a:latin typeface="Arial"/>
                <a:ea typeface="+mn-ea"/>
                <a:cs typeface="+mn-cs"/>
              </a:rPr>
            </a:br>
            <a:r>
              <a:rPr kumimoji="0" lang="en-US" sz="1600" b="0" i="0" u="none" strike="noStrike" kern="1200" cap="none" spc="0" normalizeH="0" baseline="0" noProof="0" dirty="0">
                <a:ln>
                  <a:noFill/>
                </a:ln>
                <a:solidFill>
                  <a:srgbClr val="F0AB00"/>
                </a:solidFill>
                <a:effectLst/>
                <a:uLnTx/>
                <a:uFillTx/>
                <a:latin typeface="Arial"/>
                <a:ea typeface="+mn-ea"/>
                <a:cs typeface="+mn-cs"/>
              </a:rPr>
              <a:t>- environment variables: </a:t>
            </a:r>
            <a:r>
              <a:rPr kumimoji="0" lang="en-US" sz="1600" b="0" i="0" u="none" strike="noStrike" kern="1200" cap="none" spc="0" normalizeH="0" baseline="0" noProof="0" dirty="0" err="1">
                <a:ln>
                  <a:noFill/>
                </a:ln>
                <a:solidFill>
                  <a:srgbClr val="F0AB00"/>
                </a:solidFill>
                <a:effectLst/>
                <a:uLnTx/>
                <a:uFillTx/>
                <a:latin typeface="Arial"/>
                <a:ea typeface="+mn-ea"/>
                <a:cs typeface="+mn-cs"/>
              </a:rPr>
              <a:t>user_route</a:t>
            </a:r>
            <a:r>
              <a:rPr kumimoji="0" lang="en-US" sz="1600" b="0" i="0" u="none" strike="noStrike" kern="1200" cap="none" spc="0" normalizeH="0" baseline="0" noProof="0" dirty="0">
                <a:ln>
                  <a:noFill/>
                </a:ln>
                <a:solidFill>
                  <a:srgbClr val="F0AB00"/>
                </a:solidFill>
                <a:effectLst/>
                <a:uLnTx/>
                <a:uFillTx/>
                <a:latin typeface="Arial"/>
                <a:ea typeface="+mn-ea"/>
                <a:cs typeface="+mn-cs"/>
              </a:rPr>
              <a:t>, </a:t>
            </a:r>
            <a:r>
              <a:rPr kumimoji="0" lang="en-US" sz="1600" b="0" i="0" u="none" strike="noStrike" kern="1200" cap="none" spc="0" normalizeH="0" baseline="0" noProof="0" dirty="0" err="1">
                <a:ln>
                  <a:noFill/>
                </a:ln>
                <a:solidFill>
                  <a:srgbClr val="F0AB00"/>
                </a:solidFill>
                <a:effectLst/>
                <a:uLnTx/>
                <a:uFillTx/>
                <a:latin typeface="Arial"/>
                <a:ea typeface="+mn-ea"/>
                <a:cs typeface="+mn-cs"/>
              </a:rPr>
              <a:t>spring_profile_active</a:t>
            </a:r>
            <a:r>
              <a:rPr kumimoji="0" lang="en-US" sz="1600" b="0" i="0" u="none" strike="noStrike" kern="1200" cap="none" spc="0" normalizeH="0" baseline="0" noProof="0" dirty="0">
                <a:ln>
                  <a:noFill/>
                </a:ln>
                <a:solidFill>
                  <a:srgbClr val="F0AB00"/>
                </a:solidFill>
                <a:effectLst/>
                <a:uLnTx/>
                <a:uFillTx/>
                <a:latin typeface="Arial"/>
                <a:ea typeface="+mn-ea"/>
                <a:cs typeface="+mn-cs"/>
              </a:rPr>
              <a:t>, </a:t>
            </a:r>
            <a:r>
              <a:rPr kumimoji="0" lang="de-DE" sz="1600" b="0" i="0" u="none" strike="noStrike" kern="1200" cap="none" spc="0" normalizeH="0" baseline="0" noProof="0" dirty="0" err="1">
                <a:ln>
                  <a:noFill/>
                </a:ln>
                <a:solidFill>
                  <a:srgbClr val="F0AB00"/>
                </a:solidFill>
                <a:effectLst/>
                <a:uLnTx/>
                <a:uFillTx/>
                <a:latin typeface="Arial"/>
                <a:ea typeface="+mn-ea"/>
                <a:cs typeface="+mn-cs"/>
              </a:rPr>
              <a:t>post_user_check</a:t>
            </a:r>
            <a:endParaRPr kumimoji="0" lang="en-US" sz="1600" b="0" i="0" u="none" strike="noStrike" kern="1200" cap="none" spc="0" normalizeH="0" baseline="0" noProof="0" dirty="0">
              <a:ln>
                <a:noFill/>
              </a:ln>
              <a:solidFill>
                <a:srgbClr val="FFFFFF"/>
              </a:solidFill>
              <a:effectLst/>
              <a:uLnTx/>
              <a:uFillTx/>
              <a:latin typeface="Arial"/>
              <a:ea typeface="+mn-ea"/>
              <a:cs typeface="+mn-cs"/>
            </a:endParaRPr>
          </a:p>
          <a:p>
            <a:pPr marL="179964" marR="0" lvl="1" indent="-179964" algn="l" defTabSz="1088558" rtl="0" eaLnBrk="1" fontAlgn="auto" latinLnBrk="0" hangingPunct="1">
              <a:lnSpc>
                <a:spcPct val="100000"/>
              </a:lnSpc>
              <a:spcBef>
                <a:spcPts val="600"/>
              </a:spcBef>
              <a:spcAft>
                <a:spcPts val="0"/>
              </a:spcAft>
              <a:buClr>
                <a:srgbClr val="F0AB00"/>
              </a:buClr>
              <a:buSzPct val="100000"/>
              <a:buFont typeface="Wingdings" pitchFamily="2" charset="2"/>
              <a:buChar char="§"/>
              <a:tabLst/>
              <a:defRPr/>
            </a:pPr>
            <a:endParaRPr kumimoji="0" lang="en-US" sz="1600" b="0" i="0" u="none" strike="noStrike" kern="1200" cap="none" spc="0" normalizeH="0" baseline="0" noProof="0" dirty="0">
              <a:ln>
                <a:noFill/>
              </a:ln>
              <a:solidFill>
                <a:srgbClr val="FFFFFF"/>
              </a:solidFill>
              <a:effectLst/>
              <a:uLnTx/>
              <a:uFillTx/>
              <a:latin typeface="Arial"/>
              <a:ea typeface="+mn-ea"/>
              <a:cs typeface="+mn-cs"/>
            </a:endParaRPr>
          </a:p>
          <a:p>
            <a:pPr marL="179964" marR="0" lvl="1" indent="-179964" algn="l" defTabSz="1088558" rtl="0" eaLnBrk="1" fontAlgn="auto" latinLnBrk="0" hangingPunct="1">
              <a:lnSpc>
                <a:spcPct val="100000"/>
              </a:lnSpc>
              <a:spcBef>
                <a:spcPts val="600"/>
              </a:spcBef>
              <a:spcAft>
                <a:spcPts val="0"/>
              </a:spcAft>
              <a:buClr>
                <a:srgbClr val="F0AB00"/>
              </a:buClr>
              <a:buSzPct val="100000"/>
              <a:buFont typeface="Wingdings" pitchFamily="2" charset="2"/>
              <a:buChar char="§"/>
              <a:tabLst/>
              <a:defRPr/>
            </a:pPr>
            <a:r>
              <a:rPr kumimoji="0" lang="en-US" sz="1600" b="0" i="0" u="none" strike="noStrike" kern="1200" cap="none" spc="0" normalizeH="0" baseline="0" noProof="0" dirty="0">
                <a:ln>
                  <a:noFill/>
                </a:ln>
                <a:solidFill>
                  <a:srgbClr val="FFFFFF"/>
                </a:solidFill>
                <a:effectLst/>
                <a:uLnTx/>
                <a:uFillTx/>
                <a:latin typeface="Arial"/>
                <a:ea typeface="+mn-ea"/>
                <a:cs typeface="+mn-cs"/>
              </a:rPr>
              <a:t>Secret:</a:t>
            </a:r>
            <a:br>
              <a:rPr kumimoji="0" lang="en-US" sz="1600" b="0" i="0" u="none" strike="noStrike" kern="1200" cap="none" spc="0" normalizeH="0" baseline="0" noProof="0" dirty="0">
                <a:ln>
                  <a:noFill/>
                </a:ln>
                <a:solidFill>
                  <a:srgbClr val="FFFFFF"/>
                </a:solidFill>
                <a:effectLst/>
                <a:uLnTx/>
                <a:uFillTx/>
                <a:latin typeface="Arial"/>
                <a:ea typeface="+mn-ea"/>
                <a:cs typeface="+mn-cs"/>
              </a:rPr>
            </a:br>
            <a:r>
              <a:rPr kumimoji="0" lang="en-US" sz="1600" b="0" i="0" u="none" strike="noStrike" kern="1200" cap="none" spc="0" normalizeH="0" baseline="0" noProof="0" dirty="0">
                <a:ln>
                  <a:noFill/>
                </a:ln>
                <a:solidFill>
                  <a:srgbClr val="F0AB00"/>
                </a:solidFill>
                <a:effectLst/>
                <a:uLnTx/>
                <a:uFillTx/>
                <a:latin typeface="Arial"/>
                <a:ea typeface="+mn-ea"/>
                <a:cs typeface="+mn-cs"/>
              </a:rPr>
              <a:t>- application-k8s.yml</a:t>
            </a:r>
          </a:p>
        </p:txBody>
      </p:sp>
      <p:pic>
        <p:nvPicPr>
          <p:cNvPr id="26" name="Picture 25">
            <a:extLst>
              <a:ext uri="{FF2B5EF4-FFF2-40B4-BE49-F238E27FC236}">
                <a16:creationId xmlns:a16="http://schemas.microsoft.com/office/drawing/2014/main" id="{8F90C5F6-B330-4918-8F6D-DF186ADD4B1F}"/>
              </a:ext>
            </a:extLst>
          </p:cNvPr>
          <p:cNvPicPr>
            <a:picLocks noChangeAspect="1"/>
          </p:cNvPicPr>
          <p:nvPr/>
        </p:nvPicPr>
        <p:blipFill>
          <a:blip r:embed="rId5"/>
          <a:stretch>
            <a:fillRect/>
          </a:stretch>
        </p:blipFill>
        <p:spPr>
          <a:xfrm>
            <a:off x="8188542" y="3817350"/>
            <a:ext cx="3857143" cy="2182857"/>
          </a:xfrm>
          <a:prstGeom prst="rect">
            <a:avLst/>
          </a:prstGeom>
        </p:spPr>
      </p:pic>
      <p:pic>
        <p:nvPicPr>
          <p:cNvPr id="27" name="Picture 26">
            <a:extLst>
              <a:ext uri="{FF2B5EF4-FFF2-40B4-BE49-F238E27FC236}">
                <a16:creationId xmlns:a16="http://schemas.microsoft.com/office/drawing/2014/main" id="{B7678683-8EB0-4F53-A6B0-D7A3552AB9CC}"/>
              </a:ext>
            </a:extLst>
          </p:cNvPr>
          <p:cNvPicPr>
            <a:picLocks noChangeAspect="1"/>
          </p:cNvPicPr>
          <p:nvPr/>
        </p:nvPicPr>
        <p:blipFill>
          <a:blip r:embed="rId6"/>
          <a:stretch>
            <a:fillRect/>
          </a:stretch>
        </p:blipFill>
        <p:spPr>
          <a:xfrm>
            <a:off x="5491595" y="1023487"/>
            <a:ext cx="3102857" cy="1388572"/>
          </a:xfrm>
          <a:prstGeom prst="rect">
            <a:avLst/>
          </a:prstGeom>
        </p:spPr>
      </p:pic>
    </p:spTree>
    <p:extLst>
      <p:ext uri="{BB962C8B-B14F-4D97-AF65-F5344CB8AC3E}">
        <p14:creationId xmlns:p14="http://schemas.microsoft.com/office/powerpoint/2010/main" val="1838876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
                                            <p:txEl>
                                              <p:pRg st="0" end="0"/>
                                            </p:txEl>
                                          </p:spTgt>
                                        </p:tgtEl>
                                        <p:attrNameLst>
                                          <p:attrName>style.visibility</p:attrName>
                                        </p:attrNameLst>
                                      </p:cBhvr>
                                      <p:to>
                                        <p:strVal val="visible"/>
                                      </p:to>
                                    </p:set>
                                    <p:anim calcmode="lin" valueType="num">
                                      <p:cBhvr additive="base">
                                        <p:cTn id="7"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ppt_x"/>
                                          </p:val>
                                        </p:tav>
                                        <p:tav tm="100000">
                                          <p:val>
                                            <p:strVal val="#ppt_x"/>
                                          </p:val>
                                        </p:tav>
                                      </p:tavLst>
                                    </p:anim>
                                    <p:anim calcmode="lin" valueType="num">
                                      <p:cBhvr additive="base">
                                        <p:cTn id="1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5">
                                            <p:txEl>
                                              <p:pRg st="2" end="2"/>
                                            </p:txEl>
                                          </p:spTgt>
                                        </p:tgtEl>
                                        <p:attrNameLst>
                                          <p:attrName>style.visibility</p:attrName>
                                        </p:attrNameLst>
                                      </p:cBhvr>
                                      <p:to>
                                        <p:strVal val="visible"/>
                                      </p:to>
                                    </p:set>
                                    <p:anim calcmode="lin" valueType="num">
                                      <p:cBhvr additive="base">
                                        <p:cTn id="17" dur="500" fill="hold"/>
                                        <p:tgtEl>
                                          <p:spTgt spid="2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5">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anim calcmode="lin" valueType="num">
                                      <p:cBhvr additive="base">
                                        <p:cTn id="21" dur="500" fill="hold"/>
                                        <p:tgtEl>
                                          <p:spTgt spid="26"/>
                                        </p:tgtEl>
                                        <p:attrNameLst>
                                          <p:attrName>ppt_x</p:attrName>
                                        </p:attrNameLst>
                                      </p:cBhvr>
                                      <p:tavLst>
                                        <p:tav tm="0">
                                          <p:val>
                                            <p:strVal val="#ppt_x"/>
                                          </p:val>
                                        </p:tav>
                                        <p:tav tm="100000">
                                          <p:val>
                                            <p:strVal val="#ppt_x"/>
                                          </p:val>
                                        </p:tav>
                                      </p:tavLst>
                                    </p:anim>
                                    <p:anim calcmode="lin" valueType="num">
                                      <p:cBhvr additive="base">
                                        <p:cTn id="2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t>
            </a:r>
            <a:r>
              <a:rPr lang="en-US" dirty="0" err="1"/>
              <a:t>Ads:App</a:t>
            </a:r>
            <a:r>
              <a:rPr lang="en-US" dirty="0"/>
              <a:t>, Dependencies across entities - 2</a:t>
            </a:r>
          </a:p>
        </p:txBody>
      </p:sp>
      <p:sp>
        <p:nvSpPr>
          <p:cNvPr id="2" name="TextBox 1">
            <a:extLst>
              <a:ext uri="{FF2B5EF4-FFF2-40B4-BE49-F238E27FC236}">
                <a16:creationId xmlns:a16="http://schemas.microsoft.com/office/drawing/2014/main" id="{296307EB-07E7-43FE-ACE8-2B5F21B06A93}"/>
              </a:ext>
            </a:extLst>
          </p:cNvPr>
          <p:cNvSpPr txBox="1"/>
          <p:nvPr/>
        </p:nvSpPr>
        <p:spPr>
          <a:xfrm>
            <a:off x="437455" y="1176061"/>
            <a:ext cx="3029999" cy="169277"/>
          </a:xfrm>
          <a:prstGeom prst="rect">
            <a:avLst/>
          </a:prstGeom>
          <a:solidFill>
            <a:schemeClr val="bg2">
              <a:lumMod val="90000"/>
            </a:schemeClr>
          </a:solidFill>
        </p:spPr>
        <p:txBody>
          <a:bodyPr wrap="square" lIns="0" tIns="0" rIns="0" bIns="0" rtlCol="0">
            <a:spAutoFit/>
          </a:bodyPr>
          <a:lstStyle/>
          <a:p>
            <a:pPr marL="0" marR="0" lvl="0" indent="0" algn="ctr" defTabSz="1088776" rtl="0" eaLnBrk="1" fontAlgn="base" latinLnBrk="0" hangingPunct="1">
              <a:lnSpc>
                <a:spcPct val="100000"/>
              </a:lnSpc>
              <a:spcBef>
                <a:spcPct val="50000"/>
              </a:spcBef>
              <a:spcAft>
                <a:spcPct val="0"/>
              </a:spcAft>
              <a:buClr>
                <a:srgbClr val="F0AB00"/>
              </a:buClr>
              <a:buSzPct val="80000"/>
              <a:buFontTx/>
              <a:buNone/>
              <a:tabLst/>
              <a:defRPr/>
            </a:pPr>
            <a:r>
              <a:rPr kumimoji="0" lang="de-DE" sz="11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ads-app-deployment.yaml</a:t>
            </a:r>
            <a:endParaRPr kumimoji="0" lang="de-DE" sz="11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6" name="TextBox 15">
            <a:extLst>
              <a:ext uri="{FF2B5EF4-FFF2-40B4-BE49-F238E27FC236}">
                <a16:creationId xmlns:a16="http://schemas.microsoft.com/office/drawing/2014/main" id="{E838FD71-AC4C-4771-880B-A4CAAD153099}"/>
              </a:ext>
            </a:extLst>
          </p:cNvPr>
          <p:cNvSpPr txBox="1"/>
          <p:nvPr/>
        </p:nvSpPr>
        <p:spPr>
          <a:xfrm>
            <a:off x="5658008" y="1847862"/>
            <a:ext cx="3214285" cy="169277"/>
          </a:xfrm>
          <a:prstGeom prst="rect">
            <a:avLst/>
          </a:prstGeom>
          <a:solidFill>
            <a:schemeClr val="bg2">
              <a:lumMod val="90000"/>
            </a:schemeClr>
          </a:solidFill>
        </p:spPr>
        <p:txBody>
          <a:bodyPr wrap="square" lIns="0" tIns="0" rIns="0" bIns="0" rtlCol="0">
            <a:spAutoFit/>
          </a:bodyPr>
          <a:lstStyle/>
          <a:p>
            <a:pPr marL="0" marR="0" lvl="0" indent="0" algn="ctr" defTabSz="1088776" rtl="0" eaLnBrk="1" fontAlgn="base" latinLnBrk="0" hangingPunct="1">
              <a:lnSpc>
                <a:spcPct val="100000"/>
              </a:lnSpc>
              <a:spcBef>
                <a:spcPct val="50000"/>
              </a:spcBef>
              <a:spcAft>
                <a:spcPct val="0"/>
              </a:spcAft>
              <a:buClr>
                <a:srgbClr val="F0AB00"/>
              </a:buClr>
              <a:buSzPct val="80000"/>
              <a:buFontTx/>
              <a:buNone/>
              <a:tabLst/>
              <a:defRPr/>
            </a:pPr>
            <a:r>
              <a:rPr kumimoji="0" lang="de-DE" sz="11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ads-app-secret.yaml</a:t>
            </a:r>
            <a:endParaRPr kumimoji="0" lang="de-DE" sz="11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7" name="TextBox 16">
            <a:extLst>
              <a:ext uri="{FF2B5EF4-FFF2-40B4-BE49-F238E27FC236}">
                <a16:creationId xmlns:a16="http://schemas.microsoft.com/office/drawing/2014/main" id="{CF76EC56-D55F-4AE8-9106-A2B2BAEE3AA9}"/>
              </a:ext>
            </a:extLst>
          </p:cNvPr>
          <p:cNvSpPr txBox="1"/>
          <p:nvPr/>
        </p:nvSpPr>
        <p:spPr>
          <a:xfrm>
            <a:off x="5657563" y="4488173"/>
            <a:ext cx="2808860" cy="169277"/>
          </a:xfrm>
          <a:prstGeom prst="rect">
            <a:avLst/>
          </a:prstGeom>
          <a:solidFill>
            <a:schemeClr val="bg2">
              <a:lumMod val="90000"/>
            </a:schemeClr>
          </a:solidFill>
        </p:spPr>
        <p:txBody>
          <a:bodyPr wrap="square" lIns="0" tIns="0" rIns="0" bIns="0" rtlCol="0">
            <a:spAutoFit/>
          </a:bodyPr>
          <a:lstStyle/>
          <a:p>
            <a:pPr marL="0" marR="0" lvl="0" indent="0" algn="ctr" defTabSz="1088776" rtl="0" eaLnBrk="1" fontAlgn="base" latinLnBrk="0" hangingPunct="1">
              <a:lnSpc>
                <a:spcPct val="100000"/>
              </a:lnSpc>
              <a:spcBef>
                <a:spcPct val="50000"/>
              </a:spcBef>
              <a:spcAft>
                <a:spcPct val="0"/>
              </a:spcAft>
              <a:buClr>
                <a:srgbClr val="F0AB00"/>
              </a:buClr>
              <a:buSzPct val="80000"/>
              <a:buFontTx/>
              <a:buNone/>
              <a:tabLst/>
              <a:defRPr/>
            </a:pPr>
            <a:r>
              <a:rPr kumimoji="0" lang="de-DE" sz="11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ads-app-configmap.yaml</a:t>
            </a:r>
            <a:endParaRPr kumimoji="0" lang="de-DE" sz="11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1" name="Picture 10">
            <a:extLst>
              <a:ext uri="{FF2B5EF4-FFF2-40B4-BE49-F238E27FC236}">
                <a16:creationId xmlns:a16="http://schemas.microsoft.com/office/drawing/2014/main" id="{F774615D-1FB3-4EF7-AE31-93BC5F18C5F7}"/>
              </a:ext>
            </a:extLst>
          </p:cNvPr>
          <p:cNvPicPr>
            <a:picLocks noChangeAspect="1"/>
          </p:cNvPicPr>
          <p:nvPr/>
        </p:nvPicPr>
        <p:blipFill>
          <a:blip r:embed="rId3"/>
          <a:stretch>
            <a:fillRect/>
          </a:stretch>
        </p:blipFill>
        <p:spPr>
          <a:xfrm>
            <a:off x="5658007" y="2018882"/>
            <a:ext cx="3214286" cy="1819048"/>
          </a:xfrm>
          <a:prstGeom prst="rect">
            <a:avLst/>
          </a:prstGeom>
        </p:spPr>
      </p:pic>
      <p:pic>
        <p:nvPicPr>
          <p:cNvPr id="12" name="Picture 11">
            <a:extLst>
              <a:ext uri="{FF2B5EF4-FFF2-40B4-BE49-F238E27FC236}">
                <a16:creationId xmlns:a16="http://schemas.microsoft.com/office/drawing/2014/main" id="{89E73D45-61CC-4779-83BB-632EF70C7618}"/>
              </a:ext>
            </a:extLst>
          </p:cNvPr>
          <p:cNvPicPr>
            <a:picLocks noChangeAspect="1"/>
          </p:cNvPicPr>
          <p:nvPr/>
        </p:nvPicPr>
        <p:blipFill>
          <a:blip r:embed="rId4"/>
          <a:stretch>
            <a:fillRect/>
          </a:stretch>
        </p:blipFill>
        <p:spPr>
          <a:xfrm>
            <a:off x="437455" y="1345338"/>
            <a:ext cx="3030000" cy="5057143"/>
          </a:xfrm>
          <a:prstGeom prst="rect">
            <a:avLst/>
          </a:prstGeom>
        </p:spPr>
      </p:pic>
      <p:cxnSp>
        <p:nvCxnSpPr>
          <p:cNvPr id="74" name="Straight Connector 73">
            <a:extLst>
              <a:ext uri="{FF2B5EF4-FFF2-40B4-BE49-F238E27FC236}">
                <a16:creationId xmlns:a16="http://schemas.microsoft.com/office/drawing/2014/main" id="{09E4F5F7-6EC0-4874-BFF1-2826BBA2ED9B}"/>
              </a:ext>
            </a:extLst>
          </p:cNvPr>
          <p:cNvCxnSpPr>
            <a:cxnSpLocks/>
          </p:cNvCxnSpPr>
          <p:nvPr/>
        </p:nvCxnSpPr>
        <p:spPr>
          <a:xfrm flipV="1">
            <a:off x="1808629" y="2469107"/>
            <a:ext cx="4047565" cy="861430"/>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871D7ADF-70C5-412E-9688-9E4EB3984CBA}"/>
              </a:ext>
            </a:extLst>
          </p:cNvPr>
          <p:cNvPicPr>
            <a:picLocks noChangeAspect="1"/>
          </p:cNvPicPr>
          <p:nvPr/>
        </p:nvPicPr>
        <p:blipFill>
          <a:blip r:embed="rId5"/>
          <a:stretch>
            <a:fillRect/>
          </a:stretch>
        </p:blipFill>
        <p:spPr>
          <a:xfrm>
            <a:off x="5658007" y="4657450"/>
            <a:ext cx="2808860" cy="1157143"/>
          </a:xfrm>
          <a:prstGeom prst="rect">
            <a:avLst/>
          </a:prstGeom>
        </p:spPr>
      </p:pic>
      <p:cxnSp>
        <p:nvCxnSpPr>
          <p:cNvPr id="75" name="Straight Connector 74">
            <a:extLst>
              <a:ext uri="{FF2B5EF4-FFF2-40B4-BE49-F238E27FC236}">
                <a16:creationId xmlns:a16="http://schemas.microsoft.com/office/drawing/2014/main" id="{D14B6A3B-2F94-4185-8374-B0030CE4A891}"/>
              </a:ext>
            </a:extLst>
          </p:cNvPr>
          <p:cNvCxnSpPr>
            <a:cxnSpLocks/>
          </p:cNvCxnSpPr>
          <p:nvPr/>
        </p:nvCxnSpPr>
        <p:spPr>
          <a:xfrm>
            <a:off x="1808629" y="4793879"/>
            <a:ext cx="4047565" cy="278081"/>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91F0869-F14B-4BFE-B26D-B6DA2BC979FB}"/>
              </a:ext>
            </a:extLst>
          </p:cNvPr>
          <p:cNvCxnSpPr>
            <a:cxnSpLocks/>
          </p:cNvCxnSpPr>
          <p:nvPr/>
        </p:nvCxnSpPr>
        <p:spPr>
          <a:xfrm flipV="1">
            <a:off x="1808629" y="5078539"/>
            <a:ext cx="4081860" cy="184195"/>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FFEA8CC-25B4-4A28-911C-08B6DC4FD127}"/>
              </a:ext>
            </a:extLst>
          </p:cNvPr>
          <p:cNvCxnSpPr>
            <a:cxnSpLocks/>
          </p:cNvCxnSpPr>
          <p:nvPr/>
        </p:nvCxnSpPr>
        <p:spPr>
          <a:xfrm flipV="1">
            <a:off x="1842924" y="5078539"/>
            <a:ext cx="4047565" cy="609980"/>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A3AF012B-754B-47C0-814B-6C85442B6D9E}"/>
              </a:ext>
            </a:extLst>
          </p:cNvPr>
          <p:cNvSpPr/>
          <p:nvPr/>
        </p:nvSpPr>
        <p:spPr>
          <a:xfrm>
            <a:off x="8001000" y="6063194"/>
            <a:ext cx="4108076" cy="400110"/>
          </a:xfrm>
          <a:prstGeom prst="rect">
            <a:avLst/>
          </a:prstGeom>
        </p:spPr>
        <p:txBody>
          <a:bodyPr wrap="square">
            <a:sp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dirty="0">
                <a:ln>
                  <a:noFill/>
                </a:ln>
                <a:solidFill>
                  <a:srgbClr val="FFFFFF"/>
                </a:solidFill>
                <a:effectLst/>
                <a:uLnTx/>
                <a:uFillTx/>
                <a:latin typeface="Arial"/>
                <a:ea typeface="+mn-ea"/>
                <a:cs typeface="+mn-cs"/>
                <a:hlinkClick r:id="rId6"/>
              </a:rPr>
              <a:t>https://github.wdf.sap.corp/slvi/docker-k8s-training/tree/k8s-bulletinboard/kubernetes/k8s-bulletinboard/solutions/ads</a:t>
            </a:r>
            <a:endParaRPr kumimoji="0" lang="de-DE" sz="1000" b="0" i="0" u="none" strike="noStrike" kern="1200" cap="none" spc="0" normalizeH="0" baseline="0" noProof="0" dirty="0">
              <a:ln>
                <a:noFill/>
              </a:ln>
              <a:solidFill>
                <a:srgbClr val="FFFFFF"/>
              </a:solidFill>
              <a:effectLst/>
              <a:uLnTx/>
              <a:uFillTx/>
              <a:latin typeface="Arial"/>
              <a:ea typeface="+mn-ea"/>
              <a:cs typeface="+mn-cs"/>
            </a:endParaRPr>
          </a:p>
        </p:txBody>
      </p:sp>
    </p:spTree>
    <p:extLst>
      <p:ext uri="{BB962C8B-B14F-4D97-AF65-F5344CB8AC3E}">
        <p14:creationId xmlns:p14="http://schemas.microsoft.com/office/powerpoint/2010/main" val="40310054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gray">
          <a:xfrm>
            <a:off x="1790701" y="2831427"/>
            <a:ext cx="3078480" cy="2964180"/>
          </a:xfrm>
          <a:prstGeom prst="rect">
            <a:avLst/>
          </a:prstGeom>
          <a:solidFill>
            <a:schemeClr val="accent1">
              <a:lumMod val="40000"/>
              <a:lumOff val="6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dirty="0">
                <a:ea typeface="Arial Unicode MS" pitchFamily="34" charset="-128"/>
                <a:cs typeface="Arial Unicode MS" pitchFamily="34" charset="-128"/>
              </a:rPr>
              <a:t>Docker Hub</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a:t>What‘s the issue? </a:t>
            </a:r>
          </a:p>
        </p:txBody>
      </p:sp>
      <p:sp>
        <p:nvSpPr>
          <p:cNvPr id="8" name="Rectangle 7"/>
          <p:cNvSpPr/>
          <p:nvPr/>
        </p:nvSpPr>
        <p:spPr>
          <a:xfrm>
            <a:off x="504000" y="1223190"/>
            <a:ext cx="10590719" cy="1061829"/>
          </a:xfrm>
          <a:prstGeom prst="rect">
            <a:avLst/>
          </a:prstGeom>
        </p:spPr>
        <p:txBody>
          <a:bodyPr wrap="square">
            <a:spAutoFit/>
          </a:bodyPr>
          <a:lstStyle/>
          <a:p>
            <a:pPr marL="342900" indent="-342900">
              <a:buFont typeface="Wingdings" panose="05000000000000000000" pitchFamily="2" charset="2"/>
              <a:buChar char="§"/>
            </a:pPr>
            <a:r>
              <a:rPr lang="en-US" dirty="0"/>
              <a:t>How to supply credentials for an application running </a:t>
            </a:r>
            <a:r>
              <a:rPr lang="en-US"/>
              <a:t>in Kubernetes</a:t>
            </a:r>
            <a:r>
              <a:rPr lang="en-US" dirty="0"/>
              <a:t>?</a:t>
            </a:r>
          </a:p>
          <a:p>
            <a:pPr marL="342900" indent="-342900">
              <a:buFont typeface="Wingdings" panose="05000000000000000000" pitchFamily="2" charset="2"/>
              <a:buChar char="§"/>
            </a:pPr>
            <a:r>
              <a:rPr lang="en-US" dirty="0"/>
              <a:t>Avoid to store confidential data in images that may become publicly available</a:t>
            </a:r>
          </a:p>
          <a:p>
            <a:pPr marL="342900" indent="-342900">
              <a:buFont typeface="Wingdings" panose="05000000000000000000" pitchFamily="2" charset="2"/>
              <a:buChar char="§"/>
            </a:pPr>
            <a:r>
              <a:rPr lang="en-US" dirty="0"/>
              <a:t>Adapt configuration to various runtime environments / how keep the image generic?</a:t>
            </a:r>
          </a:p>
        </p:txBody>
      </p:sp>
      <p:sp>
        <p:nvSpPr>
          <p:cNvPr id="4" name="Rectangle 3"/>
          <p:cNvSpPr/>
          <p:nvPr/>
        </p:nvSpPr>
        <p:spPr bwMode="gray">
          <a:xfrm>
            <a:off x="7406639" y="2652357"/>
            <a:ext cx="2392681" cy="1661160"/>
          </a:xfrm>
          <a:prstGeom prst="rect">
            <a:avLst/>
          </a:prstGeom>
          <a:solidFill>
            <a:schemeClr val="tx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dirty="0">
                <a:solidFill>
                  <a:schemeClr val="tx1"/>
                </a:solidFill>
                <a:ea typeface="Arial Unicode MS" pitchFamily="34" charset="-128"/>
                <a:cs typeface="Arial Unicode MS" pitchFamily="34" charset="-128"/>
              </a:rPr>
              <a:t>Cluster A</a:t>
            </a:r>
            <a:endParaRPr kumimoji="0" lang="en-US" sz="1600" b="1" i="0" u="none" strike="noStrike" kern="0" cap="none" spc="0" normalizeH="0" baseline="0" noProof="0" dirty="0">
              <a:ln>
                <a:noFill/>
              </a:ln>
              <a:solidFill>
                <a:schemeClr val="tx1"/>
              </a:solidFill>
              <a:effectLst/>
              <a:uLnTx/>
              <a:uFillTx/>
              <a:ea typeface="Arial Unicode MS" pitchFamily="34" charset="-128"/>
              <a:cs typeface="Arial Unicode MS" pitchFamily="34" charset="-128"/>
            </a:endParaRPr>
          </a:p>
        </p:txBody>
      </p:sp>
      <p:sp>
        <p:nvSpPr>
          <p:cNvPr id="7" name="Rectangle 6"/>
          <p:cNvSpPr/>
          <p:nvPr/>
        </p:nvSpPr>
        <p:spPr bwMode="gray">
          <a:xfrm>
            <a:off x="2597559" y="3735388"/>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err="1">
                <a:ea typeface="Arial Unicode MS" pitchFamily="34" charset="-128"/>
                <a:cs typeface="Arial Unicode MS" pitchFamily="34" charset="-128"/>
              </a:rPr>
              <a:t>Imag</a:t>
            </a:r>
            <a:r>
              <a:rPr lang="en-US" sz="1800" kern="0" dirty="0">
                <a:ea typeface="Arial Unicode MS" pitchFamily="34" charset="-128"/>
                <a:cs typeface="Arial Unicode MS" pitchFamily="34" charset="-128"/>
              </a:rPr>
              <a:t>e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11"/>
          <p:cNvSpPr/>
          <p:nvPr/>
        </p:nvSpPr>
        <p:spPr bwMode="gray">
          <a:xfrm>
            <a:off x="8072194" y="3092592"/>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err="1">
                <a:ea typeface="Arial Unicode MS" pitchFamily="34" charset="-128"/>
                <a:cs typeface="Arial Unicode MS" pitchFamily="34" charset="-128"/>
              </a:rPr>
              <a:t>Imag</a:t>
            </a:r>
            <a:r>
              <a:rPr lang="en-US" sz="1800" kern="0" dirty="0">
                <a:ea typeface="Arial Unicode MS" pitchFamily="34" charset="-128"/>
                <a:cs typeface="Arial Unicode MS" pitchFamily="34" charset="-128"/>
              </a:rPr>
              <a:t>e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3" name="Rectangle 12"/>
          <p:cNvSpPr/>
          <p:nvPr/>
        </p:nvSpPr>
        <p:spPr bwMode="gray">
          <a:xfrm>
            <a:off x="7406639" y="4587837"/>
            <a:ext cx="2392681" cy="1661160"/>
          </a:xfrm>
          <a:prstGeom prst="rect">
            <a:avLst/>
          </a:prstGeom>
          <a:solidFill>
            <a:schemeClr val="tx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dirty="0">
                <a:solidFill>
                  <a:schemeClr val="tx1"/>
                </a:solidFill>
                <a:ea typeface="Arial Unicode MS" pitchFamily="34" charset="-128"/>
                <a:cs typeface="Arial Unicode MS" pitchFamily="34" charset="-128"/>
              </a:rPr>
              <a:t>Cluster B</a:t>
            </a:r>
            <a:endParaRPr kumimoji="0" lang="en-US" sz="1600" b="1" i="0" u="none" strike="noStrike" kern="0" cap="none" spc="0" normalizeH="0" baseline="0" noProof="0" dirty="0">
              <a:ln>
                <a:noFill/>
              </a:ln>
              <a:solidFill>
                <a:schemeClr val="tx1"/>
              </a:solidFill>
              <a:effectLst/>
              <a:uLnTx/>
              <a:uFillTx/>
              <a:ea typeface="Arial Unicode MS" pitchFamily="34" charset="-128"/>
              <a:cs typeface="Arial Unicode MS" pitchFamily="34" charset="-128"/>
            </a:endParaRPr>
          </a:p>
        </p:txBody>
      </p:sp>
      <p:sp>
        <p:nvSpPr>
          <p:cNvPr id="14" name="Rectangle 13"/>
          <p:cNvSpPr/>
          <p:nvPr/>
        </p:nvSpPr>
        <p:spPr bwMode="gray">
          <a:xfrm>
            <a:off x="8072194" y="5028072"/>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err="1">
                <a:ea typeface="Arial Unicode MS" pitchFamily="34" charset="-128"/>
                <a:cs typeface="Arial Unicode MS" pitchFamily="34" charset="-128"/>
              </a:rPr>
              <a:t>Imag</a:t>
            </a:r>
            <a:r>
              <a:rPr lang="en-US" sz="1800" kern="0" dirty="0">
                <a:ea typeface="Arial Unicode MS" pitchFamily="34" charset="-128"/>
                <a:cs typeface="Arial Unicode MS" pitchFamily="34" charset="-128"/>
              </a:rPr>
              <a:t>e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15" idx="3"/>
            <a:endCxn id="4" idx="1"/>
          </p:cNvCxnSpPr>
          <p:nvPr/>
        </p:nvCxnSpPr>
        <p:spPr>
          <a:xfrm flipV="1">
            <a:off x="4869181" y="3482937"/>
            <a:ext cx="2537458" cy="830580"/>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5" idx="3"/>
            <a:endCxn id="13" idx="1"/>
          </p:cNvCxnSpPr>
          <p:nvPr/>
        </p:nvCxnSpPr>
        <p:spPr>
          <a:xfrm>
            <a:off x="4869181" y="4313517"/>
            <a:ext cx="2537458" cy="1104900"/>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4191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 name="Rectangle 14"/>
          <p:cNvSpPr/>
          <p:nvPr/>
        </p:nvSpPr>
        <p:spPr bwMode="gray">
          <a:xfrm>
            <a:off x="1790701" y="2831427"/>
            <a:ext cx="3078480" cy="2964180"/>
          </a:xfrm>
          <a:prstGeom prst="rect">
            <a:avLst/>
          </a:prstGeom>
          <a:solidFill>
            <a:schemeClr val="accent1">
              <a:lumMod val="40000"/>
              <a:lumOff val="6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t"/>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6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Docker Hub</a:t>
            </a:r>
          </a:p>
        </p:txBody>
      </p:sp>
      <p:sp>
        <p:nvSpPr>
          <p:cNvPr id="2" name="Title 1"/>
          <p:cNvSpPr>
            <a:spLocks noGrp="1"/>
          </p:cNvSpPr>
          <p:nvPr>
            <p:ph type="title"/>
          </p:nvPr>
        </p:nvSpPr>
        <p:spPr/>
        <p:txBody>
          <a:bodyPr/>
          <a:lstStyle/>
          <a:p>
            <a:r>
              <a:rPr lang="en-US" dirty="0"/>
              <a:t>What‘s the issue? </a:t>
            </a:r>
          </a:p>
        </p:txBody>
      </p:sp>
      <p:sp>
        <p:nvSpPr>
          <p:cNvPr id="8" name="Rectangle 7"/>
          <p:cNvSpPr/>
          <p:nvPr/>
        </p:nvSpPr>
        <p:spPr>
          <a:xfrm>
            <a:off x="504000" y="1223190"/>
            <a:ext cx="10590719" cy="1061829"/>
          </a:xfrm>
          <a:prstGeom prst="rect">
            <a:avLst/>
          </a:prstGeom>
        </p:spPr>
        <p:txBody>
          <a:bodyPr wrap="square">
            <a:spAutoFit/>
          </a:bodyPr>
          <a:lstStyle/>
          <a:p>
            <a:pPr marL="342900" marR="0" lvl="0" indent="-342900" algn="l" defTabSz="1088776"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100" b="0" i="0" u="none" strike="noStrike" kern="1200" cap="none" spc="0" normalizeH="0" baseline="0" noProof="0" dirty="0">
                <a:ln>
                  <a:noFill/>
                </a:ln>
                <a:solidFill>
                  <a:srgbClr val="000000"/>
                </a:solidFill>
                <a:effectLst/>
                <a:uLnTx/>
                <a:uFillTx/>
                <a:latin typeface="Arial"/>
                <a:ea typeface="+mn-ea"/>
                <a:cs typeface="+mn-cs"/>
              </a:rPr>
              <a:t>How to supply </a:t>
            </a:r>
            <a:r>
              <a:rPr kumimoji="0" lang="en-US" sz="2100" b="1" i="0" u="none" strike="noStrike" kern="1200" cap="none" spc="0" normalizeH="0" baseline="0" noProof="0" dirty="0">
                <a:ln>
                  <a:noFill/>
                </a:ln>
                <a:solidFill>
                  <a:srgbClr val="000000"/>
                </a:solidFill>
                <a:effectLst/>
                <a:uLnTx/>
                <a:uFillTx/>
                <a:latin typeface="Arial"/>
                <a:ea typeface="+mn-ea"/>
                <a:cs typeface="+mn-cs"/>
              </a:rPr>
              <a:t>credentials</a:t>
            </a:r>
            <a:r>
              <a:rPr kumimoji="0" lang="en-US" sz="2100" b="0" i="0" u="none" strike="noStrike" kern="1200" cap="none" spc="0" normalizeH="0" baseline="0" noProof="0" dirty="0">
                <a:ln>
                  <a:noFill/>
                </a:ln>
                <a:solidFill>
                  <a:srgbClr val="000000"/>
                </a:solidFill>
                <a:effectLst/>
                <a:uLnTx/>
                <a:uFillTx/>
                <a:latin typeface="Arial"/>
                <a:ea typeface="+mn-ea"/>
                <a:cs typeface="+mn-cs"/>
              </a:rPr>
              <a:t> for an application running in Kubernetes?</a:t>
            </a:r>
          </a:p>
          <a:p>
            <a:pPr marL="342900" marR="0" lvl="0" indent="-342900" algn="l" defTabSz="1088776"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100" b="1" i="0" u="none" strike="noStrike" kern="1200" cap="none" spc="0" normalizeH="0" baseline="0" noProof="0" dirty="0">
                <a:ln>
                  <a:noFill/>
                </a:ln>
                <a:solidFill>
                  <a:srgbClr val="000000"/>
                </a:solidFill>
                <a:effectLst/>
                <a:uLnTx/>
                <a:uFillTx/>
                <a:latin typeface="Arial"/>
                <a:ea typeface="+mn-ea"/>
                <a:cs typeface="+mn-cs"/>
              </a:rPr>
              <a:t>Avoid to store confidential data in images</a:t>
            </a:r>
            <a:r>
              <a:rPr kumimoji="0" lang="en-US" sz="2100" b="0" i="0" u="none" strike="noStrike" kern="1200" cap="none" spc="0" normalizeH="0" baseline="0" noProof="0" dirty="0">
                <a:ln>
                  <a:noFill/>
                </a:ln>
                <a:solidFill>
                  <a:srgbClr val="000000"/>
                </a:solidFill>
                <a:effectLst/>
                <a:uLnTx/>
                <a:uFillTx/>
                <a:latin typeface="Arial"/>
                <a:ea typeface="+mn-ea"/>
                <a:cs typeface="+mn-cs"/>
              </a:rPr>
              <a:t> that may become publicly available</a:t>
            </a:r>
          </a:p>
          <a:p>
            <a:pPr marL="342900" marR="0" lvl="0" indent="-342900" algn="l" defTabSz="1088776"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100" b="0" i="0" u="none" strike="noStrike" kern="1200" cap="none" spc="0" normalizeH="0" baseline="0" noProof="0" dirty="0">
                <a:ln>
                  <a:noFill/>
                </a:ln>
                <a:solidFill>
                  <a:srgbClr val="000000"/>
                </a:solidFill>
                <a:effectLst/>
                <a:uLnTx/>
                <a:uFillTx/>
                <a:latin typeface="Arial"/>
                <a:ea typeface="+mn-ea"/>
                <a:cs typeface="+mn-cs"/>
              </a:rPr>
              <a:t>Adapt </a:t>
            </a:r>
            <a:r>
              <a:rPr kumimoji="0" lang="en-US" sz="2100" b="1" i="0" u="none" strike="noStrike" kern="1200" cap="none" spc="0" normalizeH="0" baseline="0" noProof="0" dirty="0">
                <a:ln>
                  <a:noFill/>
                </a:ln>
                <a:solidFill>
                  <a:srgbClr val="000000"/>
                </a:solidFill>
                <a:effectLst/>
                <a:uLnTx/>
                <a:uFillTx/>
                <a:latin typeface="Arial"/>
                <a:ea typeface="+mn-ea"/>
                <a:cs typeface="+mn-cs"/>
              </a:rPr>
              <a:t>configuration</a:t>
            </a:r>
            <a:r>
              <a:rPr kumimoji="0" lang="en-US" sz="2100" b="0" i="0" u="none" strike="noStrike" kern="1200" cap="none" spc="0" normalizeH="0" baseline="0" noProof="0" dirty="0">
                <a:ln>
                  <a:noFill/>
                </a:ln>
                <a:solidFill>
                  <a:srgbClr val="000000"/>
                </a:solidFill>
                <a:effectLst/>
                <a:uLnTx/>
                <a:uFillTx/>
                <a:latin typeface="Arial"/>
                <a:ea typeface="+mn-ea"/>
                <a:cs typeface="+mn-cs"/>
              </a:rPr>
              <a:t> to various runtime environments / how keep the image generic?</a:t>
            </a:r>
          </a:p>
        </p:txBody>
      </p:sp>
      <p:sp>
        <p:nvSpPr>
          <p:cNvPr id="4" name="Rectangle 3"/>
          <p:cNvSpPr/>
          <p:nvPr/>
        </p:nvSpPr>
        <p:spPr bwMode="gray">
          <a:xfrm>
            <a:off x="7406639" y="2652357"/>
            <a:ext cx="2392681" cy="1661160"/>
          </a:xfrm>
          <a:prstGeom prst="rect">
            <a:avLst/>
          </a:prstGeom>
          <a:solidFill>
            <a:schemeClr val="tx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6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Cluster A</a:t>
            </a:r>
          </a:p>
        </p:txBody>
      </p:sp>
      <p:sp>
        <p:nvSpPr>
          <p:cNvPr id="7" name="Rectangle 6"/>
          <p:cNvSpPr/>
          <p:nvPr/>
        </p:nvSpPr>
        <p:spPr bwMode="gray">
          <a:xfrm>
            <a:off x="2597559" y="3735388"/>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Imag</a:t>
            </a:r>
            <a:r>
              <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e A</a:t>
            </a:r>
          </a:p>
        </p:txBody>
      </p:sp>
      <p:sp>
        <p:nvSpPr>
          <p:cNvPr id="12" name="Rectangle 11"/>
          <p:cNvSpPr/>
          <p:nvPr/>
        </p:nvSpPr>
        <p:spPr bwMode="gray">
          <a:xfrm>
            <a:off x="8072194" y="3092592"/>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Imag</a:t>
            </a:r>
            <a:r>
              <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e A</a:t>
            </a:r>
          </a:p>
        </p:txBody>
      </p:sp>
      <p:sp>
        <p:nvSpPr>
          <p:cNvPr id="13" name="Rectangle 12"/>
          <p:cNvSpPr/>
          <p:nvPr/>
        </p:nvSpPr>
        <p:spPr bwMode="gray">
          <a:xfrm>
            <a:off x="7406639" y="4587837"/>
            <a:ext cx="2392681" cy="1661160"/>
          </a:xfrm>
          <a:prstGeom prst="rect">
            <a:avLst/>
          </a:prstGeom>
          <a:solidFill>
            <a:schemeClr val="tx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6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Cluster B</a:t>
            </a:r>
          </a:p>
        </p:txBody>
      </p:sp>
      <p:sp>
        <p:nvSpPr>
          <p:cNvPr id="14" name="Rectangle 13"/>
          <p:cNvSpPr/>
          <p:nvPr/>
        </p:nvSpPr>
        <p:spPr bwMode="gray">
          <a:xfrm>
            <a:off x="8072194" y="5028072"/>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Imag</a:t>
            </a:r>
            <a:r>
              <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e A</a:t>
            </a:r>
          </a:p>
        </p:txBody>
      </p:sp>
      <p:cxnSp>
        <p:nvCxnSpPr>
          <p:cNvPr id="16" name="Straight Arrow Connector 15"/>
          <p:cNvCxnSpPr>
            <a:stCxn id="15" idx="3"/>
            <a:endCxn id="4" idx="1"/>
          </p:cNvCxnSpPr>
          <p:nvPr/>
        </p:nvCxnSpPr>
        <p:spPr>
          <a:xfrm flipV="1">
            <a:off x="4869181" y="3482937"/>
            <a:ext cx="2537458" cy="830580"/>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5" idx="3"/>
            <a:endCxn id="13" idx="1"/>
          </p:cNvCxnSpPr>
          <p:nvPr/>
        </p:nvCxnSpPr>
        <p:spPr>
          <a:xfrm>
            <a:off x="4869181" y="4313517"/>
            <a:ext cx="2537458" cy="1104900"/>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DF8B77CA-A76C-42D9-B06F-A6EE25096945}"/>
              </a:ext>
            </a:extLst>
          </p:cNvPr>
          <p:cNvPicPr>
            <a:picLocks noChangeAspect="1"/>
          </p:cNvPicPr>
          <p:nvPr/>
        </p:nvPicPr>
        <p:blipFill>
          <a:blip r:embed="rId3"/>
          <a:stretch>
            <a:fillRect/>
          </a:stretch>
        </p:blipFill>
        <p:spPr>
          <a:xfrm>
            <a:off x="3026158" y="1662333"/>
            <a:ext cx="6142857" cy="3533333"/>
          </a:xfrm>
          <a:prstGeom prst="rect">
            <a:avLst/>
          </a:prstGeom>
        </p:spPr>
      </p:pic>
      <p:sp>
        <p:nvSpPr>
          <p:cNvPr id="19" name="TextBox 18">
            <a:extLst>
              <a:ext uri="{FF2B5EF4-FFF2-40B4-BE49-F238E27FC236}">
                <a16:creationId xmlns:a16="http://schemas.microsoft.com/office/drawing/2014/main" id="{C431E25D-6F3D-48E8-ABF7-D1F577DDBF60}"/>
              </a:ext>
            </a:extLst>
          </p:cNvPr>
          <p:cNvSpPr txBox="1"/>
          <p:nvPr/>
        </p:nvSpPr>
        <p:spPr>
          <a:xfrm>
            <a:off x="1037462" y="1505109"/>
            <a:ext cx="8230833" cy="1231106"/>
          </a:xfrm>
          <a:prstGeom prst="rect">
            <a:avLst/>
          </a:prstGeom>
          <a:solidFill>
            <a:srgbClr val="FFC000"/>
          </a:solidFill>
        </p:spPr>
        <p:txBody>
          <a:bodyPr wrap="square" lIns="0" tIns="0" rIns="0" bIns="0" rtlCol="0">
            <a:spAutoFit/>
          </a:bodyPr>
          <a:lstStyle/>
          <a:p>
            <a:pPr marL="0" marR="0" lvl="0" indent="0" algn="l" defTabSz="1088776" rtl="0" eaLnBrk="1" fontAlgn="base" latinLnBrk="0" hangingPunct="1">
              <a:lnSpc>
                <a:spcPct val="100000"/>
              </a:lnSpc>
              <a:spcBef>
                <a:spcPct val="50000"/>
              </a:spcBef>
              <a:spcAft>
                <a:spcPct val="0"/>
              </a:spcAft>
              <a:buClr>
                <a:srgbClr val="F0AB00"/>
              </a:buClr>
              <a:buSzPct val="80000"/>
              <a:buFontTx/>
              <a:buNone/>
              <a:tabLst/>
              <a:defRPr/>
            </a:pPr>
            <a:r>
              <a:rPr kumimoji="0" lang="en-US" sz="3200" b="0" i="0" u="none" strike="noStrike" kern="1200" cap="none" spc="0" normalizeH="0" baseline="0" noProof="0" dirty="0">
                <a:ln>
                  <a:noFill/>
                </a:ln>
                <a:solidFill>
                  <a:srgbClr val="000000"/>
                </a:solidFill>
                <a:effectLst/>
                <a:uLnTx/>
                <a:uFillTx/>
                <a:latin typeface="Arial"/>
                <a:ea typeface="+mn-ea"/>
                <a:cs typeface="+mn-cs"/>
              </a:rPr>
              <a:t>docker create … </a:t>
            </a:r>
            <a:r>
              <a:rPr kumimoji="0" lang="en-US" sz="3200" b="0" i="0" u="none" strike="noStrike" kern="1200" cap="none" spc="0" normalizeH="0" baseline="0" noProof="0" dirty="0" err="1">
                <a:ln>
                  <a:noFill/>
                </a:ln>
                <a:solidFill>
                  <a:srgbClr val="000000"/>
                </a:solidFill>
                <a:effectLst/>
                <a:uLnTx/>
                <a:uFillTx/>
                <a:latin typeface="Arial"/>
                <a:ea typeface="+mn-ea"/>
                <a:cs typeface="+mn-cs"/>
              </a:rPr>
              <a:t>mycontainer</a:t>
            </a:r>
            <a:endParaRPr kumimoji="0" lang="en-US" sz="3200" b="0" i="0" u="none" strike="noStrike" kern="1200" cap="none" spc="0" normalizeH="0" baseline="0" noProof="0" dirty="0">
              <a:ln>
                <a:noFill/>
              </a:ln>
              <a:solidFill>
                <a:srgbClr val="000000"/>
              </a:solidFill>
              <a:effectLst/>
              <a:uLnTx/>
              <a:uFillTx/>
              <a:latin typeface="Arial"/>
              <a:ea typeface="+mn-ea"/>
              <a:cs typeface="+mn-cs"/>
            </a:endParaRPr>
          </a:p>
          <a:p>
            <a:pPr marL="0" marR="0" lvl="0" indent="0" algn="l" defTabSz="1088776" rtl="0" eaLnBrk="1" fontAlgn="base" latinLnBrk="0" hangingPunct="1">
              <a:lnSpc>
                <a:spcPct val="100000"/>
              </a:lnSpc>
              <a:spcBef>
                <a:spcPct val="50000"/>
              </a:spcBef>
              <a:spcAft>
                <a:spcPct val="0"/>
              </a:spcAft>
              <a:buClr>
                <a:srgbClr val="F0AB00"/>
              </a:buClr>
              <a:buSzPct val="80000"/>
              <a:buFontTx/>
              <a:buNone/>
              <a:tabLst/>
              <a:defRPr/>
            </a:pPr>
            <a:r>
              <a:rPr kumimoji="0" lang="en-US" sz="3200" b="0" i="0" u="none" strike="noStrike" kern="1200" cap="none" spc="0" normalizeH="0" baseline="0" noProof="0" dirty="0">
                <a:ln>
                  <a:noFill/>
                </a:ln>
                <a:solidFill>
                  <a:srgbClr val="000000"/>
                </a:solidFill>
                <a:effectLst/>
                <a:uLnTx/>
                <a:uFillTx/>
                <a:latin typeface="Arial"/>
                <a:ea typeface="+mn-ea"/>
                <a:cs typeface="+mn-cs"/>
              </a:rPr>
              <a:t>docker </a:t>
            </a:r>
            <a:r>
              <a:rPr kumimoji="0" lang="en-US" sz="3200" b="0" i="0" u="none" strike="noStrike" kern="1200" cap="none" spc="0" normalizeH="0" baseline="0" noProof="0" dirty="0" err="1">
                <a:ln>
                  <a:noFill/>
                </a:ln>
                <a:solidFill>
                  <a:srgbClr val="FF0000"/>
                </a:solidFill>
                <a:effectLst/>
                <a:uLnTx/>
                <a:uFillTx/>
                <a:latin typeface="Arial"/>
                <a:ea typeface="+mn-ea"/>
                <a:cs typeface="+mn-cs"/>
              </a:rPr>
              <a:t>cp</a:t>
            </a:r>
            <a:r>
              <a:rPr kumimoji="0" lang="en-US" sz="3200" b="0" i="0" u="none" strike="noStrike" kern="1200" cap="none" spc="0" normalizeH="0" baseline="0" noProof="0" dirty="0">
                <a:ln>
                  <a:noFill/>
                </a:ln>
                <a:solidFill>
                  <a:srgbClr val="000000"/>
                </a:solidFill>
                <a:effectLst/>
                <a:uLnTx/>
                <a:uFillTx/>
                <a:latin typeface="Arial"/>
                <a:ea typeface="+mn-ea"/>
                <a:cs typeface="+mn-cs"/>
              </a:rPr>
              <a:t> foo.txt </a:t>
            </a:r>
            <a:r>
              <a:rPr kumimoji="0" lang="en-US" sz="3200" b="0" i="0" u="none" strike="noStrike" kern="1200" cap="none" spc="0" normalizeH="0" baseline="0" noProof="0" dirty="0" err="1">
                <a:ln>
                  <a:noFill/>
                </a:ln>
                <a:solidFill>
                  <a:srgbClr val="000000"/>
                </a:solidFill>
                <a:effectLst/>
                <a:uLnTx/>
                <a:uFillTx/>
                <a:latin typeface="Arial"/>
                <a:ea typeface="+mn-ea"/>
                <a:cs typeface="+mn-cs"/>
              </a:rPr>
              <a:t>mycontainer</a:t>
            </a:r>
            <a:r>
              <a:rPr kumimoji="0" lang="en-US" sz="3200" b="0" i="0" u="none" strike="noStrike" kern="1200" cap="none" spc="0" normalizeH="0" baseline="0" noProof="0" dirty="0">
                <a:ln>
                  <a:noFill/>
                </a:ln>
                <a:solidFill>
                  <a:srgbClr val="000000"/>
                </a:solidFill>
                <a:effectLst/>
                <a:uLnTx/>
                <a:uFillTx/>
                <a:latin typeface="Arial"/>
                <a:ea typeface="+mn-ea"/>
                <a:cs typeface="+mn-cs"/>
              </a:rPr>
              <a:t>:/foo.txt</a:t>
            </a:r>
            <a:endParaRPr kumimoji="0" lang="de-DE" sz="32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endParaRPr>
          </a:p>
        </p:txBody>
      </p:sp>
      <p:sp>
        <p:nvSpPr>
          <p:cNvPr id="20" name="TextBox 19">
            <a:extLst>
              <a:ext uri="{FF2B5EF4-FFF2-40B4-BE49-F238E27FC236}">
                <a16:creationId xmlns:a16="http://schemas.microsoft.com/office/drawing/2014/main" id="{49D24D45-BF6B-444A-A37D-C63B161FAFD2}"/>
              </a:ext>
            </a:extLst>
          </p:cNvPr>
          <p:cNvSpPr txBox="1"/>
          <p:nvPr/>
        </p:nvSpPr>
        <p:spPr>
          <a:xfrm>
            <a:off x="1058780" y="3583382"/>
            <a:ext cx="9737558" cy="1477328"/>
          </a:xfrm>
          <a:prstGeom prst="rect">
            <a:avLst/>
          </a:prstGeom>
          <a:solidFill>
            <a:srgbClr val="FFC000"/>
          </a:solidFill>
        </p:spPr>
        <p:txBody>
          <a:bodyPr wrap="square" lIns="0" tIns="0" rIns="0" bIns="0" rtlCol="0">
            <a:spAutoFit/>
          </a:bodyPr>
          <a:lstStyle/>
          <a:p>
            <a:pPr marL="0" marR="0" lvl="0" indent="0" algn="l" defTabSz="1088776" rtl="0" eaLnBrk="1" fontAlgn="base" latinLnBrk="0" hangingPunct="1">
              <a:lnSpc>
                <a:spcPct val="100000"/>
              </a:lnSpc>
              <a:spcBef>
                <a:spcPct val="50000"/>
              </a:spcBef>
              <a:spcAft>
                <a:spcPct val="0"/>
              </a:spcAft>
              <a:buClr>
                <a:srgbClr val="F0AB00"/>
              </a:buClr>
              <a:buSzPct val="80000"/>
              <a:buFontTx/>
              <a:buNone/>
              <a:tabLst/>
              <a:defRPr/>
            </a:pPr>
            <a:r>
              <a:rPr kumimoji="0" lang="de-DE" sz="3200" b="0" i="0" u="none" strike="noStrike" kern="1200" cap="none" spc="0" normalizeH="0" baseline="0" noProof="0" dirty="0" err="1">
                <a:ln>
                  <a:noFill/>
                </a:ln>
                <a:solidFill>
                  <a:srgbClr val="000000"/>
                </a:solidFill>
                <a:effectLst/>
                <a:uLnTx/>
                <a:uFillTx/>
                <a:latin typeface="Arial"/>
                <a:ea typeface="+mn-ea"/>
                <a:cs typeface="+mn-cs"/>
              </a:rPr>
              <a:t>docker</a:t>
            </a:r>
            <a:r>
              <a:rPr kumimoji="0" lang="de-DE" sz="3200" b="0" i="0" u="none" strike="noStrike" kern="1200" cap="none" spc="0" normalizeH="0" baseline="0" noProof="0" dirty="0">
                <a:ln>
                  <a:noFill/>
                </a:ln>
                <a:solidFill>
                  <a:srgbClr val="000000"/>
                </a:solidFill>
                <a:effectLst/>
                <a:uLnTx/>
                <a:uFillTx/>
                <a:latin typeface="Arial"/>
                <a:ea typeface="+mn-ea"/>
                <a:cs typeface="+mn-cs"/>
              </a:rPr>
              <a:t> </a:t>
            </a:r>
            <a:r>
              <a:rPr kumimoji="0" lang="de-DE" sz="3200" b="0" i="0" u="none" strike="noStrike" kern="1200" cap="none" spc="0" normalizeH="0" baseline="0" noProof="0" dirty="0" err="1">
                <a:ln>
                  <a:noFill/>
                </a:ln>
                <a:solidFill>
                  <a:srgbClr val="000000"/>
                </a:solidFill>
                <a:effectLst/>
                <a:uLnTx/>
                <a:uFillTx/>
                <a:latin typeface="Arial"/>
                <a:ea typeface="+mn-ea"/>
                <a:cs typeface="+mn-cs"/>
              </a:rPr>
              <a:t>create</a:t>
            </a:r>
            <a:r>
              <a:rPr kumimoji="0" lang="de-DE" sz="3200" b="0" i="0" u="none" strike="noStrike" kern="1200" cap="none" spc="0" normalizeH="0" baseline="0" noProof="0" dirty="0">
                <a:ln>
                  <a:noFill/>
                </a:ln>
                <a:solidFill>
                  <a:srgbClr val="000000"/>
                </a:solidFill>
                <a:effectLst/>
                <a:uLnTx/>
                <a:uFillTx/>
                <a:latin typeface="Arial"/>
                <a:ea typeface="+mn-ea"/>
                <a:cs typeface="+mn-cs"/>
              </a:rPr>
              <a:t> -v </a:t>
            </a:r>
            <a:r>
              <a:rPr kumimoji="0" lang="de-DE" sz="3200" b="0" i="0" u="none" strike="noStrike" kern="1200" cap="none" spc="0" normalizeH="0" baseline="0" noProof="0" dirty="0" err="1">
                <a:ln>
                  <a:noFill/>
                </a:ln>
                <a:solidFill>
                  <a:srgbClr val="000000"/>
                </a:solidFill>
                <a:effectLst/>
                <a:uLnTx/>
                <a:uFillTx/>
                <a:latin typeface="Arial"/>
                <a:ea typeface="+mn-ea"/>
                <a:cs typeface="+mn-cs"/>
              </a:rPr>
              <a:t>gitconfig</a:t>
            </a:r>
            <a:r>
              <a:rPr kumimoji="0" lang="de-DE" sz="3200" b="0" i="0" u="none" strike="noStrike" kern="1200" cap="none" spc="0" normalizeH="0" baseline="0" noProof="0" dirty="0">
                <a:ln>
                  <a:noFill/>
                </a:ln>
                <a:solidFill>
                  <a:srgbClr val="000000"/>
                </a:solidFill>
                <a:effectLst/>
                <a:uLnTx/>
                <a:uFillTx/>
                <a:latin typeface="Arial"/>
                <a:ea typeface="+mn-ea"/>
                <a:cs typeface="+mn-cs"/>
              </a:rPr>
              <a:t>:/</a:t>
            </a:r>
            <a:r>
              <a:rPr kumimoji="0" lang="de-DE" sz="3200" b="0" i="0" u="none" strike="noStrike" kern="1200" cap="none" spc="0" normalizeH="0" baseline="0" noProof="0" dirty="0" err="1">
                <a:ln>
                  <a:noFill/>
                </a:ln>
                <a:solidFill>
                  <a:srgbClr val="000000"/>
                </a:solidFill>
                <a:effectLst/>
                <a:uLnTx/>
                <a:uFillTx/>
                <a:latin typeface="Arial"/>
                <a:ea typeface="+mn-ea"/>
                <a:cs typeface="+mn-cs"/>
              </a:rPr>
              <a:t>var</a:t>
            </a:r>
            <a:r>
              <a:rPr kumimoji="0" lang="de-DE" sz="3200" b="0" i="0" u="none" strike="noStrike" kern="1200" cap="none" spc="0" normalizeH="0" baseline="0" noProof="0" dirty="0">
                <a:ln>
                  <a:noFill/>
                </a:ln>
                <a:solidFill>
                  <a:srgbClr val="000000"/>
                </a:solidFill>
                <a:effectLst/>
                <a:uLnTx/>
                <a:uFillTx/>
                <a:latin typeface="Arial"/>
                <a:ea typeface="+mn-ea"/>
                <a:cs typeface="+mn-cs"/>
              </a:rPr>
              <a:t>/</a:t>
            </a:r>
            <a:r>
              <a:rPr kumimoji="0" lang="de-DE" sz="3200" b="0" i="0" u="none" strike="noStrike" kern="1200" cap="none" spc="0" normalizeH="0" baseline="0" noProof="0" dirty="0" err="1">
                <a:ln>
                  <a:noFill/>
                </a:ln>
                <a:solidFill>
                  <a:srgbClr val="000000"/>
                </a:solidFill>
                <a:effectLst/>
                <a:uLnTx/>
                <a:uFillTx/>
                <a:latin typeface="Arial"/>
                <a:ea typeface="+mn-ea"/>
                <a:cs typeface="+mn-cs"/>
              </a:rPr>
              <a:t>jenkins_home</a:t>
            </a:r>
            <a:r>
              <a:rPr kumimoji="0" lang="de-DE" sz="3200" b="0" i="0" u="none" strike="noStrike" kern="1200" cap="none" spc="0" normalizeH="0" baseline="0" noProof="0" dirty="0">
                <a:ln>
                  <a:noFill/>
                </a:ln>
                <a:solidFill>
                  <a:srgbClr val="000000"/>
                </a:solidFill>
                <a:effectLst/>
                <a:uLnTx/>
                <a:uFillTx/>
                <a:latin typeface="Arial"/>
                <a:ea typeface="+mn-ea"/>
                <a:cs typeface="+mn-cs"/>
              </a:rPr>
              <a:t>/</a:t>
            </a:r>
            <a:r>
              <a:rPr kumimoji="0" lang="de-DE" sz="3200" b="0" i="0" u="none" strike="noStrike" kern="1200" cap="none" spc="0" normalizeH="0" baseline="0" noProof="0" dirty="0" err="1">
                <a:ln>
                  <a:noFill/>
                </a:ln>
                <a:solidFill>
                  <a:srgbClr val="000000"/>
                </a:solidFill>
                <a:effectLst/>
                <a:uLnTx/>
                <a:uFillTx/>
                <a:latin typeface="Arial"/>
                <a:ea typeface="+mn-ea"/>
                <a:cs typeface="+mn-cs"/>
              </a:rPr>
              <a:t>gitconfig</a:t>
            </a:r>
            <a:r>
              <a:rPr kumimoji="0" lang="de-DE" sz="3200" b="0" i="0" u="none" strike="noStrike" kern="1200" cap="none" spc="0" normalizeH="0" baseline="0" noProof="0" dirty="0">
                <a:ln>
                  <a:noFill/>
                </a:ln>
                <a:solidFill>
                  <a:srgbClr val="000000"/>
                </a:solidFill>
                <a:effectLst/>
                <a:uLnTx/>
                <a:uFillTx/>
                <a:latin typeface="Arial"/>
                <a:ea typeface="+mn-ea"/>
                <a:cs typeface="+mn-cs"/>
              </a:rPr>
              <a:t> … </a:t>
            </a:r>
            <a:r>
              <a:rPr kumimoji="0" lang="de-DE" sz="3200" b="0" i="0" u="none" strike="noStrike" kern="1200" cap="none" spc="0" normalizeH="0" baseline="0" noProof="0" dirty="0">
                <a:ln>
                  <a:noFill/>
                </a:ln>
                <a:solidFill>
                  <a:srgbClr val="FFFFFF"/>
                </a:solidFill>
                <a:effectLst/>
                <a:uLnTx/>
                <a:uFillTx/>
                <a:latin typeface="Arial"/>
                <a:ea typeface="+mn-ea"/>
                <a:cs typeface="+mn-cs"/>
              </a:rPr>
              <a:t>-e</a:t>
            </a:r>
            <a:r>
              <a:rPr kumimoji="0" lang="de-DE" sz="3200" b="0" i="0" u="none" strike="noStrike" kern="1200" cap="none" spc="0" normalizeH="0" baseline="0" noProof="0" dirty="0">
                <a:ln>
                  <a:noFill/>
                </a:ln>
                <a:solidFill>
                  <a:srgbClr val="000000"/>
                </a:solidFill>
                <a:effectLst/>
                <a:uLnTx/>
                <a:uFillTx/>
                <a:latin typeface="Arial"/>
                <a:ea typeface="+mn-ea"/>
                <a:cs typeface="+mn-cs"/>
              </a:rPr>
              <a:t> JENKINS_OPTS="--</a:t>
            </a:r>
            <a:r>
              <a:rPr kumimoji="0" lang="de-DE" sz="3200" b="0" i="0" u="none" strike="noStrike" kern="1200" cap="none" spc="0" normalizeH="0" baseline="0" noProof="0" dirty="0" err="1">
                <a:ln>
                  <a:noFill/>
                </a:ln>
                <a:solidFill>
                  <a:srgbClr val="000000"/>
                </a:solidFill>
                <a:effectLst/>
                <a:uLnTx/>
                <a:uFillTx/>
                <a:latin typeface="Arial"/>
                <a:ea typeface="+mn-ea"/>
                <a:cs typeface="+mn-cs"/>
              </a:rPr>
              <a:t>httpPort</a:t>
            </a:r>
            <a:r>
              <a:rPr kumimoji="0" lang="de-DE" sz="3200" b="0" i="0" u="none" strike="noStrike" kern="1200" cap="none" spc="0" normalizeH="0" baseline="0" noProof="0" dirty="0">
                <a:ln>
                  <a:noFill/>
                </a:ln>
                <a:solidFill>
                  <a:srgbClr val="000000"/>
                </a:solidFill>
                <a:effectLst/>
                <a:uLnTx/>
                <a:uFillTx/>
                <a:latin typeface="Arial"/>
                <a:ea typeface="+mn-ea"/>
                <a:cs typeface="+mn-cs"/>
              </a:rPr>
              <a:t>=8080 --</a:t>
            </a:r>
            <a:r>
              <a:rPr kumimoji="0" lang="de-DE" sz="3200" b="0" i="0" u="none" strike="noStrike" kern="1200" cap="none" spc="0" normalizeH="0" baseline="0" noProof="0" dirty="0" err="1">
                <a:ln>
                  <a:noFill/>
                </a:ln>
                <a:solidFill>
                  <a:srgbClr val="000000"/>
                </a:solidFill>
                <a:effectLst/>
                <a:uLnTx/>
                <a:uFillTx/>
                <a:latin typeface="Arial"/>
                <a:ea typeface="+mn-ea"/>
                <a:cs typeface="+mn-cs"/>
              </a:rPr>
              <a:t>httpsPort</a:t>
            </a:r>
            <a:r>
              <a:rPr kumimoji="0" lang="de-DE" sz="3200" b="0" i="0" u="none" strike="noStrike" kern="1200" cap="none" spc="0" normalizeH="0" baseline="0" noProof="0" dirty="0">
                <a:ln>
                  <a:noFill/>
                </a:ln>
                <a:solidFill>
                  <a:srgbClr val="000000"/>
                </a:solidFill>
                <a:effectLst/>
                <a:uLnTx/>
                <a:uFillTx/>
                <a:latin typeface="Arial"/>
                <a:ea typeface="+mn-ea"/>
                <a:cs typeface="+mn-cs"/>
              </a:rPr>
              <a:t>=8443 … </a:t>
            </a:r>
            <a:r>
              <a:rPr kumimoji="0" lang="de-DE" sz="3200" b="0" i="0" u="none" strike="noStrike" kern="1200" cap="none" spc="0" normalizeH="0" baseline="0" noProof="0" dirty="0" err="1">
                <a:ln>
                  <a:noFill/>
                </a:ln>
                <a:solidFill>
                  <a:srgbClr val="000000"/>
                </a:solidFill>
                <a:effectLst/>
                <a:uLnTx/>
                <a:uFillTx/>
                <a:latin typeface="Arial"/>
                <a:ea typeface="+mn-ea"/>
                <a:cs typeface="+mn-cs"/>
              </a:rPr>
              <a:t>cc-devops-jenkins:latest</a:t>
            </a:r>
            <a:endParaRPr kumimoji="0" lang="de-DE" sz="3200" b="1"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spTree>
    <p:extLst>
      <p:ext uri="{BB962C8B-B14F-4D97-AF65-F5344CB8AC3E}">
        <p14:creationId xmlns:p14="http://schemas.microsoft.com/office/powerpoint/2010/main" val="1652003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additive="base">
                                        <p:cTn id="13" dur="500" fill="hold"/>
                                        <p:tgtEl>
                                          <p:spTgt spid="19"/>
                                        </p:tgtEl>
                                        <p:attrNameLst>
                                          <p:attrName>ppt_x</p:attrName>
                                        </p:attrNameLst>
                                      </p:cBhvr>
                                      <p:tavLst>
                                        <p:tav tm="0">
                                          <p:val>
                                            <p:strVal val="#ppt_x"/>
                                          </p:val>
                                        </p:tav>
                                        <p:tav tm="100000">
                                          <p:val>
                                            <p:strVal val="#ppt_x"/>
                                          </p:val>
                                        </p:tav>
                                      </p:tavLst>
                                    </p:anim>
                                    <p:anim calcmode="lin" valueType="num">
                                      <p:cBhvr additive="base">
                                        <p:cTn id="1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fill="hold"/>
                                        <p:tgtEl>
                                          <p:spTgt spid="20"/>
                                        </p:tgtEl>
                                        <p:attrNameLst>
                                          <p:attrName>ppt_x</p:attrName>
                                        </p:attrNameLst>
                                      </p:cBhvr>
                                      <p:tavLst>
                                        <p:tav tm="0">
                                          <p:val>
                                            <p:strVal val="#ppt_x"/>
                                          </p:val>
                                        </p:tav>
                                        <p:tav tm="100000">
                                          <p:val>
                                            <p:strVal val="#ppt_x"/>
                                          </p:val>
                                        </p:tav>
                                      </p:tavLst>
                                    </p:anim>
                                    <p:anim calcmode="lin" valueType="num">
                                      <p:cBhvr additive="base">
                                        <p:cTn id="20"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How to solve it?</a:t>
            </a:r>
          </a:p>
        </p:txBody>
      </p:sp>
      <p:sp>
        <p:nvSpPr>
          <p:cNvPr id="3" name="Rectangle 2"/>
          <p:cNvSpPr/>
          <p:nvPr/>
        </p:nvSpPr>
        <p:spPr bwMode="gray">
          <a:xfrm>
            <a:off x="2748121" y="3734737"/>
            <a:ext cx="3370739" cy="2162539"/>
          </a:xfrm>
          <a:prstGeom prst="rect">
            <a:avLst/>
          </a:prstGeom>
          <a:solidFill>
            <a:schemeClr val="tx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noProof="0" dirty="0">
                <a:solidFill>
                  <a:schemeClr val="tx1"/>
                </a:solidFill>
                <a:ea typeface="Arial Unicode MS" pitchFamily="34" charset="-128"/>
                <a:cs typeface="Arial Unicode MS" pitchFamily="34" charset="-128"/>
              </a:rPr>
              <a:t>Pod-A</a:t>
            </a:r>
            <a:endParaRPr kumimoji="0" lang="en-US" sz="1600" b="1" i="0" u="none" strike="noStrike" kern="0" cap="none" spc="0" normalizeH="0" baseline="0" noProof="0" dirty="0">
              <a:ln>
                <a:noFill/>
              </a:ln>
              <a:solidFill>
                <a:schemeClr val="tx1"/>
              </a:solidFill>
              <a:effectLst/>
              <a:uLnTx/>
              <a:uFillTx/>
              <a:ea typeface="Arial Unicode MS" pitchFamily="34" charset="-128"/>
              <a:cs typeface="Arial Unicode MS" pitchFamily="34" charset="-128"/>
            </a:endParaRPr>
          </a:p>
        </p:txBody>
      </p:sp>
      <p:sp>
        <p:nvSpPr>
          <p:cNvPr id="4" name="Rectangle 3"/>
          <p:cNvSpPr/>
          <p:nvPr/>
        </p:nvSpPr>
        <p:spPr bwMode="gray">
          <a:xfrm>
            <a:off x="2295057" y="3575073"/>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6" name="Cylinder 5"/>
          <p:cNvSpPr/>
          <p:nvPr/>
        </p:nvSpPr>
        <p:spPr bwMode="gray">
          <a:xfrm>
            <a:off x="8057213" y="3642360"/>
            <a:ext cx="1422067" cy="1041520"/>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secret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3615714" y="4261341"/>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c</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err="1">
                <a:ea typeface="Arial Unicode MS" pitchFamily="34" charset="-128"/>
                <a:cs typeface="Arial Unicode MS" pitchFamily="34" charset="-128"/>
              </a:rPr>
              <a:t>nginx</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8" name="Connector: Elbow 7"/>
          <p:cNvCxnSpPr>
            <a:cxnSpLocks/>
            <a:stCxn id="7" idx="3"/>
            <a:endCxn id="6" idx="2"/>
          </p:cNvCxnSpPr>
          <p:nvPr/>
        </p:nvCxnSpPr>
        <p:spPr>
          <a:xfrm flipV="1">
            <a:off x="5243645" y="4163120"/>
            <a:ext cx="2813568" cy="676350"/>
          </a:xfrm>
          <a:prstGeom prst="bentConnector3">
            <a:avLst>
              <a:gd name="adj1" fmla="val 50000"/>
            </a:avLst>
          </a:prstGeom>
          <a:ln w="57150">
            <a:solidFill>
              <a:schemeClr val="accent5">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504000" y="1223190"/>
            <a:ext cx="11106753" cy="1384995"/>
          </a:xfrm>
          <a:prstGeom prst="rect">
            <a:avLst/>
          </a:prstGeom>
        </p:spPr>
        <p:txBody>
          <a:bodyPr wrap="square">
            <a:spAutoFit/>
          </a:bodyPr>
          <a:lstStyle/>
          <a:p>
            <a:pPr marL="342900" indent="-342900">
              <a:buFont typeface="Wingdings" panose="05000000000000000000" pitchFamily="2" charset="2"/>
              <a:buChar char="§"/>
            </a:pPr>
            <a:r>
              <a:rPr lang="en-US" dirty="0"/>
              <a:t>Separate configuration &amp; credentials from the application</a:t>
            </a:r>
          </a:p>
          <a:p>
            <a:pPr marL="342900" indent="-342900">
              <a:buFont typeface="Wingdings" panose="05000000000000000000" pitchFamily="2" charset="2"/>
              <a:buChar char="§"/>
            </a:pPr>
            <a:r>
              <a:rPr lang="en-US" dirty="0"/>
              <a:t>Store them in their own objects</a:t>
            </a:r>
          </a:p>
          <a:p>
            <a:pPr marL="887288" lvl="1" indent="-342900">
              <a:buFont typeface="Wingdings" panose="05000000000000000000" pitchFamily="2" charset="2"/>
              <a:buChar char="§"/>
            </a:pPr>
            <a:r>
              <a:rPr lang="en-US" dirty="0">
                <a:hlinkClick r:id="rId3"/>
              </a:rPr>
              <a:t>https://kubernetes.io/docs/concepts/configuration/secret</a:t>
            </a:r>
            <a:endParaRPr lang="en-US" dirty="0"/>
          </a:p>
          <a:p>
            <a:pPr marL="887288" lvl="1" indent="-342900">
              <a:buFont typeface="Wingdings" panose="05000000000000000000" pitchFamily="2" charset="2"/>
              <a:buChar char="§"/>
            </a:pPr>
            <a:r>
              <a:rPr lang="en-US" dirty="0">
                <a:hlinkClick r:id="rId4"/>
              </a:rPr>
              <a:t>https://kubernetes.io/docs/tasks/configure-pod-container/configure-pod-configmap/</a:t>
            </a:r>
            <a:r>
              <a:rPr lang="en-US" dirty="0"/>
              <a:t> </a:t>
            </a:r>
          </a:p>
        </p:txBody>
      </p:sp>
      <p:sp>
        <p:nvSpPr>
          <p:cNvPr id="15" name="Cylinder 14"/>
          <p:cNvSpPr/>
          <p:nvPr/>
        </p:nvSpPr>
        <p:spPr bwMode="gray">
          <a:xfrm>
            <a:off x="8057212" y="5034517"/>
            <a:ext cx="1422067" cy="1041520"/>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err="1">
                <a:ea typeface="Arial Unicode MS" pitchFamily="34" charset="-128"/>
                <a:cs typeface="Arial Unicode MS" pitchFamily="34" charset="-128"/>
              </a:rPr>
              <a:t>configMap</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Connector: Elbow 15"/>
          <p:cNvCxnSpPr>
            <a:cxnSpLocks/>
            <a:stCxn id="7" idx="3"/>
            <a:endCxn id="15" idx="2"/>
          </p:cNvCxnSpPr>
          <p:nvPr/>
        </p:nvCxnSpPr>
        <p:spPr>
          <a:xfrm>
            <a:off x="5243645" y="4839470"/>
            <a:ext cx="2813567" cy="715807"/>
          </a:xfrm>
          <a:prstGeom prst="bentConnector3">
            <a:avLst>
              <a:gd name="adj1" fmla="val 50000"/>
            </a:avLst>
          </a:prstGeom>
          <a:ln w="57150">
            <a:solidFill>
              <a:schemeClr val="accent5">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0105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ConfigMaps</a:t>
            </a:r>
            <a:r>
              <a:rPr lang="en-US" dirty="0"/>
              <a:t> (1)</a:t>
            </a:r>
          </a:p>
        </p:txBody>
      </p:sp>
      <p:sp>
        <p:nvSpPr>
          <p:cNvPr id="4" name="Rectangle 3"/>
          <p:cNvSpPr/>
          <p:nvPr/>
        </p:nvSpPr>
        <p:spPr>
          <a:xfrm>
            <a:off x="504000" y="1090210"/>
            <a:ext cx="8685720" cy="1061829"/>
          </a:xfrm>
          <a:prstGeom prst="rect">
            <a:avLst/>
          </a:prstGeom>
        </p:spPr>
        <p:txBody>
          <a:bodyPr wrap="square">
            <a:spAutoFit/>
          </a:bodyPr>
          <a:lstStyle/>
          <a:p>
            <a:pPr marL="342900" indent="-342900">
              <a:buFont typeface="Wingdings" panose="05000000000000000000" pitchFamily="2" charset="2"/>
              <a:buChar char="§"/>
            </a:pPr>
            <a:r>
              <a:rPr lang="en-US" dirty="0"/>
              <a:t>Store structured data as </a:t>
            </a:r>
            <a:r>
              <a:rPr lang="en-US" dirty="0" err="1"/>
              <a:t>key:value</a:t>
            </a:r>
            <a:r>
              <a:rPr lang="en-US" dirty="0"/>
              <a:t> pairs in </a:t>
            </a:r>
            <a:r>
              <a:rPr lang="en-US" dirty="0" err="1"/>
              <a:t>etcd</a:t>
            </a:r>
            <a:endParaRPr lang="en-US" dirty="0"/>
          </a:p>
          <a:p>
            <a:pPr marL="342900" indent="-342900">
              <a:buFont typeface="Wingdings" panose="05000000000000000000" pitchFamily="2" charset="2"/>
              <a:buChar char="§"/>
            </a:pPr>
            <a:r>
              <a:rPr lang="en-US" dirty="0" err="1"/>
              <a:t>ConfigMaps</a:t>
            </a:r>
            <a:r>
              <a:rPr lang="en-US" dirty="0"/>
              <a:t> can have multiple </a:t>
            </a:r>
            <a:r>
              <a:rPr lang="en-US" dirty="0" err="1"/>
              <a:t>key:value</a:t>
            </a:r>
            <a:r>
              <a:rPr lang="en-US" dirty="0"/>
              <a:t> pairs referenced as “data”</a:t>
            </a:r>
          </a:p>
          <a:p>
            <a:pPr marL="342900" indent="-342900">
              <a:buFont typeface="Wingdings" panose="05000000000000000000" pitchFamily="2" charset="2"/>
              <a:buChar char="§"/>
            </a:pPr>
            <a:r>
              <a:rPr lang="en-US" dirty="0"/>
              <a:t>It is possible to store multi-line strings as values</a:t>
            </a:r>
          </a:p>
        </p:txBody>
      </p:sp>
      <p:sp>
        <p:nvSpPr>
          <p:cNvPr id="7" name="Rectangle 6">
            <a:extLst>
              <a:ext uri="{FF2B5EF4-FFF2-40B4-BE49-F238E27FC236}">
                <a16:creationId xmlns:a16="http://schemas.microsoft.com/office/drawing/2014/main" id="{C8555189-3D2E-4752-B3FD-3EC73ACEA3AA}"/>
              </a:ext>
            </a:extLst>
          </p:cNvPr>
          <p:cNvSpPr/>
          <p:nvPr/>
        </p:nvSpPr>
        <p:spPr>
          <a:xfrm>
            <a:off x="504000" y="2896356"/>
            <a:ext cx="6127423" cy="2031325"/>
          </a:xfrm>
          <a:prstGeom prst="rect">
            <a:avLst/>
          </a:prstGeom>
          <a:solidFill>
            <a:schemeClr val="bg1">
              <a:lumMod val="95000"/>
            </a:schemeClr>
          </a:solidFill>
        </p:spPr>
        <p:txBody>
          <a:bodyPr wrap="square">
            <a:spAutoFit/>
          </a:bodyPr>
          <a:lstStyle/>
          <a:p>
            <a:r>
              <a:rPr lang="en-US" sz="1800" dirty="0" err="1">
                <a:latin typeface="Courier New" panose="02070309020205020404" pitchFamily="49" charset="0"/>
                <a:cs typeface="Courier New" panose="02070309020205020404" pitchFamily="49" charset="0"/>
              </a:rPr>
              <a:t>kubectl</a:t>
            </a:r>
            <a:r>
              <a:rPr lang="en-US" sz="1800" dirty="0">
                <a:latin typeface="Courier New" panose="02070309020205020404" pitchFamily="49" charset="0"/>
                <a:cs typeface="Courier New" panose="02070309020205020404" pitchFamily="49" charset="0"/>
              </a:rPr>
              <a:t> create </a:t>
            </a:r>
            <a:r>
              <a:rPr lang="en-US" sz="1800" dirty="0" err="1">
                <a:latin typeface="Courier New" panose="02070309020205020404" pitchFamily="49" charset="0"/>
                <a:cs typeface="Courier New" panose="02070309020205020404" pitchFamily="49" charset="0"/>
              </a:rPr>
              <a:t>configmap</a:t>
            </a:r>
            <a:r>
              <a:rPr lang="en-US" sz="1800" dirty="0">
                <a:latin typeface="Courier New" panose="02070309020205020404" pitchFamily="49" charset="0"/>
                <a:cs typeface="Courier New" panose="02070309020205020404" pitchFamily="49" charset="0"/>
              </a:rPr>
              <a:t> test-config</a:t>
            </a:r>
          </a:p>
          <a:p>
            <a:r>
              <a:rPr lang="en-US" sz="1800" dirty="0">
                <a:latin typeface="Courier New" panose="02070309020205020404" pitchFamily="49" charset="0"/>
                <a:cs typeface="Courier New" panose="02070309020205020404" pitchFamily="49" charset="0"/>
              </a:rPr>
              <a:t>	</a:t>
            </a:r>
            <a:r>
              <a:rPr lang="en-US" sz="1800" dirty="0">
                <a:highlight>
                  <a:srgbClr val="FFFF00"/>
                </a:highlight>
                <a:latin typeface="Courier New" panose="02070309020205020404" pitchFamily="49" charset="0"/>
                <a:cs typeface="Courier New" panose="02070309020205020404" pitchFamily="49" charset="0"/>
              </a:rPr>
              <a:t>--from-literal</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test.type</a:t>
            </a:r>
            <a:r>
              <a:rPr lang="en-US" sz="1800" dirty="0">
                <a:latin typeface="Courier New" panose="02070309020205020404" pitchFamily="49" charset="0"/>
                <a:cs typeface="Courier New" panose="02070309020205020404" pitchFamily="49" charset="0"/>
              </a:rPr>
              <a:t>=unit </a:t>
            </a:r>
          </a:p>
          <a:p>
            <a:r>
              <a:rPr lang="en-US" sz="1800" dirty="0">
                <a:latin typeface="Courier New" panose="02070309020205020404" pitchFamily="49" charset="0"/>
                <a:cs typeface="Courier New" panose="02070309020205020404" pitchFamily="49" charset="0"/>
              </a:rPr>
              <a:t>	</a:t>
            </a:r>
            <a:r>
              <a:rPr lang="en-US" sz="1800" dirty="0">
                <a:highlight>
                  <a:srgbClr val="FFFF00"/>
                </a:highlight>
                <a:latin typeface="Courier New" panose="02070309020205020404" pitchFamily="49" charset="0"/>
                <a:cs typeface="Courier New" panose="02070309020205020404" pitchFamily="49" charset="0"/>
              </a:rPr>
              <a:t>--from-literal</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test.exec</a:t>
            </a:r>
            <a:r>
              <a:rPr lang="en-US" sz="1800" dirty="0">
                <a:latin typeface="Courier New" panose="02070309020205020404" pitchFamily="49" charset="0"/>
                <a:cs typeface="Courier New" panose="02070309020205020404" pitchFamily="49" charset="0"/>
              </a:rPr>
              <a:t>=always</a:t>
            </a:r>
          </a:p>
          <a:p>
            <a:endParaRPr lang="en-US" sz="1800" dirty="0">
              <a:latin typeface="Courier New" panose="02070309020205020404" pitchFamily="49" charset="0"/>
              <a:cs typeface="Courier New" panose="02070309020205020404" pitchFamily="49" charset="0"/>
            </a:endParaRPr>
          </a:p>
          <a:p>
            <a:r>
              <a:rPr lang="en-US" sz="1800" dirty="0" err="1">
                <a:latin typeface="Courier New" panose="02070309020205020404" pitchFamily="49" charset="0"/>
                <a:cs typeface="Courier New" panose="02070309020205020404" pitchFamily="49" charset="0"/>
              </a:rPr>
              <a:t>kubectl</a:t>
            </a:r>
            <a:r>
              <a:rPr lang="en-US" sz="1800" dirty="0">
                <a:latin typeface="Courier New" panose="02070309020205020404" pitchFamily="49" charset="0"/>
                <a:cs typeface="Courier New" panose="02070309020205020404" pitchFamily="49" charset="0"/>
              </a:rPr>
              <a:t> create </a:t>
            </a:r>
            <a:r>
              <a:rPr lang="en-US" sz="1800" dirty="0" err="1">
                <a:latin typeface="Courier New" panose="02070309020205020404" pitchFamily="49" charset="0"/>
                <a:cs typeface="Courier New" panose="02070309020205020404" pitchFamily="49" charset="0"/>
              </a:rPr>
              <a:t>configmap</a:t>
            </a:r>
            <a:r>
              <a:rPr lang="en-US" sz="1800" dirty="0">
                <a:latin typeface="Courier New" panose="02070309020205020404" pitchFamily="49" charset="0"/>
                <a:cs typeface="Courier New" panose="02070309020205020404" pitchFamily="49" charset="0"/>
              </a:rPr>
              <a:t> run-config </a:t>
            </a:r>
          </a:p>
          <a:p>
            <a:r>
              <a:rPr lang="en-US" sz="1800" dirty="0">
                <a:latin typeface="Courier New" panose="02070309020205020404" pitchFamily="49" charset="0"/>
                <a:cs typeface="Courier New" panose="02070309020205020404" pitchFamily="49" charset="0"/>
              </a:rPr>
              <a:t>	</a:t>
            </a:r>
            <a:r>
              <a:rPr lang="en-US" sz="1800" dirty="0">
                <a:highlight>
                  <a:srgbClr val="FFFF00"/>
                </a:highlight>
                <a:latin typeface="Courier New" panose="02070309020205020404" pitchFamily="49" charset="0"/>
                <a:cs typeface="Courier New" panose="02070309020205020404" pitchFamily="49" charset="0"/>
              </a:rPr>
              <a:t>--from-file</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config.json</a:t>
            </a:r>
            <a:endParaRPr lang="en-US" sz="1800" dirty="0">
              <a:latin typeface="Courier New" panose="02070309020205020404" pitchFamily="49" charset="0"/>
              <a:cs typeface="Courier New" panose="02070309020205020404" pitchFamily="49" charset="0"/>
            </a:endParaRPr>
          </a:p>
          <a:p>
            <a:endParaRPr lang="en-US" sz="1800" dirty="0">
              <a:latin typeface="Courier New" panose="02070309020205020404" pitchFamily="49" charset="0"/>
              <a:cs typeface="Courier New" panose="02070309020205020404" pitchFamily="49" charset="0"/>
            </a:endParaRPr>
          </a:p>
        </p:txBody>
      </p:sp>
      <p:sp>
        <p:nvSpPr>
          <p:cNvPr id="14" name="Speech Bubble: Rectangle 13">
            <a:extLst>
              <a:ext uri="{FF2B5EF4-FFF2-40B4-BE49-F238E27FC236}">
                <a16:creationId xmlns:a16="http://schemas.microsoft.com/office/drawing/2014/main" id="{999315DF-DEA7-4C76-9292-07ECE2F98B92}"/>
              </a:ext>
            </a:extLst>
          </p:cNvPr>
          <p:cNvSpPr/>
          <p:nvPr/>
        </p:nvSpPr>
        <p:spPr bwMode="gray">
          <a:xfrm>
            <a:off x="7561984" y="2896356"/>
            <a:ext cx="1809548" cy="907202"/>
          </a:xfrm>
          <a:prstGeom prst="wedgeRectCallout">
            <a:avLst>
              <a:gd name="adj1" fmla="val -125328"/>
              <a:gd name="adj2" fmla="val -98"/>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Parse content from command line</a:t>
            </a:r>
          </a:p>
        </p:txBody>
      </p:sp>
      <p:sp>
        <p:nvSpPr>
          <p:cNvPr id="15" name="Speech Bubble: Rectangle 14">
            <a:extLst>
              <a:ext uri="{FF2B5EF4-FFF2-40B4-BE49-F238E27FC236}">
                <a16:creationId xmlns:a16="http://schemas.microsoft.com/office/drawing/2014/main" id="{0C0844C7-9EB3-48B7-A641-C3C4B1F4F2F5}"/>
              </a:ext>
            </a:extLst>
          </p:cNvPr>
          <p:cNvSpPr/>
          <p:nvPr/>
        </p:nvSpPr>
        <p:spPr bwMode="gray">
          <a:xfrm>
            <a:off x="7561984" y="4224709"/>
            <a:ext cx="1809548" cy="907202"/>
          </a:xfrm>
          <a:prstGeom prst="wedgeRectCallout">
            <a:avLst>
              <a:gd name="adj1" fmla="val -125328"/>
              <a:gd name="adj2" fmla="val -98"/>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Parse content from file</a:t>
            </a:r>
          </a:p>
        </p:txBody>
      </p:sp>
    </p:spTree>
    <p:extLst>
      <p:ext uri="{BB962C8B-B14F-4D97-AF65-F5344CB8AC3E}">
        <p14:creationId xmlns:p14="http://schemas.microsoft.com/office/powerpoint/2010/main" val="1966867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ConfigMaps</a:t>
            </a:r>
            <a:r>
              <a:rPr lang="en-US" dirty="0"/>
              <a:t> (2)</a:t>
            </a:r>
          </a:p>
        </p:txBody>
      </p:sp>
      <p:sp>
        <p:nvSpPr>
          <p:cNvPr id="4" name="Rectangle 3"/>
          <p:cNvSpPr/>
          <p:nvPr/>
        </p:nvSpPr>
        <p:spPr>
          <a:xfrm>
            <a:off x="504000" y="1090210"/>
            <a:ext cx="8685720" cy="1061829"/>
          </a:xfrm>
          <a:prstGeom prst="rect">
            <a:avLst/>
          </a:prstGeom>
        </p:spPr>
        <p:txBody>
          <a:bodyPr wrap="square">
            <a:spAutoFit/>
          </a:bodyPr>
          <a:lstStyle/>
          <a:p>
            <a:pPr marL="342900" indent="-342900">
              <a:buFont typeface="Wingdings" panose="05000000000000000000" pitchFamily="2" charset="2"/>
              <a:buChar char="§"/>
            </a:pPr>
            <a:r>
              <a:rPr lang="en-US" dirty="0" err="1"/>
              <a:t>ConfigMap</a:t>
            </a:r>
            <a:r>
              <a:rPr lang="en-US" dirty="0"/>
              <a:t> data can be projected to</a:t>
            </a:r>
          </a:p>
          <a:p>
            <a:pPr marL="887288" lvl="1" indent="-342900">
              <a:buFont typeface="Wingdings" panose="05000000000000000000" pitchFamily="2" charset="2"/>
              <a:buChar char="§"/>
            </a:pPr>
            <a:r>
              <a:rPr lang="en-US" dirty="0"/>
              <a:t>The container’s file system</a:t>
            </a:r>
          </a:p>
          <a:p>
            <a:pPr marL="887288" lvl="1" indent="-342900">
              <a:buFont typeface="Wingdings" panose="05000000000000000000" pitchFamily="2" charset="2"/>
              <a:buChar char="§"/>
            </a:pPr>
            <a:r>
              <a:rPr lang="en-US" dirty="0"/>
              <a:t>The container’s environment variables</a:t>
            </a:r>
          </a:p>
        </p:txBody>
      </p:sp>
      <p:pic>
        <p:nvPicPr>
          <p:cNvPr id="5" name="Picture 4">
            <a:extLst>
              <a:ext uri="{FF2B5EF4-FFF2-40B4-BE49-F238E27FC236}">
                <a16:creationId xmlns:a16="http://schemas.microsoft.com/office/drawing/2014/main" id="{84971AF7-B20B-415E-81A6-1327DFEA8885}"/>
              </a:ext>
            </a:extLst>
          </p:cNvPr>
          <p:cNvPicPr>
            <a:picLocks noChangeAspect="1"/>
          </p:cNvPicPr>
          <p:nvPr/>
        </p:nvPicPr>
        <p:blipFill>
          <a:blip r:embed="rId3"/>
          <a:stretch>
            <a:fillRect/>
          </a:stretch>
        </p:blipFill>
        <p:spPr>
          <a:xfrm>
            <a:off x="2110199" y="3045719"/>
            <a:ext cx="2045119" cy="1714291"/>
          </a:xfrm>
          <a:prstGeom prst="rect">
            <a:avLst/>
          </a:prstGeom>
          <a:ln>
            <a:solidFill>
              <a:schemeClr val="tx1"/>
            </a:solidFill>
          </a:ln>
        </p:spPr>
      </p:pic>
      <p:pic>
        <p:nvPicPr>
          <p:cNvPr id="6" name="Picture 5">
            <a:extLst>
              <a:ext uri="{FF2B5EF4-FFF2-40B4-BE49-F238E27FC236}">
                <a16:creationId xmlns:a16="http://schemas.microsoft.com/office/drawing/2014/main" id="{53CB9007-501B-4225-B53A-E73A46AE7B7F}"/>
              </a:ext>
            </a:extLst>
          </p:cNvPr>
          <p:cNvPicPr>
            <a:picLocks noChangeAspect="1"/>
          </p:cNvPicPr>
          <p:nvPr/>
        </p:nvPicPr>
        <p:blipFill>
          <a:blip r:embed="rId4"/>
          <a:stretch>
            <a:fillRect/>
          </a:stretch>
        </p:blipFill>
        <p:spPr>
          <a:xfrm>
            <a:off x="6564182" y="1451731"/>
            <a:ext cx="4270688" cy="4902269"/>
          </a:xfrm>
          <a:prstGeom prst="rect">
            <a:avLst/>
          </a:prstGeom>
          <a:ln>
            <a:solidFill>
              <a:schemeClr val="tx1"/>
            </a:solidFill>
          </a:ln>
        </p:spPr>
      </p:pic>
      <p:cxnSp>
        <p:nvCxnSpPr>
          <p:cNvPr id="8" name="Straight Arrow Connector 7">
            <a:extLst>
              <a:ext uri="{FF2B5EF4-FFF2-40B4-BE49-F238E27FC236}">
                <a16:creationId xmlns:a16="http://schemas.microsoft.com/office/drawing/2014/main" id="{BC0FC983-12CF-4F41-BB7D-FD46FA165FEC}"/>
              </a:ext>
            </a:extLst>
          </p:cNvPr>
          <p:cNvCxnSpPr>
            <a:cxnSpLocks/>
          </p:cNvCxnSpPr>
          <p:nvPr/>
        </p:nvCxnSpPr>
        <p:spPr>
          <a:xfrm>
            <a:off x="4155318" y="4355184"/>
            <a:ext cx="3329564" cy="274948"/>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B93FEC4-22BA-4525-ACF6-49CAEE480001}"/>
              </a:ext>
            </a:extLst>
          </p:cNvPr>
          <p:cNvCxnSpPr>
            <a:cxnSpLocks/>
          </p:cNvCxnSpPr>
          <p:nvPr/>
        </p:nvCxnSpPr>
        <p:spPr>
          <a:xfrm>
            <a:off x="4155318" y="4630132"/>
            <a:ext cx="3329564" cy="102595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019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5" name="Picture 4">
            <a:extLst>
              <a:ext uri="{FF2B5EF4-FFF2-40B4-BE49-F238E27FC236}">
                <a16:creationId xmlns:a16="http://schemas.microsoft.com/office/drawing/2014/main" id="{724A9FBC-F97B-4E72-9810-550B0CD9B929}"/>
              </a:ext>
            </a:extLst>
          </p:cNvPr>
          <p:cNvPicPr>
            <a:picLocks noChangeAspect="1"/>
          </p:cNvPicPr>
          <p:nvPr/>
        </p:nvPicPr>
        <p:blipFill>
          <a:blip r:embed="rId3"/>
          <a:stretch>
            <a:fillRect/>
          </a:stretch>
        </p:blipFill>
        <p:spPr>
          <a:xfrm>
            <a:off x="3645157" y="976918"/>
            <a:ext cx="4904163" cy="4904163"/>
          </a:xfrm>
          <a:prstGeom prst="rect">
            <a:avLst/>
          </a:prstGeom>
        </p:spPr>
      </p:pic>
    </p:spTree>
    <p:extLst>
      <p:ext uri="{BB962C8B-B14F-4D97-AF65-F5344CB8AC3E}">
        <p14:creationId xmlns:p14="http://schemas.microsoft.com/office/powerpoint/2010/main" val="30127070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Secrets</a:t>
            </a:r>
          </a:p>
        </p:txBody>
      </p:sp>
      <p:sp>
        <p:nvSpPr>
          <p:cNvPr id="3" name="Rectangle 2"/>
          <p:cNvSpPr/>
          <p:nvPr/>
        </p:nvSpPr>
        <p:spPr>
          <a:xfrm>
            <a:off x="503999" y="1136103"/>
            <a:ext cx="11186477" cy="1384995"/>
          </a:xfrm>
          <a:prstGeom prst="rect">
            <a:avLst/>
          </a:prstGeom>
        </p:spPr>
        <p:txBody>
          <a:bodyPr wrap="square">
            <a:spAutoFit/>
          </a:bodyPr>
          <a:lstStyle/>
          <a:p>
            <a:pPr marL="342900" indent="-342900">
              <a:buFont typeface="Wingdings" panose="05000000000000000000" pitchFamily="2" charset="2"/>
              <a:buChar char="§"/>
            </a:pPr>
            <a:r>
              <a:rPr lang="en-US" dirty="0"/>
              <a:t>Stores data base64 encoded</a:t>
            </a:r>
          </a:p>
          <a:p>
            <a:pPr marL="342900" indent="-342900">
              <a:buFont typeface="Wingdings" panose="05000000000000000000" pitchFamily="2" charset="2"/>
              <a:buChar char="§"/>
            </a:pPr>
            <a:r>
              <a:rPr lang="en-US" dirty="0"/>
              <a:t>Can contain several </a:t>
            </a:r>
            <a:r>
              <a:rPr lang="en-US" dirty="0" err="1"/>
              <a:t>key:value</a:t>
            </a:r>
            <a:r>
              <a:rPr lang="en-US" dirty="0"/>
              <a:t> pairs or files in data section</a:t>
            </a:r>
          </a:p>
          <a:p>
            <a:pPr marL="342900" indent="-342900">
              <a:buFont typeface="Wingdings" panose="05000000000000000000" pitchFamily="2" charset="2"/>
              <a:buChar char="§"/>
            </a:pPr>
            <a:r>
              <a:rPr lang="en-US" dirty="0"/>
              <a:t>Can be read by anyone in namespace with watch/list ability</a:t>
            </a:r>
          </a:p>
          <a:p>
            <a:pPr marL="342900" indent="-342900">
              <a:buFont typeface="Wingdings" panose="05000000000000000000" pitchFamily="2" charset="2"/>
              <a:buChar char="§"/>
            </a:pPr>
            <a:r>
              <a:rPr lang="en-US" dirty="0"/>
              <a:t>Risk: API server / </a:t>
            </a:r>
            <a:r>
              <a:rPr lang="en-US" dirty="0" err="1"/>
              <a:t>etcd</a:t>
            </a:r>
            <a:r>
              <a:rPr lang="en-US" dirty="0"/>
              <a:t> potentially store information in plaintext</a:t>
            </a:r>
          </a:p>
        </p:txBody>
      </p:sp>
      <p:sp>
        <p:nvSpPr>
          <p:cNvPr id="6" name="Cylinder 5">
            <a:extLst>
              <a:ext uri="{FF2B5EF4-FFF2-40B4-BE49-F238E27FC236}">
                <a16:creationId xmlns:a16="http://schemas.microsoft.com/office/drawing/2014/main" id="{8294FB23-16CF-4FCA-926E-9EAC91920FAE}"/>
              </a:ext>
            </a:extLst>
          </p:cNvPr>
          <p:cNvSpPr/>
          <p:nvPr/>
        </p:nvSpPr>
        <p:spPr bwMode="gray">
          <a:xfrm>
            <a:off x="5742336" y="4258173"/>
            <a:ext cx="1422067" cy="1041520"/>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TLS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Cylinder 6">
            <a:extLst>
              <a:ext uri="{FF2B5EF4-FFF2-40B4-BE49-F238E27FC236}">
                <a16:creationId xmlns:a16="http://schemas.microsoft.com/office/drawing/2014/main" id="{4B75FA72-07CA-4510-8061-3E39324D27E0}"/>
              </a:ext>
            </a:extLst>
          </p:cNvPr>
          <p:cNvSpPr/>
          <p:nvPr/>
        </p:nvSpPr>
        <p:spPr bwMode="gray">
          <a:xfrm>
            <a:off x="5742337" y="5554192"/>
            <a:ext cx="1422067" cy="1041520"/>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docker registry</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Cylinder 7">
            <a:extLst>
              <a:ext uri="{FF2B5EF4-FFF2-40B4-BE49-F238E27FC236}">
                <a16:creationId xmlns:a16="http://schemas.microsoft.com/office/drawing/2014/main" id="{048893B6-9C1E-43C0-9C96-950FA005000B}"/>
              </a:ext>
            </a:extLst>
          </p:cNvPr>
          <p:cNvSpPr/>
          <p:nvPr/>
        </p:nvSpPr>
        <p:spPr bwMode="gray">
          <a:xfrm>
            <a:off x="5742338" y="2962154"/>
            <a:ext cx="1422067" cy="1041520"/>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generic</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Rectangle 8">
            <a:extLst>
              <a:ext uri="{FF2B5EF4-FFF2-40B4-BE49-F238E27FC236}">
                <a16:creationId xmlns:a16="http://schemas.microsoft.com/office/drawing/2014/main" id="{41E95D78-488A-4CCE-BA8C-7C2B88649B17}"/>
              </a:ext>
            </a:extLst>
          </p:cNvPr>
          <p:cNvSpPr/>
          <p:nvPr/>
        </p:nvSpPr>
        <p:spPr bwMode="gray">
          <a:xfrm>
            <a:off x="928945" y="3694669"/>
            <a:ext cx="3370739" cy="216253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noProof="0" dirty="0">
                <a:ea typeface="Arial Unicode MS" pitchFamily="34" charset="-128"/>
                <a:cs typeface="Arial Unicode MS" pitchFamily="34" charset="-128"/>
              </a:rPr>
              <a:t>Pod-A</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 name="Rectangle 10">
            <a:extLst>
              <a:ext uri="{FF2B5EF4-FFF2-40B4-BE49-F238E27FC236}">
                <a16:creationId xmlns:a16="http://schemas.microsoft.com/office/drawing/2014/main" id="{637BA9B8-06AE-4B9A-83E3-A4BAB35F098B}"/>
              </a:ext>
            </a:extLst>
          </p:cNvPr>
          <p:cNvSpPr/>
          <p:nvPr/>
        </p:nvSpPr>
        <p:spPr bwMode="gray">
          <a:xfrm>
            <a:off x="1583086" y="4082610"/>
            <a:ext cx="2062456" cy="138665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Container</a:t>
            </a:r>
          </a:p>
        </p:txBody>
      </p:sp>
      <p:cxnSp>
        <p:nvCxnSpPr>
          <p:cNvPr id="12" name="Connector: Elbow 11">
            <a:extLst>
              <a:ext uri="{FF2B5EF4-FFF2-40B4-BE49-F238E27FC236}">
                <a16:creationId xmlns:a16="http://schemas.microsoft.com/office/drawing/2014/main" id="{030B253B-D0F3-4FA5-B725-AE3A8661C898}"/>
              </a:ext>
            </a:extLst>
          </p:cNvPr>
          <p:cNvCxnSpPr>
            <a:cxnSpLocks/>
            <a:stCxn id="9" idx="3"/>
            <a:endCxn id="8" idx="2"/>
          </p:cNvCxnSpPr>
          <p:nvPr/>
        </p:nvCxnSpPr>
        <p:spPr>
          <a:xfrm flipV="1">
            <a:off x="4299684" y="3482914"/>
            <a:ext cx="1442654" cy="1293025"/>
          </a:xfrm>
          <a:prstGeom prst="bentConnector3">
            <a:avLst>
              <a:gd name="adj1" fmla="val 50000"/>
            </a:avLst>
          </a:prstGeom>
          <a:ln w="57150">
            <a:solidFill>
              <a:schemeClr val="accent5">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9B1D3D82-741E-4B4A-B29F-674E8540F651}"/>
              </a:ext>
            </a:extLst>
          </p:cNvPr>
          <p:cNvCxnSpPr>
            <a:cxnSpLocks/>
            <a:stCxn id="9" idx="3"/>
            <a:endCxn id="6" idx="2"/>
          </p:cNvCxnSpPr>
          <p:nvPr/>
        </p:nvCxnSpPr>
        <p:spPr>
          <a:xfrm>
            <a:off x="4299684" y="4775939"/>
            <a:ext cx="1442652" cy="2994"/>
          </a:xfrm>
          <a:prstGeom prst="bentConnector3">
            <a:avLst>
              <a:gd name="adj1" fmla="val 50000"/>
            </a:avLst>
          </a:prstGeom>
          <a:ln w="57150">
            <a:solidFill>
              <a:schemeClr val="accent5">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C035E278-18F3-4C0E-BCA8-05E8E12EC069}"/>
              </a:ext>
            </a:extLst>
          </p:cNvPr>
          <p:cNvCxnSpPr>
            <a:cxnSpLocks/>
            <a:stCxn id="9" idx="3"/>
            <a:endCxn id="7" idx="2"/>
          </p:cNvCxnSpPr>
          <p:nvPr/>
        </p:nvCxnSpPr>
        <p:spPr>
          <a:xfrm>
            <a:off x="4299684" y="4775939"/>
            <a:ext cx="1442653" cy="1299013"/>
          </a:xfrm>
          <a:prstGeom prst="bentConnector3">
            <a:avLst>
              <a:gd name="adj1" fmla="val 50000"/>
            </a:avLst>
          </a:prstGeom>
          <a:ln w="57150">
            <a:solidFill>
              <a:schemeClr val="accent5">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Speech Bubble: Rectangle 21">
            <a:extLst>
              <a:ext uri="{FF2B5EF4-FFF2-40B4-BE49-F238E27FC236}">
                <a16:creationId xmlns:a16="http://schemas.microsoft.com/office/drawing/2014/main" id="{B9594814-70E4-4643-9097-9694A9368728}"/>
              </a:ext>
            </a:extLst>
          </p:cNvPr>
          <p:cNvSpPr/>
          <p:nvPr/>
        </p:nvSpPr>
        <p:spPr bwMode="gray">
          <a:xfrm>
            <a:off x="8768615" y="2936034"/>
            <a:ext cx="1809548" cy="907202"/>
          </a:xfrm>
          <a:prstGeom prst="wedgeRectCallout">
            <a:avLst>
              <a:gd name="adj1" fmla="val -125328"/>
              <a:gd name="adj2" fmla="val -98"/>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Use to store credentials</a:t>
            </a:r>
          </a:p>
        </p:txBody>
      </p:sp>
      <p:sp>
        <p:nvSpPr>
          <p:cNvPr id="23" name="Speech Bubble: Rectangle 22">
            <a:extLst>
              <a:ext uri="{FF2B5EF4-FFF2-40B4-BE49-F238E27FC236}">
                <a16:creationId xmlns:a16="http://schemas.microsoft.com/office/drawing/2014/main" id="{E738E071-E968-4282-B026-ED0EDDDA645F}"/>
              </a:ext>
            </a:extLst>
          </p:cNvPr>
          <p:cNvSpPr/>
          <p:nvPr/>
        </p:nvSpPr>
        <p:spPr bwMode="gray">
          <a:xfrm>
            <a:off x="8768615" y="4258172"/>
            <a:ext cx="1809548" cy="907202"/>
          </a:xfrm>
          <a:prstGeom prst="wedgeRectCallout">
            <a:avLst>
              <a:gd name="adj1" fmla="val -125328"/>
              <a:gd name="adj2" fmla="val -98"/>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Use to store certificates</a:t>
            </a:r>
          </a:p>
        </p:txBody>
      </p:sp>
      <p:sp>
        <p:nvSpPr>
          <p:cNvPr id="24" name="Speech Bubble: Rectangle 23">
            <a:extLst>
              <a:ext uri="{FF2B5EF4-FFF2-40B4-BE49-F238E27FC236}">
                <a16:creationId xmlns:a16="http://schemas.microsoft.com/office/drawing/2014/main" id="{93CC1797-AAE7-4AC9-8788-CFE549EA58B3}"/>
              </a:ext>
            </a:extLst>
          </p:cNvPr>
          <p:cNvSpPr/>
          <p:nvPr/>
        </p:nvSpPr>
        <p:spPr bwMode="gray">
          <a:xfrm>
            <a:off x="8768614" y="5580309"/>
            <a:ext cx="1809549" cy="1099623"/>
          </a:xfrm>
          <a:prstGeom prst="wedgeRectCallout">
            <a:avLst>
              <a:gd name="adj1" fmla="val -125328"/>
              <a:gd name="adj2" fmla="val -98"/>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Use to store credentials to a docker registry</a:t>
            </a:r>
          </a:p>
        </p:txBody>
      </p:sp>
    </p:spTree>
    <p:extLst>
      <p:ext uri="{BB962C8B-B14F-4D97-AF65-F5344CB8AC3E}">
        <p14:creationId xmlns:p14="http://schemas.microsoft.com/office/powerpoint/2010/main" val="2422484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F65AEF3-22EB-4678-AC24-A22819BDD53A}"/>
              </a:ext>
            </a:extLst>
          </p:cNvPr>
          <p:cNvSpPr/>
          <p:nvPr/>
        </p:nvSpPr>
        <p:spPr>
          <a:xfrm>
            <a:off x="504001" y="984485"/>
            <a:ext cx="11186476" cy="5370701"/>
          </a:xfrm>
          <a:prstGeom prst="rect">
            <a:avLst/>
          </a:prstGeom>
          <a:solidFill>
            <a:schemeClr val="bg1">
              <a:lumMod val="95000"/>
            </a:schemeClr>
          </a:solidFill>
        </p:spPr>
        <p:txBody>
          <a:bodyPr wrap="square">
            <a:spAutoFit/>
          </a:bodyPr>
          <a:lstStyle/>
          <a:p>
            <a:r>
              <a:rPr lang="en-US" sz="1600" dirty="0">
                <a:latin typeface="Courier New" panose="02070309020205020404" pitchFamily="49" charset="0"/>
                <a:cs typeface="Courier New" panose="02070309020205020404" pitchFamily="49" charset="0"/>
              </a:rPr>
              <a:t>$: echo admin &gt; username.txt</a:t>
            </a:r>
          </a:p>
          <a:p>
            <a:r>
              <a:rPr lang="en-US" sz="1600" dirty="0">
                <a:latin typeface="Courier New" panose="02070309020205020404" pitchFamily="49" charset="0"/>
                <a:cs typeface="Courier New" panose="02070309020205020404" pitchFamily="49" charset="0"/>
              </a:rPr>
              <a:t>$: cat username.txt</a:t>
            </a:r>
          </a:p>
          <a:p>
            <a:r>
              <a:rPr lang="en-US" sz="1600" dirty="0">
                <a:latin typeface="Courier New" panose="02070309020205020404" pitchFamily="49" charset="0"/>
                <a:cs typeface="Courier New" panose="02070309020205020404" pitchFamily="49" charset="0"/>
              </a:rPr>
              <a:t>admin</a:t>
            </a:r>
          </a:p>
          <a:p>
            <a:endParaRPr lang="en-US" sz="8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echo Secret4ever &gt; password.txt</a:t>
            </a:r>
          </a:p>
          <a:p>
            <a:r>
              <a:rPr lang="en-US" sz="1600" dirty="0">
                <a:latin typeface="Courier New" panose="02070309020205020404" pitchFamily="49" charset="0"/>
                <a:cs typeface="Courier New" panose="02070309020205020404" pitchFamily="49" charset="0"/>
              </a:rPr>
              <a:t>$: cat password.txt</a:t>
            </a:r>
          </a:p>
          <a:p>
            <a:r>
              <a:rPr lang="en-US" sz="1600" dirty="0">
                <a:latin typeface="Courier New" panose="02070309020205020404" pitchFamily="49" charset="0"/>
                <a:cs typeface="Courier New" panose="02070309020205020404" pitchFamily="49" charset="0"/>
              </a:rPr>
              <a:t>Secret4ever</a:t>
            </a:r>
          </a:p>
          <a:p>
            <a:endParaRPr lang="en-US" sz="8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kubectl</a:t>
            </a:r>
            <a:r>
              <a:rPr lang="en-US" sz="1600" dirty="0">
                <a:latin typeface="Courier New" panose="02070309020205020404" pitchFamily="49" charset="0"/>
                <a:cs typeface="Courier New" panose="02070309020205020404" pitchFamily="49" charset="0"/>
              </a:rPr>
              <a:t> create secret generic admin-access \ </a:t>
            </a:r>
          </a:p>
          <a:p>
            <a:r>
              <a:rPr lang="en-US" sz="1600" dirty="0">
                <a:latin typeface="Courier New" panose="02070309020205020404" pitchFamily="49" charset="0"/>
                <a:cs typeface="Courier New" panose="02070309020205020404" pitchFamily="49" charset="0"/>
              </a:rPr>
              <a:t>	</a:t>
            </a:r>
            <a:r>
              <a:rPr lang="en-US" sz="1600" dirty="0">
                <a:highlight>
                  <a:srgbClr val="FFFF00"/>
                </a:highlight>
                <a:latin typeface="Courier New" panose="02070309020205020404" pitchFamily="49" charset="0"/>
                <a:cs typeface="Courier New" panose="02070309020205020404" pitchFamily="49" charset="0"/>
              </a:rPr>
              <a:t>--from-file=./username.txt</a:t>
            </a:r>
            <a:r>
              <a:rPr lang="en-US" sz="1600" dirty="0">
                <a:latin typeface="Courier New" panose="02070309020205020404" pitchFamily="49" charset="0"/>
                <a:cs typeface="Courier New" panose="02070309020205020404" pitchFamily="49" charset="0"/>
              </a:rPr>
              <a:t> \</a:t>
            </a:r>
            <a:r>
              <a:rPr lang="en-US" sz="1600" dirty="0">
                <a:highlight>
                  <a:srgbClr val="FFFF00"/>
                </a:highlight>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a:t>
            </a:r>
            <a:r>
              <a:rPr lang="en-US" sz="1600" dirty="0">
                <a:highlight>
                  <a:srgbClr val="FFFF00"/>
                </a:highlight>
                <a:latin typeface="Courier New" panose="02070309020205020404" pitchFamily="49" charset="0"/>
                <a:cs typeface="Courier New" panose="02070309020205020404" pitchFamily="49" charset="0"/>
              </a:rPr>
              <a:t>--from-file=./password.txt</a:t>
            </a:r>
          </a:p>
          <a:p>
            <a:r>
              <a:rPr lang="en-US" sz="1600" dirty="0">
                <a:latin typeface="Courier New" panose="02070309020205020404" pitchFamily="49" charset="0"/>
                <a:cs typeface="Courier New" panose="02070309020205020404" pitchFamily="49" charset="0"/>
              </a:rPr>
              <a:t>secret "admin-access" created</a:t>
            </a:r>
          </a:p>
          <a:p>
            <a:endParaRPr lang="en-US" sz="7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kubectl</a:t>
            </a:r>
            <a:r>
              <a:rPr lang="en-US" sz="1600" dirty="0">
                <a:latin typeface="Courier New" panose="02070309020205020404" pitchFamily="49" charset="0"/>
                <a:cs typeface="Courier New" panose="02070309020205020404" pitchFamily="49" charset="0"/>
              </a:rPr>
              <a:t> get secret admin-access -o </a:t>
            </a:r>
            <a:r>
              <a:rPr lang="en-US" sz="1600" dirty="0" err="1">
                <a:latin typeface="Courier New" panose="02070309020205020404" pitchFamily="49" charset="0"/>
                <a:cs typeface="Courier New" panose="02070309020205020404" pitchFamily="49" charset="0"/>
              </a:rPr>
              <a:t>yaml</a:t>
            </a:r>
            <a:endParaRPr lang="en-US" sz="1600" dirty="0">
              <a:latin typeface="Courier New" panose="02070309020205020404" pitchFamily="49" charset="0"/>
              <a:cs typeface="Courier New" panose="02070309020205020404" pitchFamily="49" charset="0"/>
            </a:endParaRPr>
          </a:p>
          <a:p>
            <a:r>
              <a:rPr lang="en-US" sz="1600" dirty="0" err="1">
                <a:latin typeface="Courier New" panose="02070309020205020404" pitchFamily="49" charset="0"/>
                <a:cs typeface="Courier New" panose="02070309020205020404" pitchFamily="49" charset="0"/>
              </a:rPr>
              <a:t>apiVersion</a:t>
            </a:r>
            <a:r>
              <a:rPr lang="en-US" sz="1600" dirty="0">
                <a:latin typeface="Courier New" panose="02070309020205020404" pitchFamily="49" charset="0"/>
                <a:cs typeface="Courier New" panose="02070309020205020404" pitchFamily="49" charset="0"/>
              </a:rPr>
              <a:t>: v1</a:t>
            </a:r>
          </a:p>
          <a:p>
            <a:r>
              <a:rPr lang="en-US" sz="1600" dirty="0">
                <a:latin typeface="Courier New" panose="02070309020205020404" pitchFamily="49" charset="0"/>
                <a:cs typeface="Courier New" panose="02070309020205020404" pitchFamily="49" charset="0"/>
              </a:rPr>
              <a:t>data:</a:t>
            </a:r>
          </a:p>
          <a:p>
            <a:r>
              <a:rPr lang="en-US" sz="1600" dirty="0">
                <a:latin typeface="Courier New" panose="02070309020205020404" pitchFamily="49" charset="0"/>
                <a:cs typeface="Courier New" panose="02070309020205020404" pitchFamily="49" charset="0"/>
              </a:rPr>
              <a:t>  </a:t>
            </a:r>
            <a:r>
              <a:rPr lang="en-US" sz="1600" dirty="0">
                <a:highlight>
                  <a:srgbClr val="FFFF00"/>
                </a:highlight>
                <a:latin typeface="Courier New" panose="02070309020205020404" pitchFamily="49" charset="0"/>
                <a:cs typeface="Courier New" panose="02070309020205020404" pitchFamily="49" charset="0"/>
              </a:rPr>
              <a:t>password.txt: U2VjcmV0NGV2ZXIK</a:t>
            </a:r>
          </a:p>
          <a:p>
            <a:r>
              <a:rPr lang="en-US" sz="1600" dirty="0">
                <a:latin typeface="Courier New" panose="02070309020205020404" pitchFamily="49" charset="0"/>
                <a:cs typeface="Courier New" panose="02070309020205020404" pitchFamily="49" charset="0"/>
              </a:rPr>
              <a:t>  </a:t>
            </a:r>
            <a:r>
              <a:rPr lang="en-US" sz="1600" dirty="0">
                <a:highlight>
                  <a:srgbClr val="FFFF00"/>
                </a:highlight>
                <a:latin typeface="Courier New" panose="02070309020205020404" pitchFamily="49" charset="0"/>
                <a:cs typeface="Courier New" panose="02070309020205020404" pitchFamily="49" charset="0"/>
              </a:rPr>
              <a:t>username.txt: YWRtaW4K</a:t>
            </a:r>
          </a:p>
          <a:p>
            <a:r>
              <a:rPr lang="en-US" sz="1600" dirty="0">
                <a:latin typeface="Courier New" panose="02070309020205020404" pitchFamily="49" charset="0"/>
                <a:cs typeface="Courier New" panose="02070309020205020404" pitchFamily="49" charset="0"/>
              </a:rPr>
              <a:t>kind: Secret</a:t>
            </a:r>
          </a:p>
          <a:p>
            <a:r>
              <a:rPr lang="en-US" sz="1600" dirty="0">
                <a:latin typeface="Courier New" panose="02070309020205020404" pitchFamily="49" charset="0"/>
                <a:cs typeface="Courier New" panose="02070309020205020404" pitchFamily="49" charset="0"/>
              </a:rPr>
              <a:t>metadata:</a:t>
            </a:r>
          </a:p>
          <a:p>
            <a:r>
              <a:rPr lang="en-US" sz="1600" dirty="0">
                <a:latin typeface="Courier New" panose="02070309020205020404" pitchFamily="49" charset="0"/>
                <a:cs typeface="Courier New" panose="02070309020205020404" pitchFamily="49" charset="0"/>
              </a:rPr>
              <a:t>  name: admin-access</a:t>
            </a:r>
          </a:p>
          <a:p>
            <a:r>
              <a:rPr lang="en-US" sz="1600" dirty="0">
                <a:latin typeface="Courier New" panose="02070309020205020404" pitchFamily="49" charset="0"/>
                <a:cs typeface="Courier New" panose="02070309020205020404" pitchFamily="49" charset="0"/>
              </a:rPr>
              <a:t>  namespace: default</a:t>
            </a:r>
          </a:p>
          <a:p>
            <a:r>
              <a:rPr lang="en-US" sz="1600" dirty="0">
                <a:latin typeface="Courier New" panose="02070309020205020404" pitchFamily="49" charset="0"/>
                <a:cs typeface="Courier New" panose="02070309020205020404" pitchFamily="49" charset="0"/>
              </a:rPr>
              <a:t>type: Opaque</a:t>
            </a:r>
          </a:p>
        </p:txBody>
      </p:sp>
      <p:sp>
        <p:nvSpPr>
          <p:cNvPr id="2" name="Title 1"/>
          <p:cNvSpPr>
            <a:spLocks noGrp="1"/>
          </p:cNvSpPr>
          <p:nvPr>
            <p:ph type="title"/>
          </p:nvPr>
        </p:nvSpPr>
        <p:spPr/>
        <p:txBody>
          <a:bodyPr/>
          <a:lstStyle/>
          <a:p>
            <a:r>
              <a:rPr lang="en-US" dirty="0"/>
              <a:t>Create a secret</a:t>
            </a:r>
          </a:p>
        </p:txBody>
      </p:sp>
      <p:sp>
        <p:nvSpPr>
          <p:cNvPr id="12" name="Speech Bubble: Rectangle 11">
            <a:extLst>
              <a:ext uri="{FF2B5EF4-FFF2-40B4-BE49-F238E27FC236}">
                <a16:creationId xmlns:a16="http://schemas.microsoft.com/office/drawing/2014/main" id="{8A9DB308-208D-4F12-91C7-B862DAD69F37}"/>
              </a:ext>
            </a:extLst>
          </p:cNvPr>
          <p:cNvSpPr/>
          <p:nvPr/>
        </p:nvSpPr>
        <p:spPr bwMode="gray">
          <a:xfrm>
            <a:off x="5633542" y="732699"/>
            <a:ext cx="1809548" cy="907202"/>
          </a:xfrm>
          <a:prstGeom prst="wedgeRectCallout">
            <a:avLst>
              <a:gd name="adj1" fmla="val -125328"/>
              <a:gd name="adj2" fmla="val -98"/>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Store credentials in a files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3" name="Speech Bubble: Rectangle 12">
            <a:extLst>
              <a:ext uri="{FF2B5EF4-FFF2-40B4-BE49-F238E27FC236}">
                <a16:creationId xmlns:a16="http://schemas.microsoft.com/office/drawing/2014/main" id="{F3F2FDBA-9FBE-4BA2-8141-1A7C24E601B3}"/>
              </a:ext>
            </a:extLst>
          </p:cNvPr>
          <p:cNvSpPr/>
          <p:nvPr/>
        </p:nvSpPr>
        <p:spPr bwMode="gray">
          <a:xfrm>
            <a:off x="7443090" y="2128204"/>
            <a:ext cx="2194560" cy="907202"/>
          </a:xfrm>
          <a:prstGeom prst="wedgeRectCallout">
            <a:avLst>
              <a:gd name="adj1" fmla="val -114586"/>
              <a:gd name="adj2" fmla="val 59371"/>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Upload files to K8s as an object of type secret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Speech Bubble: Rectangle 13">
            <a:extLst>
              <a:ext uri="{FF2B5EF4-FFF2-40B4-BE49-F238E27FC236}">
                <a16:creationId xmlns:a16="http://schemas.microsoft.com/office/drawing/2014/main" id="{6DA407EF-632C-4834-A7AF-7E5FD731D332}"/>
              </a:ext>
            </a:extLst>
          </p:cNvPr>
          <p:cNvSpPr/>
          <p:nvPr/>
        </p:nvSpPr>
        <p:spPr bwMode="gray">
          <a:xfrm>
            <a:off x="6351847" y="5419913"/>
            <a:ext cx="2433933" cy="1073771"/>
          </a:xfrm>
          <a:prstGeom prst="wedgeRectCallout">
            <a:avLst>
              <a:gd name="adj1" fmla="val -170009"/>
              <a:gd name="adj2" fmla="val -54208"/>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File content became “value” and is base64 encoded data</a:t>
            </a:r>
          </a:p>
        </p:txBody>
      </p:sp>
      <p:sp>
        <p:nvSpPr>
          <p:cNvPr id="10" name="Speech Bubble: Rectangle 9">
            <a:extLst>
              <a:ext uri="{FF2B5EF4-FFF2-40B4-BE49-F238E27FC236}">
                <a16:creationId xmlns:a16="http://schemas.microsoft.com/office/drawing/2014/main" id="{790E666B-FD02-46CD-9ECF-A431D1DC4FEA}"/>
              </a:ext>
            </a:extLst>
          </p:cNvPr>
          <p:cNvSpPr/>
          <p:nvPr/>
        </p:nvSpPr>
        <p:spPr bwMode="gray">
          <a:xfrm>
            <a:off x="6700639" y="4042621"/>
            <a:ext cx="2433932" cy="907202"/>
          </a:xfrm>
          <a:prstGeom prst="wedgeRectCallout">
            <a:avLst>
              <a:gd name="adj1" fmla="val -226920"/>
              <a:gd name="adj2" fmla="val -5370"/>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File name became “key”</a:t>
            </a:r>
          </a:p>
        </p:txBody>
      </p:sp>
    </p:spTree>
    <p:extLst>
      <p:ext uri="{BB962C8B-B14F-4D97-AF65-F5344CB8AC3E}">
        <p14:creationId xmlns:p14="http://schemas.microsoft.com/office/powerpoint/2010/main" val="3680444501"/>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1_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3.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1484</Words>
  <Application>Microsoft Office PowerPoint</Application>
  <PresentationFormat>Custom</PresentationFormat>
  <Paragraphs>229</Paragraphs>
  <Slides>19</Slides>
  <Notes>18</Notes>
  <HiddenSlides>2</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19</vt:i4>
      </vt:variant>
    </vt:vector>
  </HeadingPairs>
  <TitlesOfParts>
    <vt:vector size="27" baseType="lpstr">
      <vt:lpstr>Arial Unicode MS</vt:lpstr>
      <vt:lpstr>Arial</vt:lpstr>
      <vt:lpstr>Courier New</vt:lpstr>
      <vt:lpstr>Symbol</vt:lpstr>
      <vt:lpstr>wingdings</vt:lpstr>
      <vt:lpstr>wingdings</vt:lpstr>
      <vt:lpstr>SAP_2017_16x9_black</vt:lpstr>
      <vt:lpstr>1_SAP_2017_16x9_black</vt:lpstr>
      <vt:lpstr>PowerPoint Presentation</vt:lpstr>
      <vt:lpstr>What‘s the issue? </vt:lpstr>
      <vt:lpstr>What‘s the issue? </vt:lpstr>
      <vt:lpstr>How to solve it?</vt:lpstr>
      <vt:lpstr>ConfigMaps (1)</vt:lpstr>
      <vt:lpstr>ConfigMaps (2)</vt:lpstr>
      <vt:lpstr>Demo</vt:lpstr>
      <vt:lpstr>Secrets</vt:lpstr>
      <vt:lpstr>Create a secret</vt:lpstr>
      <vt:lpstr>Use a secret in a pod</vt:lpstr>
      <vt:lpstr>Demo</vt:lpstr>
      <vt:lpstr>Desired target state – exercise #06</vt:lpstr>
      <vt:lpstr>Appendix</vt:lpstr>
      <vt:lpstr>Bulletinboard in K8s: Target picture overall</vt:lpstr>
      <vt:lpstr>Bulletinboard in K8s: ads DB</vt:lpstr>
      <vt:lpstr>Bulletinboard in K8s: Ads:DB, Dependencies across entities - 2</vt:lpstr>
      <vt:lpstr>Bulletinboard in K8s: ads app</vt:lpstr>
      <vt:lpstr>Bulletinboard in K8s: Ads:App, Dependencies across entities - 2</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Schmitt-Roquette, Ralf</cp:lastModifiedBy>
  <cp:revision>533</cp:revision>
  <dcterms:created xsi:type="dcterms:W3CDTF">2015-10-14T11:21:43Z</dcterms:created>
  <dcterms:modified xsi:type="dcterms:W3CDTF">2019-02-13T10:56:02Z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