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48"/>
  </p:notesMasterIdLst>
  <p:handoutMasterIdLst>
    <p:handoutMasterId r:id="rId49"/>
  </p:handoutMasterIdLst>
  <p:sldIdLst>
    <p:sldId id="433" r:id="rId5"/>
    <p:sldId id="952" r:id="rId6"/>
    <p:sldId id="451" r:id="rId7"/>
    <p:sldId id="945" r:id="rId8"/>
    <p:sldId id="946" r:id="rId9"/>
    <p:sldId id="947" r:id="rId10"/>
    <p:sldId id="943" r:id="rId11"/>
    <p:sldId id="868" r:id="rId12"/>
    <p:sldId id="944" r:id="rId13"/>
    <p:sldId id="884" r:id="rId14"/>
    <p:sldId id="883" r:id="rId15"/>
    <p:sldId id="964" r:id="rId16"/>
    <p:sldId id="872" r:id="rId17"/>
    <p:sldId id="958" r:id="rId18"/>
    <p:sldId id="885" r:id="rId19"/>
    <p:sldId id="909" r:id="rId20"/>
    <p:sldId id="962" r:id="rId21"/>
    <p:sldId id="899" r:id="rId22"/>
    <p:sldId id="907" r:id="rId23"/>
    <p:sldId id="875" r:id="rId24"/>
    <p:sldId id="906" r:id="rId25"/>
    <p:sldId id="878" r:id="rId26"/>
    <p:sldId id="951" r:id="rId27"/>
    <p:sldId id="902" r:id="rId28"/>
    <p:sldId id="904" r:id="rId29"/>
    <p:sldId id="954" r:id="rId30"/>
    <p:sldId id="914" r:id="rId31"/>
    <p:sldId id="963" r:id="rId32"/>
    <p:sldId id="923" r:id="rId33"/>
    <p:sldId id="925" r:id="rId34"/>
    <p:sldId id="916" r:id="rId35"/>
    <p:sldId id="917" r:id="rId36"/>
    <p:sldId id="918" r:id="rId37"/>
    <p:sldId id="924" r:id="rId38"/>
    <p:sldId id="905" r:id="rId39"/>
    <p:sldId id="960" r:id="rId40"/>
    <p:sldId id="961" r:id="rId41"/>
    <p:sldId id="955" r:id="rId42"/>
    <p:sldId id="948" r:id="rId43"/>
    <p:sldId id="949" r:id="rId44"/>
    <p:sldId id="950" r:id="rId45"/>
    <p:sldId id="930" r:id="rId46"/>
    <p:sldId id="265" r:id="rId47"/>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autoAdjust="0"/>
    <p:restoredTop sz="89053" autoAdjust="0"/>
  </p:normalViewPr>
  <p:slideViewPr>
    <p:cSldViewPr snapToGrid="0" showGuides="1">
      <p:cViewPr varScale="1">
        <p:scale>
          <a:sx n="145" d="100"/>
          <a:sy n="145" d="100"/>
        </p:scale>
        <p:origin x="126"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11</a:t>
            </a:fld>
            <a:endParaRPr lang="de-DE" dirty="0">
              <a:solidFill>
                <a:srgbClr val="000000"/>
              </a:solidFill>
            </a:endParaRPr>
          </a:p>
        </p:txBody>
      </p:sp>
    </p:spTree>
    <p:extLst>
      <p:ext uri="{BB962C8B-B14F-4D97-AF65-F5344CB8AC3E}">
        <p14:creationId xmlns:p14="http://schemas.microsoft.com/office/powerpoint/2010/main" val="112617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12</a:t>
            </a:fld>
            <a:endParaRPr lang="de-DE" dirty="0">
              <a:solidFill>
                <a:srgbClr val="000000"/>
              </a:solidFill>
            </a:endParaRPr>
          </a:p>
        </p:txBody>
      </p:sp>
    </p:spTree>
    <p:extLst>
      <p:ext uri="{BB962C8B-B14F-4D97-AF65-F5344CB8AC3E}">
        <p14:creationId xmlns:p14="http://schemas.microsoft.com/office/powerpoint/2010/main" val="352659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3414523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14</a:t>
            </a:fld>
            <a:endParaRPr lang="de-DE" dirty="0">
              <a:solidFill>
                <a:srgbClr val="000000"/>
              </a:solidFill>
            </a:endParaRPr>
          </a:p>
        </p:txBody>
      </p:sp>
    </p:spTree>
    <p:extLst>
      <p:ext uri="{BB962C8B-B14F-4D97-AF65-F5344CB8AC3E}">
        <p14:creationId xmlns:p14="http://schemas.microsoft.com/office/powerpoint/2010/main" val="423874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15</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16</a:t>
            </a:fld>
            <a:endParaRPr lang="de-DE" dirty="0">
              <a:solidFill>
                <a:srgbClr val="000000"/>
              </a:solidFill>
            </a:endParaRPr>
          </a:p>
        </p:txBody>
      </p:sp>
    </p:spTree>
    <p:extLst>
      <p:ext uri="{BB962C8B-B14F-4D97-AF65-F5344CB8AC3E}">
        <p14:creationId xmlns:p14="http://schemas.microsoft.com/office/powerpoint/2010/main" val="4032319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18</a:t>
            </a:fld>
            <a:endParaRPr lang="de-DE" dirty="0">
              <a:solidFill>
                <a:srgbClr val="000000"/>
              </a:solidFill>
            </a:endParaRPr>
          </a:p>
        </p:txBody>
      </p:sp>
    </p:spTree>
    <p:extLst>
      <p:ext uri="{BB962C8B-B14F-4D97-AF65-F5344CB8AC3E}">
        <p14:creationId xmlns:p14="http://schemas.microsoft.com/office/powerpoint/2010/main" val="2757347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19</a:t>
            </a:fld>
            <a:endParaRPr lang="de-DE" dirty="0">
              <a:solidFill>
                <a:srgbClr val="000000"/>
              </a:solidFill>
            </a:endParaRPr>
          </a:p>
        </p:txBody>
      </p:sp>
    </p:spTree>
    <p:extLst>
      <p:ext uri="{BB962C8B-B14F-4D97-AF65-F5344CB8AC3E}">
        <p14:creationId xmlns:p14="http://schemas.microsoft.com/office/powerpoint/2010/main" val="479401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20</a:t>
            </a:fld>
            <a:endParaRPr lang="de-DE" dirty="0">
              <a:solidFill>
                <a:srgbClr val="000000"/>
              </a:solidFill>
            </a:endParaRPr>
          </a:p>
        </p:txBody>
      </p:sp>
    </p:spTree>
    <p:extLst>
      <p:ext uri="{BB962C8B-B14F-4D97-AF65-F5344CB8AC3E}">
        <p14:creationId xmlns:p14="http://schemas.microsoft.com/office/powerpoint/2010/main" val="997134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21</a:t>
            </a:fld>
            <a:endParaRPr lang="de-DE" dirty="0">
              <a:solidFill>
                <a:srgbClr val="000000"/>
              </a:solidFill>
            </a:endParaRPr>
          </a:p>
        </p:txBody>
      </p:sp>
    </p:spTree>
    <p:extLst>
      <p:ext uri="{BB962C8B-B14F-4D97-AF65-F5344CB8AC3E}">
        <p14:creationId xmlns:p14="http://schemas.microsoft.com/office/powerpoint/2010/main" val="356316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354013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854403" indent="-854403">
              <a:buFontTx/>
              <a:buChar char="-"/>
            </a:pPr>
            <a:r>
              <a:rPr lang="en-US" dirty="0"/>
              <a:t>Adapt path …/data/</a:t>
            </a:r>
            <a:r>
              <a:rPr lang="en-US" dirty="0" err="1"/>
              <a:t>pgdata</a:t>
            </a:r>
            <a:endParaRPr lang="en-US" dirty="0"/>
          </a:p>
          <a:p>
            <a:pPr marL="854403" indent="-854403">
              <a:buFontTx/>
              <a:buChar char="-"/>
            </a:pPr>
            <a:r>
              <a:rPr lang="en-US" dirty="0"/>
              <a:t>Rename secret PD_PASSWORD ?</a:t>
            </a:r>
          </a:p>
          <a:p>
            <a:pPr marL="854403" indent="-854403">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22</a:t>
            </a:fld>
            <a:endParaRPr lang="de-DE" dirty="0">
              <a:solidFill>
                <a:srgbClr val="000000"/>
              </a:solidFill>
            </a:endParaRPr>
          </a:p>
        </p:txBody>
      </p:sp>
    </p:spTree>
    <p:extLst>
      <p:ext uri="{BB962C8B-B14F-4D97-AF65-F5344CB8AC3E}">
        <p14:creationId xmlns:p14="http://schemas.microsoft.com/office/powerpoint/2010/main" val="1652468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23</a:t>
            </a:fld>
            <a:endParaRPr lang="de-DE" dirty="0">
              <a:solidFill>
                <a:srgbClr val="000000"/>
              </a:solidFill>
            </a:endParaRPr>
          </a:p>
        </p:txBody>
      </p:sp>
    </p:spTree>
    <p:extLst>
      <p:ext uri="{BB962C8B-B14F-4D97-AF65-F5344CB8AC3E}">
        <p14:creationId xmlns:p14="http://schemas.microsoft.com/office/powerpoint/2010/main" val="2206339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24</a:t>
            </a:fld>
            <a:endParaRPr lang="de-DE" dirty="0">
              <a:solidFill>
                <a:srgbClr val="000000"/>
              </a:solidFill>
            </a:endParaRPr>
          </a:p>
        </p:txBody>
      </p:sp>
    </p:spTree>
    <p:extLst>
      <p:ext uri="{BB962C8B-B14F-4D97-AF65-F5344CB8AC3E}">
        <p14:creationId xmlns:p14="http://schemas.microsoft.com/office/powerpoint/2010/main" val="3492142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25</a:t>
            </a:fld>
            <a:endParaRPr lang="de-DE" dirty="0">
              <a:solidFill>
                <a:srgbClr val="000000"/>
              </a:solidFill>
            </a:endParaRPr>
          </a:p>
        </p:txBody>
      </p:sp>
    </p:spTree>
    <p:extLst>
      <p:ext uri="{BB962C8B-B14F-4D97-AF65-F5344CB8AC3E}">
        <p14:creationId xmlns:p14="http://schemas.microsoft.com/office/powerpoint/2010/main" val="2825346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27</a:t>
            </a:fld>
            <a:endParaRPr lang="de-DE" dirty="0">
              <a:solidFill>
                <a:srgbClr val="000000"/>
              </a:solidFill>
            </a:endParaRPr>
          </a:p>
        </p:txBody>
      </p:sp>
    </p:spTree>
    <p:extLst>
      <p:ext uri="{BB962C8B-B14F-4D97-AF65-F5344CB8AC3E}">
        <p14:creationId xmlns:p14="http://schemas.microsoft.com/office/powerpoint/2010/main" val="1705170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29</a:t>
            </a:fld>
            <a:endParaRPr lang="de-DE" dirty="0">
              <a:solidFill>
                <a:srgbClr val="000000"/>
              </a:solidFill>
            </a:endParaRPr>
          </a:p>
        </p:txBody>
      </p:sp>
    </p:spTree>
    <p:extLst>
      <p:ext uri="{BB962C8B-B14F-4D97-AF65-F5344CB8AC3E}">
        <p14:creationId xmlns:p14="http://schemas.microsoft.com/office/powerpoint/2010/main" val="1523779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30</a:t>
            </a:fld>
            <a:endParaRPr lang="de-DE" dirty="0">
              <a:solidFill>
                <a:srgbClr val="000000"/>
              </a:solidFill>
            </a:endParaRPr>
          </a:p>
        </p:txBody>
      </p:sp>
    </p:spTree>
    <p:extLst>
      <p:ext uri="{BB962C8B-B14F-4D97-AF65-F5344CB8AC3E}">
        <p14:creationId xmlns:p14="http://schemas.microsoft.com/office/powerpoint/2010/main" val="42117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31</a:t>
            </a:fld>
            <a:endParaRPr lang="de-DE" dirty="0">
              <a:solidFill>
                <a:srgbClr val="000000"/>
              </a:solidFill>
            </a:endParaRPr>
          </a:p>
        </p:txBody>
      </p:sp>
    </p:spTree>
    <p:extLst>
      <p:ext uri="{BB962C8B-B14F-4D97-AF65-F5344CB8AC3E}">
        <p14:creationId xmlns:p14="http://schemas.microsoft.com/office/powerpoint/2010/main" val="136115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32</a:t>
            </a:fld>
            <a:endParaRPr lang="de-DE" dirty="0">
              <a:solidFill>
                <a:srgbClr val="000000"/>
              </a:solidFill>
            </a:endParaRPr>
          </a:p>
        </p:txBody>
      </p:sp>
    </p:spTree>
    <p:extLst>
      <p:ext uri="{BB962C8B-B14F-4D97-AF65-F5344CB8AC3E}">
        <p14:creationId xmlns:p14="http://schemas.microsoft.com/office/powerpoint/2010/main" val="663463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33</a:t>
            </a:fld>
            <a:endParaRPr lang="de-DE" dirty="0">
              <a:solidFill>
                <a:srgbClr val="000000"/>
              </a:solidFill>
            </a:endParaRPr>
          </a:p>
        </p:txBody>
      </p:sp>
    </p:spTree>
    <p:extLst>
      <p:ext uri="{BB962C8B-B14F-4D97-AF65-F5344CB8AC3E}">
        <p14:creationId xmlns:p14="http://schemas.microsoft.com/office/powerpoint/2010/main" val="3869190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34</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35</a:t>
            </a:fld>
            <a:endParaRPr lang="de-DE" dirty="0">
              <a:solidFill>
                <a:srgbClr val="000000"/>
              </a:solidFill>
            </a:endParaRPr>
          </a:p>
        </p:txBody>
      </p:sp>
    </p:spTree>
    <p:extLst>
      <p:ext uri="{BB962C8B-B14F-4D97-AF65-F5344CB8AC3E}">
        <p14:creationId xmlns:p14="http://schemas.microsoft.com/office/powerpoint/2010/main" val="1762889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36</a:t>
            </a:fld>
            <a:endParaRPr lang="de-DE" dirty="0">
              <a:solidFill>
                <a:srgbClr val="000000"/>
              </a:solidFill>
            </a:endParaRPr>
          </a:p>
        </p:txBody>
      </p:sp>
    </p:spTree>
    <p:extLst>
      <p:ext uri="{BB962C8B-B14F-4D97-AF65-F5344CB8AC3E}">
        <p14:creationId xmlns:p14="http://schemas.microsoft.com/office/powerpoint/2010/main" val="4876964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39</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40</a:t>
            </a:fld>
            <a:endParaRPr lang="de-DE" dirty="0">
              <a:solidFill>
                <a:srgbClr val="000000"/>
              </a:solidFill>
            </a:endParaRPr>
          </a:p>
        </p:txBody>
      </p:sp>
    </p:spTree>
    <p:extLst>
      <p:ext uri="{BB962C8B-B14F-4D97-AF65-F5344CB8AC3E}">
        <p14:creationId xmlns:p14="http://schemas.microsoft.com/office/powerpoint/2010/main" val="1758994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41</a:t>
            </a:fld>
            <a:endParaRPr lang="de-DE" dirty="0">
              <a:solidFill>
                <a:srgbClr val="000000"/>
              </a:solidFill>
            </a:endParaRPr>
          </a:p>
        </p:txBody>
      </p:sp>
    </p:spTree>
    <p:extLst>
      <p:ext uri="{BB962C8B-B14F-4D97-AF65-F5344CB8AC3E}">
        <p14:creationId xmlns:p14="http://schemas.microsoft.com/office/powerpoint/2010/main" val="4811623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42</a:t>
            </a:fld>
            <a:endParaRPr lang="de-DE" dirty="0">
              <a:solidFill>
                <a:srgbClr val="000000"/>
              </a:solidFill>
            </a:endParaRPr>
          </a:p>
        </p:txBody>
      </p:sp>
    </p:spTree>
    <p:extLst>
      <p:ext uri="{BB962C8B-B14F-4D97-AF65-F5344CB8AC3E}">
        <p14:creationId xmlns:p14="http://schemas.microsoft.com/office/powerpoint/2010/main" val="3873325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43</a:t>
            </a:fld>
            <a:endParaRPr lang="de-DE" dirty="0"/>
          </a:p>
        </p:txBody>
      </p:sp>
      <p:sp>
        <p:nvSpPr>
          <p:cNvPr id="6" name="Slide Image Placeholder 5"/>
          <p:cNvSpPr>
            <a:spLocks noGrp="1" noRot="1" noChangeAspect="1"/>
          </p:cNvSpPr>
          <p:nvPr>
            <p:ph type="sldImg"/>
          </p:nvPr>
        </p:nvSpPr>
        <p:spPr>
          <a:xfrm>
            <a:off x="998538" y="1974850"/>
            <a:ext cx="18564225" cy="10439400"/>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45136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6</a:t>
            </a:fld>
            <a:endParaRPr lang="de-DE" dirty="0">
              <a:solidFill>
                <a:srgbClr val="000000"/>
              </a:solidFill>
            </a:endParaRPr>
          </a:p>
        </p:txBody>
      </p:sp>
    </p:spTree>
    <p:extLst>
      <p:ext uri="{BB962C8B-B14F-4D97-AF65-F5344CB8AC3E}">
        <p14:creationId xmlns:p14="http://schemas.microsoft.com/office/powerpoint/2010/main" val="284860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863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16175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9</a:t>
            </a:fld>
            <a:endParaRPr lang="de-DE" dirty="0">
              <a:solidFill>
                <a:srgbClr val="000000"/>
              </a:solidFill>
            </a:endParaRPr>
          </a:p>
        </p:txBody>
      </p:sp>
    </p:spTree>
    <p:extLst>
      <p:ext uri="{BB962C8B-B14F-4D97-AF65-F5344CB8AC3E}">
        <p14:creationId xmlns:p14="http://schemas.microsoft.com/office/powerpoint/2010/main" val="423482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2427662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5.png"/><Relationship Id="rId9" Type="http://schemas.openxmlformats.org/officeDocument/2006/relationships/image" Target="../media/image30.sv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hyperlink" Target="https://hub.docker.com/_/postgres/" TargetMode="External"/><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0.svg"/><Relationship Id="rId5" Type="http://schemas.openxmlformats.org/officeDocument/2006/relationships/image" Target="../media/image31.png"/><Relationship Id="rId10"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wdf.sap.corp/cc-refapp/cc-bulletinboard-ads-spring-boot/tree/migratedToK8s" TargetMode="External"/><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53.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github.wdf.sap.corp/slvi/docker-k8s-training/tree/k8s-bulletinboard/kubernetes/k8s-bulletinboard/solutions/ads" TargetMode="External"/><Relationship Id="rId5" Type="http://schemas.openxmlformats.org/officeDocument/2006/relationships/image" Target="../media/image57.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wdf.sap.corp/cc-refapp/"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hyperlink" Target="https://api.testcw43.k8s-train.shoot.canary.k8s-hana.ondemand.com/api/v1/namespaces/kube-system/services/https:kubernetes-dashboard:/proxy/#!/overview?namespace=part-78e2cea9"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hyperlink" Target="http://bulletinboard--part-78e2cea9.ingress.testcw43.k8s-train.shoot.canary.k8s-hana.ondemand.com/ads/" TargetMode="External"/><Relationship Id="rId5" Type="http://schemas.openxmlformats.org/officeDocument/2006/relationships/image" Target="../media/image64.png"/><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4"/>
          <a:stretch>
            <a:fillRect/>
          </a:stretch>
        </p:blipFill>
        <p:spPr>
          <a:xfrm>
            <a:off x="9541973" y="5462954"/>
            <a:ext cx="1549644" cy="1549644"/>
          </a:xfrm>
          <a:prstGeom prst="rect">
            <a:avLst/>
          </a:prstGeom>
        </p:spPr>
      </p:pic>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5"/>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22" name="Rounded Rectangle 5">
            <a:extLst>
              <a:ext uri="{FF2B5EF4-FFF2-40B4-BE49-F238E27FC236}">
                <a16:creationId xmlns:a16="http://schemas.microsoft.com/office/drawing/2014/main" id="{E7F13FDE-0453-474A-B2E3-843ECAE701AD}"/>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8" name="Cylinder 27">
            <a:extLst>
              <a:ext uri="{FF2B5EF4-FFF2-40B4-BE49-F238E27FC236}">
                <a16:creationId xmlns:a16="http://schemas.microsoft.com/office/drawing/2014/main" id="{F08DB5FD-4C4B-4266-B4DF-3361C73159D6}"/>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Cylinder 28">
            <a:extLst>
              <a:ext uri="{FF2B5EF4-FFF2-40B4-BE49-F238E27FC236}">
                <a16:creationId xmlns:a16="http://schemas.microsoft.com/office/drawing/2014/main" id="{F13E01AD-8F01-408C-8315-7C29A7C1AA3C}"/>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9E42D020-98CC-41F9-9CCD-125F7F42EAF1}"/>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BA1BEFA3-0671-4D27-A4F4-BB113D7AC072}"/>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A0407EF0-DCF8-4B84-892C-B4D345B14836}"/>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9" name="Straight Connector 38">
            <a:extLst>
              <a:ext uri="{FF2B5EF4-FFF2-40B4-BE49-F238E27FC236}">
                <a16:creationId xmlns:a16="http://schemas.microsoft.com/office/drawing/2014/main" id="{95BBB28E-0A82-4979-B874-136163A7105A}"/>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62560F-EE1B-439F-A45E-908E710E0FDC}"/>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90CFFDB-11AC-435F-8005-30C609C79701}"/>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42" name="Picture 41">
            <a:extLst>
              <a:ext uri="{FF2B5EF4-FFF2-40B4-BE49-F238E27FC236}">
                <a16:creationId xmlns:a16="http://schemas.microsoft.com/office/drawing/2014/main" id="{C392DA9F-FA75-42A8-A0AE-5A77463A350A}"/>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45548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sp>
        <p:nvSpPr>
          <p:cNvPr id="55" name="Shape 374">
            <a:extLst>
              <a:ext uri="{FF2B5EF4-FFF2-40B4-BE49-F238E27FC236}">
                <a16:creationId xmlns:a16="http://schemas.microsoft.com/office/drawing/2014/main" id="{11076FDE-A91D-49E5-8CFC-18303F4197CB}"/>
              </a:ext>
            </a:extLst>
          </p:cNvPr>
          <p:cNvSpPr/>
          <p:nvPr/>
        </p:nvSpPr>
        <p:spPr>
          <a:xfrm>
            <a:off x="4475983" y="3218616"/>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6" name="Shape 375">
            <a:extLst>
              <a:ext uri="{FF2B5EF4-FFF2-40B4-BE49-F238E27FC236}">
                <a16:creationId xmlns:a16="http://schemas.microsoft.com/office/drawing/2014/main" id="{22B286A6-640A-49FE-815F-04E423785D3D}"/>
              </a:ext>
            </a:extLst>
          </p:cNvPr>
          <p:cNvCxnSpPr>
            <a:stCxn id="73" idx="3"/>
            <a:endCxn id="72" idx="1"/>
          </p:cNvCxnSpPr>
          <p:nvPr/>
        </p:nvCxnSpPr>
        <p:spPr>
          <a:xfrm>
            <a:off x="5421636" y="4540407"/>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7" name="Shape 378">
            <a:extLst>
              <a:ext uri="{FF2B5EF4-FFF2-40B4-BE49-F238E27FC236}">
                <a16:creationId xmlns:a16="http://schemas.microsoft.com/office/drawing/2014/main" id="{88D4F1E7-2894-48ED-9746-DD6F17A278B6}"/>
              </a:ext>
            </a:extLst>
          </p:cNvPr>
          <p:cNvCxnSpPr>
            <a:endCxn id="69" idx="1"/>
          </p:cNvCxnSpPr>
          <p:nvPr/>
        </p:nvCxnSpPr>
        <p:spPr>
          <a:xfrm rot="-5400000">
            <a:off x="6423553" y="3901882"/>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58" name="Shape 381">
            <a:extLst>
              <a:ext uri="{FF2B5EF4-FFF2-40B4-BE49-F238E27FC236}">
                <a16:creationId xmlns:a16="http://schemas.microsoft.com/office/drawing/2014/main" id="{2A7E6D42-1834-4491-AFA2-3245573FDA66}"/>
              </a:ext>
            </a:extLst>
          </p:cNvPr>
          <p:cNvCxnSpPr>
            <a:endCxn id="71" idx="1"/>
          </p:cNvCxnSpPr>
          <p:nvPr/>
        </p:nvCxnSpPr>
        <p:spPr>
          <a:xfrm rot="-5400000" flipH="1">
            <a:off x="6442903" y="4606082"/>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59" name="Shape 383">
            <a:extLst>
              <a:ext uri="{FF2B5EF4-FFF2-40B4-BE49-F238E27FC236}">
                <a16:creationId xmlns:a16="http://schemas.microsoft.com/office/drawing/2014/main" id="{20D308F8-66FE-4229-B0E4-BADB752B765D}"/>
              </a:ext>
            </a:extLst>
          </p:cNvPr>
          <p:cNvCxnSpPr>
            <a:endCxn id="70" idx="1"/>
          </p:cNvCxnSpPr>
          <p:nvPr/>
        </p:nvCxnSpPr>
        <p:spPr>
          <a:xfrm>
            <a:off x="6508153" y="4539807"/>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61" name="Shape 385">
            <a:extLst>
              <a:ext uri="{FF2B5EF4-FFF2-40B4-BE49-F238E27FC236}">
                <a16:creationId xmlns:a16="http://schemas.microsoft.com/office/drawing/2014/main" id="{C06377A8-2BEE-4FD3-9DF6-7ACEAF14975B}"/>
              </a:ext>
            </a:extLst>
          </p:cNvPr>
          <p:cNvCxnSpPr>
            <a:stCxn id="69" idx="3"/>
          </p:cNvCxnSpPr>
          <p:nvPr/>
        </p:nvCxnSpPr>
        <p:spPr>
          <a:xfrm>
            <a:off x="7676884" y="3817282"/>
            <a:ext cx="657300" cy="726900"/>
          </a:xfrm>
          <a:prstGeom prst="bentConnector2">
            <a:avLst/>
          </a:prstGeom>
          <a:noFill/>
          <a:ln w="28575" cap="flat" cmpd="sng">
            <a:solidFill>
              <a:schemeClr val="tx1"/>
            </a:solidFill>
            <a:prstDash val="dash"/>
            <a:round/>
            <a:headEnd type="triangle" w="med" len="med"/>
            <a:tailEnd type="none" w="med" len="med"/>
          </a:ln>
        </p:spPr>
      </p:cxnSp>
      <p:cxnSp>
        <p:nvCxnSpPr>
          <p:cNvPr id="62" name="Shape 386">
            <a:extLst>
              <a:ext uri="{FF2B5EF4-FFF2-40B4-BE49-F238E27FC236}">
                <a16:creationId xmlns:a16="http://schemas.microsoft.com/office/drawing/2014/main" id="{95060B19-7A66-403C-8D19-DB3D56C5D2A9}"/>
              </a:ext>
            </a:extLst>
          </p:cNvPr>
          <p:cNvCxnSpPr>
            <a:stCxn id="71" idx="3"/>
          </p:cNvCxnSpPr>
          <p:nvPr/>
        </p:nvCxnSpPr>
        <p:spPr>
          <a:xfrm rot="10800000" flipH="1">
            <a:off x="7714984" y="4552232"/>
            <a:ext cx="611400" cy="711300"/>
          </a:xfrm>
          <a:prstGeom prst="bentConnector2">
            <a:avLst/>
          </a:prstGeom>
          <a:noFill/>
          <a:ln w="28575" cap="flat" cmpd="sng">
            <a:solidFill>
              <a:schemeClr val="tx1"/>
            </a:solidFill>
            <a:prstDash val="dash"/>
            <a:round/>
            <a:headEnd type="triangle" w="med" len="med"/>
            <a:tailEnd type="none" w="med" len="med"/>
          </a:ln>
        </p:spPr>
      </p:cxnSp>
      <p:cxnSp>
        <p:nvCxnSpPr>
          <p:cNvPr id="63" name="Shape 387">
            <a:extLst>
              <a:ext uri="{FF2B5EF4-FFF2-40B4-BE49-F238E27FC236}">
                <a16:creationId xmlns:a16="http://schemas.microsoft.com/office/drawing/2014/main" id="{18D204B6-F76A-4F8A-A6F9-EF73AFA8A029}"/>
              </a:ext>
            </a:extLst>
          </p:cNvPr>
          <p:cNvCxnSpPr/>
          <p:nvPr/>
        </p:nvCxnSpPr>
        <p:spPr>
          <a:xfrm rot="10800000" flipH="1">
            <a:off x="7556566" y="4536495"/>
            <a:ext cx="769800" cy="3600"/>
          </a:xfrm>
          <a:prstGeom prst="bentConnector3">
            <a:avLst>
              <a:gd name="adj1" fmla="val 50000"/>
            </a:avLst>
          </a:prstGeom>
          <a:noFill/>
          <a:ln w="28575" cap="flat" cmpd="sng">
            <a:solidFill>
              <a:schemeClr val="tx1"/>
            </a:solidFill>
            <a:prstDash val="dash"/>
            <a:round/>
            <a:headEnd type="triangle" w="med" len="med"/>
            <a:tailEnd type="none" w="med" len="med"/>
          </a:ln>
        </p:spPr>
      </p:cxnSp>
      <p:cxnSp>
        <p:nvCxnSpPr>
          <p:cNvPr id="64" name="Shape 388">
            <a:extLst>
              <a:ext uri="{FF2B5EF4-FFF2-40B4-BE49-F238E27FC236}">
                <a16:creationId xmlns:a16="http://schemas.microsoft.com/office/drawing/2014/main" id="{E858D54F-18F0-41EF-853B-6C48A3B346D9}"/>
              </a:ext>
            </a:extLst>
          </p:cNvPr>
          <p:cNvCxnSpPr>
            <a:stCxn id="75" idx="1"/>
            <a:endCxn id="74" idx="3"/>
          </p:cNvCxnSpPr>
          <p:nvPr/>
        </p:nvCxnSpPr>
        <p:spPr>
          <a:xfrm flipH="1">
            <a:off x="9004016" y="4540404"/>
            <a:ext cx="313500" cy="600"/>
          </a:xfrm>
          <a:prstGeom prst="bentConnector3">
            <a:avLst>
              <a:gd name="adj1" fmla="val 50011"/>
            </a:avLst>
          </a:prstGeom>
          <a:noFill/>
          <a:ln w="28575" cap="flat" cmpd="sng">
            <a:solidFill>
              <a:schemeClr val="tx1"/>
            </a:solidFill>
            <a:prstDash val="dash"/>
            <a:round/>
            <a:headEnd type="none" w="med" len="med"/>
            <a:tailEnd type="triangle" w="med" len="med"/>
          </a:ln>
        </p:spPr>
      </p:cxn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4946458" y="3005421"/>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062253" y="351836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062253" y="4241491"/>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7100353" y="4964616"/>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5887486" y="4242104"/>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4807006" y="424149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389316" y="4241491"/>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9317516" y="4248691"/>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9170781" y="5500296"/>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9819870" y="5500296"/>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10468960" y="5500296"/>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dirty="0">
                <a:solidFill>
                  <a:srgbClr val="E35500"/>
                </a:solidFill>
                <a:ea typeface="Arial Unicode MS" pitchFamily="34" charset="-128"/>
                <a:cs typeface="Arial Unicode MS" pitchFamily="34" charset="-128"/>
              </a:rPr>
              <a:t>, … ???????</a:t>
            </a: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ppt_x"/>
                                          </p:val>
                                        </p:tav>
                                        <p:tav tm="100000">
                                          <p:val>
                                            <p:strVal val="#ppt_x"/>
                                          </p:val>
                                        </p:tav>
                                      </p:tavLst>
                                    </p:anim>
                                    <p:anim calcmode="lin" valueType="num">
                                      <p:cBhvr additive="base">
                                        <p:cTn id="84" dur="500" fill="hold"/>
                                        <p:tgtEl>
                                          <p:spTgt spid="7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additive="base">
                                        <p:cTn id="93" dur="500" fill="hold"/>
                                        <p:tgtEl>
                                          <p:spTgt spid="1026"/>
                                        </p:tgtEl>
                                        <p:attrNameLst>
                                          <p:attrName>ppt_x</p:attrName>
                                        </p:attrNameLst>
                                      </p:cBhvr>
                                      <p:tavLst>
                                        <p:tav tm="0">
                                          <p:val>
                                            <p:strVal val="#ppt_x"/>
                                          </p:val>
                                        </p:tav>
                                        <p:tav tm="100000">
                                          <p:val>
                                            <p:strVal val="#ppt_x"/>
                                          </p:val>
                                        </p:tav>
                                      </p:tavLst>
                                    </p:anim>
                                    <p:anim calcmode="lin" valueType="num">
                                      <p:cBhvr additive="base">
                                        <p:cTn id="9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8623939" y="3330780"/>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717561" y="410487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169081" y="4424936"/>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6813620" y="4922997"/>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8612706" y="3908468"/>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8030275" y="358695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215357" y="4460575"/>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8983992" y="4485446"/>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7767533" y="4944844"/>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8555853" y="5012043"/>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9397321" y="5012043"/>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a:solidFill>
                  <a:srgbClr val="E35500"/>
                </a:solidFill>
                <a:ea typeface="Arial Unicode MS" pitchFamily="34" charset="-128"/>
                <a:cs typeface="Arial Unicode MS" pitchFamily="34" charset="-128"/>
              </a:rPr>
              <a:t> …</a:t>
            </a:r>
            <a:endParaRPr lang="de-DE" sz="1800" kern="0" dirty="0">
              <a:solidFill>
                <a:srgbClr val="E35500"/>
              </a:solidFill>
              <a:ea typeface="Arial Unicode MS" pitchFamily="34" charset="-128"/>
              <a:cs typeface="Arial Unicode MS" pitchFamily="34" charset="-128"/>
            </a:endParaRP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1477" y="207344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5317" y="2910728"/>
            <a:ext cx="686485" cy="695521"/>
            <a:chOff x="4665762" y="5343683"/>
            <a:chExt cx="686485" cy="695521"/>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4589" y="5880999"/>
              <a:ext cx="13765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762" y="5744734"/>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1405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35"/>
                                        </p:tgtEl>
                                        <p:attrNameLst>
                                          <p:attrName>style.visibility</p:attrName>
                                        </p:attrNameLst>
                                      </p:cBhvr>
                                      <p:to>
                                        <p:strVal val="visible"/>
                                      </p:to>
                                    </p:set>
                                    <p:anim calcmode="lin" valueType="num">
                                      <p:cBhvr additive="base">
                                        <p:cTn id="161" dur="500" fill="hold"/>
                                        <p:tgtEl>
                                          <p:spTgt spid="135"/>
                                        </p:tgtEl>
                                        <p:attrNameLst>
                                          <p:attrName>ppt_x</p:attrName>
                                        </p:attrNameLst>
                                      </p:cBhvr>
                                      <p:tavLst>
                                        <p:tav tm="0">
                                          <p:val>
                                            <p:strVal val="#ppt_x"/>
                                          </p:val>
                                        </p:tav>
                                        <p:tav tm="100000">
                                          <p:val>
                                            <p:strVal val="#ppt_x"/>
                                          </p:val>
                                        </p:tav>
                                      </p:tavLst>
                                    </p:anim>
                                    <p:anim calcmode="lin" valueType="num">
                                      <p:cBhvr additive="base">
                                        <p:cTn id="162" dur="500" fill="hold"/>
                                        <p:tgtEl>
                                          <p:spTgt spid="13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8"/>
                                        </p:tgtEl>
                                        <p:attrNameLst>
                                          <p:attrName>style.visibility</p:attrName>
                                        </p:attrNameLst>
                                      </p:cBhvr>
                                      <p:to>
                                        <p:strVal val="visible"/>
                                      </p:to>
                                    </p:set>
                                    <p:anim calcmode="lin" valueType="num">
                                      <p:cBhvr additive="base">
                                        <p:cTn id="165" dur="500" fill="hold"/>
                                        <p:tgtEl>
                                          <p:spTgt spid="128"/>
                                        </p:tgtEl>
                                        <p:attrNameLst>
                                          <p:attrName>ppt_x</p:attrName>
                                        </p:attrNameLst>
                                      </p:cBhvr>
                                      <p:tavLst>
                                        <p:tav tm="0">
                                          <p:val>
                                            <p:strVal val="#ppt_x"/>
                                          </p:val>
                                        </p:tav>
                                        <p:tav tm="100000">
                                          <p:val>
                                            <p:strVal val="#ppt_x"/>
                                          </p:val>
                                        </p:tav>
                                      </p:tavLst>
                                    </p:anim>
                                    <p:anim calcmode="lin" valueType="num">
                                      <p:cBhvr additive="base">
                                        <p:cTn id="166" dur="500" fill="hold"/>
                                        <p:tgtEl>
                                          <p:spTgt spid="128"/>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500" fill="hold"/>
                                        <p:tgtEl>
                                          <p:spTgt spid="40"/>
                                        </p:tgtEl>
                                        <p:attrNameLst>
                                          <p:attrName>ppt_x</p:attrName>
                                        </p:attrNameLst>
                                      </p:cBhvr>
                                      <p:tavLst>
                                        <p:tav tm="0">
                                          <p:val>
                                            <p:strVal val="#ppt_x"/>
                                          </p:val>
                                        </p:tav>
                                        <p:tav tm="100000">
                                          <p:val>
                                            <p:strVal val="#ppt_x"/>
                                          </p:val>
                                        </p:tav>
                                      </p:tavLst>
                                    </p:anim>
                                    <p:anim calcmode="lin" valueType="num">
                                      <p:cBhvr additive="base">
                                        <p:cTn id="174" dur="500" fill="hold"/>
                                        <p:tgtEl>
                                          <p:spTgt spid="4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1"/>
                                        </p:tgtEl>
                                        <p:attrNameLst>
                                          <p:attrName>style.visibility</p:attrName>
                                        </p:attrNameLst>
                                      </p:cBhvr>
                                      <p:to>
                                        <p:strVal val="visible"/>
                                      </p:to>
                                    </p:set>
                                    <p:anim calcmode="lin" valueType="num">
                                      <p:cBhvr additive="base">
                                        <p:cTn id="177" dur="500" fill="hold"/>
                                        <p:tgtEl>
                                          <p:spTgt spid="51"/>
                                        </p:tgtEl>
                                        <p:attrNameLst>
                                          <p:attrName>ppt_x</p:attrName>
                                        </p:attrNameLst>
                                      </p:cBhvr>
                                      <p:tavLst>
                                        <p:tav tm="0">
                                          <p:val>
                                            <p:strVal val="#ppt_x"/>
                                          </p:val>
                                        </p:tav>
                                        <p:tav tm="100000">
                                          <p:val>
                                            <p:strVal val="#ppt_x"/>
                                          </p:val>
                                        </p:tav>
                                      </p:tavLst>
                                    </p:anim>
                                    <p:anim calcmode="lin" valueType="num">
                                      <p:cBhvr additive="base">
                                        <p:cTn id="178" dur="500" fill="hold"/>
                                        <p:tgtEl>
                                          <p:spTgt spid="51"/>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
                                        </p:tgtEl>
                                        <p:attrNameLst>
                                          <p:attrName>style.visibility</p:attrName>
                                        </p:attrNameLst>
                                      </p:cBhvr>
                                      <p:to>
                                        <p:strVal val="visible"/>
                                      </p:to>
                                    </p:set>
                                    <p:anim calcmode="lin" valueType="num">
                                      <p:cBhvr additive="base">
                                        <p:cTn id="181" dur="500" fill="hold"/>
                                        <p:tgtEl>
                                          <p:spTgt spid="8"/>
                                        </p:tgtEl>
                                        <p:attrNameLst>
                                          <p:attrName>ppt_x</p:attrName>
                                        </p:attrNameLst>
                                      </p:cBhvr>
                                      <p:tavLst>
                                        <p:tav tm="0">
                                          <p:val>
                                            <p:strVal val="#ppt_x"/>
                                          </p:val>
                                        </p:tav>
                                        <p:tav tm="100000">
                                          <p:val>
                                            <p:strVal val="#ppt_x"/>
                                          </p:val>
                                        </p:tav>
                                      </p:tavLst>
                                    </p:anim>
                                    <p:anim calcmode="lin" valueType="num">
                                      <p:cBhvr additive="base">
                                        <p:cTn id="182" dur="500" fill="hold"/>
                                        <p:tgtEl>
                                          <p:spTgt spid="8"/>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3"/>
                                        </p:tgtEl>
                                        <p:attrNameLst>
                                          <p:attrName>style.visibility</p:attrName>
                                        </p:attrNameLst>
                                      </p:cBhvr>
                                      <p:to>
                                        <p:strVal val="visible"/>
                                      </p:to>
                                    </p:set>
                                    <p:anim calcmode="lin" valueType="num">
                                      <p:cBhvr additive="base">
                                        <p:cTn id="185" dur="500" fill="hold"/>
                                        <p:tgtEl>
                                          <p:spTgt spid="83"/>
                                        </p:tgtEl>
                                        <p:attrNameLst>
                                          <p:attrName>ppt_x</p:attrName>
                                        </p:attrNameLst>
                                      </p:cBhvr>
                                      <p:tavLst>
                                        <p:tav tm="0">
                                          <p:val>
                                            <p:strVal val="#ppt_x"/>
                                          </p:val>
                                        </p:tav>
                                        <p:tav tm="100000">
                                          <p:val>
                                            <p:strVal val="#ppt_x"/>
                                          </p:val>
                                        </p:tav>
                                      </p:tavLst>
                                    </p:anim>
                                    <p:anim calcmode="lin" valueType="num">
                                      <p:cBhvr additive="base">
                                        <p:cTn id="186" dur="500" fill="hold"/>
                                        <p:tgtEl>
                                          <p:spTgt spid="8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9"/>
                                        </p:tgtEl>
                                        <p:attrNameLst>
                                          <p:attrName>style.visibility</p:attrName>
                                        </p:attrNameLst>
                                      </p:cBhvr>
                                      <p:to>
                                        <p:strVal val="visible"/>
                                      </p:to>
                                    </p:set>
                                    <p:anim calcmode="lin" valueType="num">
                                      <p:cBhvr additive="base">
                                        <p:cTn id="197" dur="500" fill="hold"/>
                                        <p:tgtEl>
                                          <p:spTgt spid="9"/>
                                        </p:tgtEl>
                                        <p:attrNameLst>
                                          <p:attrName>ppt_x</p:attrName>
                                        </p:attrNameLst>
                                      </p:cBhvr>
                                      <p:tavLst>
                                        <p:tav tm="0">
                                          <p:val>
                                            <p:strVal val="#ppt_x"/>
                                          </p:val>
                                        </p:tav>
                                        <p:tav tm="100000">
                                          <p:val>
                                            <p:strVal val="#ppt_x"/>
                                          </p:val>
                                        </p:tav>
                                      </p:tavLst>
                                    </p:anim>
                                    <p:anim calcmode="lin" valueType="num">
                                      <p:cBhvr additive="base">
                                        <p:cTn id="198" dur="500" fill="hold"/>
                                        <p:tgtEl>
                                          <p:spTgt spid="9"/>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119"/>
                                        </p:tgtEl>
                                        <p:attrNameLst>
                                          <p:attrName>style.visibility</p:attrName>
                                        </p:attrNameLst>
                                      </p:cBhvr>
                                      <p:to>
                                        <p:strVal val="visible"/>
                                      </p:to>
                                    </p:set>
                                    <p:anim calcmode="lin" valueType="num">
                                      <p:cBhvr additive="base">
                                        <p:cTn id="205" dur="500" fill="hold"/>
                                        <p:tgtEl>
                                          <p:spTgt spid="119"/>
                                        </p:tgtEl>
                                        <p:attrNameLst>
                                          <p:attrName>ppt_x</p:attrName>
                                        </p:attrNameLst>
                                      </p:cBhvr>
                                      <p:tavLst>
                                        <p:tav tm="0">
                                          <p:val>
                                            <p:strVal val="#ppt_x"/>
                                          </p:val>
                                        </p:tav>
                                        <p:tav tm="100000">
                                          <p:val>
                                            <p:strVal val="#ppt_x"/>
                                          </p:val>
                                        </p:tav>
                                      </p:tavLst>
                                    </p:anim>
                                    <p:anim calcmode="lin" valueType="num">
                                      <p:cBhvr additive="base">
                                        <p:cTn id="20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30"/>
                                        </p:tgtEl>
                                        <p:attrNameLst>
                                          <p:attrName>style.visibility</p:attrName>
                                        </p:attrNameLst>
                                      </p:cBhvr>
                                      <p:to>
                                        <p:strVal val="visible"/>
                                      </p:to>
                                    </p:set>
                                    <p:anim calcmode="lin" valueType="num">
                                      <p:cBhvr additive="base">
                                        <p:cTn id="211" dur="500" fill="hold"/>
                                        <p:tgtEl>
                                          <p:spTgt spid="30"/>
                                        </p:tgtEl>
                                        <p:attrNameLst>
                                          <p:attrName>ppt_x</p:attrName>
                                        </p:attrNameLst>
                                      </p:cBhvr>
                                      <p:tavLst>
                                        <p:tav tm="0">
                                          <p:val>
                                            <p:strVal val="#ppt_x"/>
                                          </p:val>
                                        </p:tav>
                                        <p:tav tm="100000">
                                          <p:val>
                                            <p:strVal val="#ppt_x"/>
                                          </p:val>
                                        </p:tav>
                                      </p:tavLst>
                                    </p:anim>
                                    <p:anim calcmode="lin" valueType="num">
                                      <p:cBhvr additive="base">
                                        <p:cTn id="212" dur="500" fill="hold"/>
                                        <p:tgtEl>
                                          <p:spTgt spid="30"/>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2"/>
                                        </p:tgtEl>
                                        <p:attrNameLst>
                                          <p:attrName>style.visibility</p:attrName>
                                        </p:attrNameLst>
                                      </p:cBhvr>
                                      <p:to>
                                        <p:strVal val="visible"/>
                                      </p:to>
                                    </p:set>
                                    <p:anim calcmode="lin" valueType="num">
                                      <p:cBhvr additive="base">
                                        <p:cTn id="215" dur="500" fill="hold"/>
                                        <p:tgtEl>
                                          <p:spTgt spid="22"/>
                                        </p:tgtEl>
                                        <p:attrNameLst>
                                          <p:attrName>ppt_x</p:attrName>
                                        </p:attrNameLst>
                                      </p:cBhvr>
                                      <p:tavLst>
                                        <p:tav tm="0">
                                          <p:val>
                                            <p:strVal val="#ppt_x"/>
                                          </p:val>
                                        </p:tav>
                                        <p:tav tm="100000">
                                          <p:val>
                                            <p:strVal val="#ppt_x"/>
                                          </p:val>
                                        </p:tav>
                                      </p:tavLst>
                                    </p:anim>
                                    <p:anim calcmode="lin" valueType="num">
                                      <p:cBhvr additive="base">
                                        <p:cTn id="216" dur="500" fill="hold"/>
                                        <p:tgtEl>
                                          <p:spTgt spid="2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72"/>
                                        </p:tgtEl>
                                        <p:attrNameLst>
                                          <p:attrName>style.visibility</p:attrName>
                                        </p:attrNameLst>
                                      </p:cBhvr>
                                      <p:to>
                                        <p:strVal val="visible"/>
                                      </p:to>
                                    </p:set>
                                    <p:anim calcmode="lin" valueType="num">
                                      <p:cBhvr additive="base">
                                        <p:cTn id="219" dur="500" fill="hold"/>
                                        <p:tgtEl>
                                          <p:spTgt spid="72"/>
                                        </p:tgtEl>
                                        <p:attrNameLst>
                                          <p:attrName>ppt_x</p:attrName>
                                        </p:attrNameLst>
                                      </p:cBhvr>
                                      <p:tavLst>
                                        <p:tav tm="0">
                                          <p:val>
                                            <p:strVal val="#ppt_x"/>
                                          </p:val>
                                        </p:tav>
                                        <p:tav tm="100000">
                                          <p:val>
                                            <p:strVal val="#ppt_x"/>
                                          </p:val>
                                        </p:tav>
                                      </p:tavLst>
                                    </p:anim>
                                    <p:anim calcmode="lin" valueType="num">
                                      <p:cBhvr additive="base">
                                        <p:cTn id="220" dur="500" fill="hold"/>
                                        <p:tgtEl>
                                          <p:spTgt spid="72"/>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57"/>
                                        </p:tgtEl>
                                        <p:attrNameLst>
                                          <p:attrName>style.visibility</p:attrName>
                                        </p:attrNameLst>
                                      </p:cBhvr>
                                      <p:to>
                                        <p:strVal val="visible"/>
                                      </p:to>
                                    </p:set>
                                    <p:anim calcmode="lin" valueType="num">
                                      <p:cBhvr additive="base">
                                        <p:cTn id="223" dur="500" fill="hold"/>
                                        <p:tgtEl>
                                          <p:spTgt spid="57"/>
                                        </p:tgtEl>
                                        <p:attrNameLst>
                                          <p:attrName>ppt_x</p:attrName>
                                        </p:attrNameLst>
                                      </p:cBhvr>
                                      <p:tavLst>
                                        <p:tav tm="0">
                                          <p:val>
                                            <p:strVal val="#ppt_x"/>
                                          </p:val>
                                        </p:tav>
                                        <p:tav tm="100000">
                                          <p:val>
                                            <p:strVal val="#ppt_x"/>
                                          </p:val>
                                        </p:tav>
                                      </p:tavLst>
                                    </p:anim>
                                    <p:anim calcmode="lin" valueType="num">
                                      <p:cBhvr additive="base">
                                        <p:cTn id="224" dur="500" fill="hold"/>
                                        <p:tgtEl>
                                          <p:spTgt spid="5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27"/>
                                        </p:tgtEl>
                                        <p:attrNameLst>
                                          <p:attrName>style.visibility</p:attrName>
                                        </p:attrNameLst>
                                      </p:cBhvr>
                                      <p:to>
                                        <p:strVal val="visible"/>
                                      </p:to>
                                    </p:set>
                                    <p:anim calcmode="lin" valueType="num">
                                      <p:cBhvr additive="base">
                                        <p:cTn id="227" dur="500" fill="hold"/>
                                        <p:tgtEl>
                                          <p:spTgt spid="27"/>
                                        </p:tgtEl>
                                        <p:attrNameLst>
                                          <p:attrName>ppt_x</p:attrName>
                                        </p:attrNameLst>
                                      </p:cBhvr>
                                      <p:tavLst>
                                        <p:tav tm="0">
                                          <p:val>
                                            <p:strVal val="#ppt_x"/>
                                          </p:val>
                                        </p:tav>
                                        <p:tav tm="100000">
                                          <p:val>
                                            <p:strVal val="#ppt_x"/>
                                          </p:val>
                                        </p:tav>
                                      </p:tavLst>
                                    </p:anim>
                                    <p:anim calcmode="lin" valueType="num">
                                      <p:cBhvr additive="base">
                                        <p:cTn id="2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8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7E58F-8139-4A18-AF45-3504B464C3A7}"/>
              </a:ext>
            </a:extLst>
          </p:cNvPr>
          <p:cNvSpPr>
            <a:spLocks noGrp="1"/>
          </p:cNvSpPr>
          <p:nvPr>
            <p:ph type="title"/>
          </p:nvPr>
        </p:nvSpPr>
        <p:spPr/>
        <p:txBody>
          <a:bodyPr/>
          <a:lstStyle/>
          <a:p>
            <a:r>
              <a:rPr lang="de-DE" dirty="0" err="1"/>
              <a:t>Ads:DB</a:t>
            </a:r>
            <a:r>
              <a:rPr lang="de-DE" dirty="0"/>
              <a:t> Docker Image</a:t>
            </a:r>
          </a:p>
        </p:txBody>
      </p:sp>
      <p:pic>
        <p:nvPicPr>
          <p:cNvPr id="7" name="Picture 6">
            <a:extLst>
              <a:ext uri="{FF2B5EF4-FFF2-40B4-BE49-F238E27FC236}">
                <a16:creationId xmlns:a16="http://schemas.microsoft.com/office/drawing/2014/main" id="{3FC49FE1-C68F-49B2-A382-FDDA63A30F91}"/>
              </a:ext>
            </a:extLst>
          </p:cNvPr>
          <p:cNvPicPr>
            <a:picLocks noChangeAspect="1"/>
          </p:cNvPicPr>
          <p:nvPr/>
        </p:nvPicPr>
        <p:blipFill>
          <a:blip r:embed="rId2"/>
          <a:stretch>
            <a:fillRect/>
          </a:stretch>
        </p:blipFill>
        <p:spPr>
          <a:xfrm>
            <a:off x="649968" y="1957571"/>
            <a:ext cx="10895238" cy="2942857"/>
          </a:xfrm>
          <a:prstGeom prst="rect">
            <a:avLst/>
          </a:prstGeom>
        </p:spPr>
      </p:pic>
      <p:sp>
        <p:nvSpPr>
          <p:cNvPr id="8" name="Rectangle 7">
            <a:extLst>
              <a:ext uri="{FF2B5EF4-FFF2-40B4-BE49-F238E27FC236}">
                <a16:creationId xmlns:a16="http://schemas.microsoft.com/office/drawing/2014/main" id="{C3E636AA-A725-4465-B0E6-8A6BBF376F5C}"/>
              </a:ext>
            </a:extLst>
          </p:cNvPr>
          <p:cNvSpPr/>
          <p:nvPr/>
        </p:nvSpPr>
        <p:spPr>
          <a:xfrm>
            <a:off x="6209426" y="457834"/>
            <a:ext cx="4297523" cy="415498"/>
          </a:xfrm>
          <a:prstGeom prst="rect">
            <a:avLst/>
          </a:prstGeom>
        </p:spPr>
        <p:txBody>
          <a:bodyPr wrap="none">
            <a:spAutoFit/>
          </a:bodyPr>
          <a:lstStyle/>
          <a:p>
            <a:r>
              <a:rPr lang="de-DE" dirty="0">
                <a:hlinkClick r:id="rId3"/>
              </a:rPr>
              <a:t>https://hub.docker.com/_/postgres/</a:t>
            </a:r>
            <a:endParaRPr lang="de-DE" dirty="0"/>
          </a:p>
        </p:txBody>
      </p:sp>
    </p:spTree>
    <p:extLst>
      <p:ext uri="{BB962C8B-B14F-4D97-AF65-F5344CB8AC3E}">
        <p14:creationId xmlns:p14="http://schemas.microsoft.com/office/powerpoint/2010/main" val="72584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
        <p:nvSpPr>
          <p:cNvPr id="20" name="Text Placeholder 2">
            <a:extLst>
              <a:ext uri="{FF2B5EF4-FFF2-40B4-BE49-F238E27FC236}">
                <a16:creationId xmlns:a16="http://schemas.microsoft.com/office/drawing/2014/main" id="{73C02A8E-935D-4B3E-BF8D-E57B409061D5}"/>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err="1"/>
              <a:t>Configmap</a:t>
            </a:r>
            <a:r>
              <a:rPr lang="en-US" sz="1600" dirty="0"/>
              <a:t>:</a:t>
            </a:r>
            <a:br>
              <a:rPr lang="en-US" sz="1600" dirty="0"/>
            </a:br>
            <a:r>
              <a:rPr lang="en-US" sz="1600" dirty="0">
                <a:solidFill>
                  <a:schemeClr val="accent1"/>
                </a:solidFill>
              </a:rPr>
              <a:t>- </a:t>
            </a:r>
            <a:r>
              <a:rPr lang="en-US" sz="1600" dirty="0" err="1">
                <a:solidFill>
                  <a:srgbClr val="FFC000"/>
                </a:solidFill>
              </a:rPr>
              <a:t>postgres</a:t>
            </a:r>
            <a:r>
              <a:rPr lang="en-US" sz="1600" dirty="0">
                <a:solidFill>
                  <a:srgbClr val="FFC000"/>
                </a:solidFill>
              </a:rPr>
              <a:t> </a:t>
            </a:r>
            <a:r>
              <a:rPr lang="en-US" sz="1600" dirty="0" err="1">
                <a:solidFill>
                  <a:srgbClr val="FFC000"/>
                </a:solidFill>
              </a:rPr>
              <a:t>db</a:t>
            </a:r>
            <a:r>
              <a:rPr lang="en-US" sz="1600" dirty="0">
                <a:solidFill>
                  <a:srgbClr val="FFC000"/>
                </a:solidFill>
              </a:rPr>
              <a:t> files path</a:t>
            </a:r>
          </a:p>
          <a:p>
            <a:pPr lvl="1"/>
            <a:endParaRPr lang="en-US" sz="1600" dirty="0"/>
          </a:p>
          <a:p>
            <a:pPr lvl="1"/>
            <a:r>
              <a:rPr lang="en-US" sz="1600" dirty="0"/>
              <a:t>Secret:</a:t>
            </a:r>
            <a:br>
              <a:rPr lang="en-US" sz="1600" dirty="0"/>
            </a:br>
            <a:r>
              <a:rPr lang="en-US" sz="1600" dirty="0">
                <a:solidFill>
                  <a:schemeClr val="accent1"/>
                </a:solidFill>
              </a:rPr>
              <a:t>- </a:t>
            </a:r>
            <a:r>
              <a:rPr lang="en-US" sz="1600" dirty="0" err="1">
                <a:solidFill>
                  <a:srgbClr val="FFC000"/>
                </a:solidFill>
              </a:rPr>
              <a:t>initdb.sql</a:t>
            </a:r>
            <a:r>
              <a:rPr lang="en-US" sz="1600" dirty="0">
                <a:solidFill>
                  <a:srgbClr val="FFC000"/>
                </a:solidFill>
              </a:rPr>
              <a:t> script</a:t>
            </a:r>
            <a:br>
              <a:rPr lang="en-US" sz="1600" dirty="0">
                <a:solidFill>
                  <a:srgbClr val="FFC000"/>
                </a:solidFill>
              </a:rPr>
            </a:br>
            <a:r>
              <a:rPr lang="en-US" sz="1600" dirty="0">
                <a:solidFill>
                  <a:srgbClr val="FFC000"/>
                </a:solidFill>
              </a:rPr>
              <a:t>- </a:t>
            </a:r>
            <a:r>
              <a:rPr lang="en-US" sz="1600" dirty="0" err="1">
                <a:solidFill>
                  <a:srgbClr val="FFC000"/>
                </a:solidFill>
              </a:rPr>
              <a:t>postgres</a:t>
            </a:r>
            <a:r>
              <a:rPr lang="en-US" sz="1600" dirty="0">
                <a:solidFill>
                  <a:srgbClr val="FFC000"/>
                </a:solidFill>
              </a:rPr>
              <a:t> superuser pw</a:t>
            </a:r>
            <a:endParaRPr lang="en-US" sz="1600" dirty="0"/>
          </a:p>
        </p:txBody>
      </p:sp>
    </p:spTree>
    <p:extLst>
      <p:ext uri="{BB962C8B-B14F-4D97-AF65-F5344CB8AC3E}">
        <p14:creationId xmlns:p14="http://schemas.microsoft.com/office/powerpoint/2010/main" val="177480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Docker &amp; K8s Fundamentals training</a:t>
            </a:r>
          </a:p>
        </p:txBody>
      </p:sp>
      <p:pic>
        <p:nvPicPr>
          <p:cNvPr id="2" name="Picture 1">
            <a:extLst>
              <a:ext uri="{FF2B5EF4-FFF2-40B4-BE49-F238E27FC236}">
                <a16:creationId xmlns:a16="http://schemas.microsoft.com/office/drawing/2014/main" id="{C993BDE4-4030-417D-8D50-C026B7FAB4B6}"/>
              </a:ext>
            </a:extLst>
          </p:cNvPr>
          <p:cNvPicPr>
            <a:picLocks noChangeAspect="1"/>
          </p:cNvPicPr>
          <p:nvPr/>
        </p:nvPicPr>
        <p:blipFill>
          <a:blip r:embed="rId3"/>
          <a:stretch>
            <a:fillRect/>
          </a:stretch>
        </p:blipFill>
        <p:spPr>
          <a:xfrm>
            <a:off x="504001" y="1006498"/>
            <a:ext cx="5190000" cy="5464286"/>
          </a:xfrm>
          <a:prstGeom prst="rect">
            <a:avLst/>
          </a:prstGeom>
        </p:spPr>
      </p:pic>
      <p:pic>
        <p:nvPicPr>
          <p:cNvPr id="4" name="Picture 3">
            <a:extLst>
              <a:ext uri="{FF2B5EF4-FFF2-40B4-BE49-F238E27FC236}">
                <a16:creationId xmlns:a16="http://schemas.microsoft.com/office/drawing/2014/main" id="{6F16BDAA-F7A1-4631-B81B-EBEEBC753744}"/>
              </a:ext>
            </a:extLst>
          </p:cNvPr>
          <p:cNvPicPr>
            <a:picLocks noChangeAspect="1"/>
          </p:cNvPicPr>
          <p:nvPr/>
        </p:nvPicPr>
        <p:blipFill>
          <a:blip r:embed="rId4"/>
          <a:stretch>
            <a:fillRect/>
          </a:stretch>
        </p:blipFill>
        <p:spPr>
          <a:xfrm>
            <a:off x="5920021" y="1006498"/>
            <a:ext cx="5172857" cy="4735714"/>
          </a:xfrm>
          <a:prstGeom prst="rect">
            <a:avLst/>
          </a:prstGeom>
        </p:spPr>
      </p:pic>
      <p:pic>
        <p:nvPicPr>
          <p:cNvPr id="3" name="Picture 2">
            <a:extLst>
              <a:ext uri="{FF2B5EF4-FFF2-40B4-BE49-F238E27FC236}">
                <a16:creationId xmlns:a16="http://schemas.microsoft.com/office/drawing/2014/main" id="{9F55A5E1-6C82-491F-B16D-4E20D8E5D084}"/>
              </a:ext>
            </a:extLst>
          </p:cNvPr>
          <p:cNvPicPr>
            <a:picLocks noChangeAspect="1"/>
          </p:cNvPicPr>
          <p:nvPr/>
        </p:nvPicPr>
        <p:blipFill>
          <a:blip r:embed="rId5"/>
          <a:stretch>
            <a:fillRect/>
          </a:stretch>
        </p:blipFill>
        <p:spPr>
          <a:xfrm>
            <a:off x="6966601" y="1434000"/>
            <a:ext cx="4302857" cy="4920000"/>
          </a:xfrm>
          <a:prstGeom prst="rect">
            <a:avLst/>
          </a:prstGeom>
        </p:spPr>
      </p:pic>
    </p:spTree>
    <p:extLst>
      <p:ext uri="{BB962C8B-B14F-4D97-AF65-F5344CB8AC3E}">
        <p14:creationId xmlns:p14="http://schemas.microsoft.com/office/powerpoint/2010/main" val="42617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en-US" sz="1800" kern="0">
                <a:solidFill>
                  <a:srgbClr val="002060"/>
                </a:solidFill>
                <a:latin typeface="Arial"/>
                <a:ea typeface="Arial Unicode MS" pitchFamily="34" charset="-128"/>
              </a:rPr>
              <a:t>Statefulset</a:t>
            </a:r>
            <a:r>
              <a:rPr lang="en-US" sz="1800" kern="0" dirty="0">
                <a:solidFill>
                  <a:srgbClr val="002060"/>
                </a:solidFill>
                <a:latin typeface="Arial"/>
                <a:ea typeface="Arial Unicode MS" pitchFamily="34" charset="-128"/>
              </a:rPr>
              <a:t>:</a:t>
            </a:r>
          </a:p>
          <a:p>
            <a:pPr algn="ctr" defTabSz="914217" fontAlgn="base">
              <a:spcBef>
                <a:spcPct val="50000"/>
              </a:spcBef>
              <a:spcAft>
                <a:spcPct val="0"/>
              </a:spcAft>
              <a:buClr>
                <a:srgbClr val="F0AB00"/>
              </a:buClr>
              <a:buSzPct val="80000"/>
            </a:pPr>
            <a:r>
              <a:rPr lang="en-US" sz="1800" kern="0">
                <a:solidFill>
                  <a:srgbClr val="002060"/>
                </a:solidFill>
                <a:latin typeface="Arial"/>
                <a:ea typeface="Arial Unicode MS" pitchFamily="34" charset="-128"/>
              </a:rPr>
              <a:t>‘ads-db-statefulset</a:t>
            </a:r>
            <a:r>
              <a:rPr lang="en-US" sz="1800" kern="0" dirty="0">
                <a:solidFill>
                  <a:srgbClr val="002060"/>
                </a:solidFill>
                <a:latin typeface="Arial"/>
                <a:ea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3AEE965-6063-4E10-924F-D77F75FCE821}"/>
              </a:ext>
            </a:extLst>
          </p:cNvPr>
          <p:cNvPicPr>
            <a:picLocks noChangeAspect="1"/>
          </p:cNvPicPr>
          <p:nvPr/>
        </p:nvPicPr>
        <p:blipFill>
          <a:blip r:embed="rId3"/>
          <a:stretch>
            <a:fillRect/>
          </a:stretch>
        </p:blipFill>
        <p:spPr>
          <a:xfrm>
            <a:off x="6392079" y="1281794"/>
            <a:ext cx="3923809" cy="1914286"/>
          </a:xfrm>
          <a:prstGeom prst="rect">
            <a:avLst/>
          </a:prstGeom>
        </p:spPr>
      </p:pic>
      <p:sp>
        <p:nvSpPr>
          <p:cNvPr id="3" name="Rectangle: Rounded Corners 2">
            <a:extLst>
              <a:ext uri="{FF2B5EF4-FFF2-40B4-BE49-F238E27FC236}">
                <a16:creationId xmlns:a16="http://schemas.microsoft.com/office/drawing/2014/main" id="{8B233441-E9EB-4271-A66C-6A047C916788}"/>
              </a:ext>
            </a:extLst>
          </p:cNvPr>
          <p:cNvSpPr/>
          <p:nvPr/>
        </p:nvSpPr>
        <p:spPr bwMode="gray">
          <a:xfrm>
            <a:off x="6413500" y="1608932"/>
            <a:ext cx="3467100" cy="613567"/>
          </a:xfrm>
          <a:prstGeom prst="roundRect">
            <a:avLst/>
          </a:prstGeom>
          <a:noFill/>
          <a:ln w="2222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770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276999"/>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old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a:ln w="12700">
            <a:solidFill>
              <a:schemeClr val="tx1"/>
            </a:solidFill>
          </a:ln>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ads-db-statefulset.yaml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ads-db-configmap.yaml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a:ln w="12700">
            <a:solidFill>
              <a:schemeClr val="tx1"/>
            </a:solidFill>
          </a:ln>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a:ln w="12700">
            <a:solidFill>
              <a:schemeClr val="tx1"/>
            </a:solidFill>
          </a:ln>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a:ln w="12700">
            <a:solidFill>
              <a:schemeClr val="tx1"/>
            </a:solidFill>
          </a:ln>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r>
              <a:rPr lang="de-DE" sz="1000" dirty="0">
                <a:hlinkClick r:id="rId7"/>
              </a:rPr>
              <a:t>https://github.wdf.sap.corp/slvi/docker-k8s-training/tree/k8s-bulletinboard/kubernetes/k8s-bulletinboard/solutions/ads</a:t>
            </a:r>
            <a:endParaRPr lang="de-DE" sz="1000" dirty="0"/>
          </a:p>
        </p:txBody>
      </p: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3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ounded Rectangle 5">
            <a:extLst>
              <a:ext uri="{FF2B5EF4-FFF2-40B4-BE49-F238E27FC236}">
                <a16:creationId xmlns:a16="http://schemas.microsoft.com/office/drawing/2014/main" id="{99D4F53B-D693-4B18-89A9-75929B5D887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90" name="Rounded Rectangle 14">
            <a:extLst>
              <a:ext uri="{FF2B5EF4-FFF2-40B4-BE49-F238E27FC236}">
                <a16:creationId xmlns:a16="http://schemas.microsoft.com/office/drawing/2014/main" id="{0FE119C8-A50D-42CA-A7C6-935B3D156D95}"/>
              </a:ext>
            </a:extLst>
          </p:cNvPr>
          <p:cNvSpPr/>
          <p:nvPr/>
        </p:nvSpPr>
        <p:spPr bwMode="gray">
          <a:xfrm>
            <a:off x="2516682" y="3657596"/>
            <a:ext cx="3494681" cy="2558997"/>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91" name="TextBox 90">
            <a:extLst>
              <a:ext uri="{FF2B5EF4-FFF2-40B4-BE49-F238E27FC236}">
                <a16:creationId xmlns:a16="http://schemas.microsoft.com/office/drawing/2014/main" id="{66287532-FAD8-4A13-9486-7F0159525440}"/>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2" name="Rounded Rectangle 14">
            <a:extLst>
              <a:ext uri="{FF2B5EF4-FFF2-40B4-BE49-F238E27FC236}">
                <a16:creationId xmlns:a16="http://schemas.microsoft.com/office/drawing/2014/main" id="{640E2438-0F10-4F40-A012-8C4AEDEE7EDB}"/>
              </a:ext>
            </a:extLst>
          </p:cNvPr>
          <p:cNvSpPr/>
          <p:nvPr/>
        </p:nvSpPr>
        <p:spPr bwMode="gray">
          <a:xfrm>
            <a:off x="3499702" y="2345981"/>
            <a:ext cx="1554611" cy="888467"/>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3" name="Rounded Rectangle 14">
            <a:extLst>
              <a:ext uri="{FF2B5EF4-FFF2-40B4-BE49-F238E27FC236}">
                <a16:creationId xmlns:a16="http://schemas.microsoft.com/office/drawing/2014/main" id="{32FAECFE-686A-4B02-9D8A-B238DE2E42A1}"/>
              </a:ext>
            </a:extLst>
          </p:cNvPr>
          <p:cNvSpPr/>
          <p:nvPr/>
        </p:nvSpPr>
        <p:spPr bwMode="gray">
          <a:xfrm>
            <a:off x="3068479" y="4025984"/>
            <a:ext cx="2419002" cy="1742222"/>
          </a:xfrm>
          <a:prstGeom prst="roundRect">
            <a:avLst/>
          </a:prstGeom>
          <a:solidFill>
            <a:schemeClr val="bg1">
              <a:lumMod val="65000"/>
              <a:lumOff val="35000"/>
            </a:schemeClr>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8" name="TextBox 97">
            <a:extLst>
              <a:ext uri="{FF2B5EF4-FFF2-40B4-BE49-F238E27FC236}">
                <a16:creationId xmlns:a16="http://schemas.microsoft.com/office/drawing/2014/main" id="{1A702FA6-35A5-4559-A57B-3961EC861310}"/>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9" name="Cylinder 98">
            <a:extLst>
              <a:ext uri="{FF2B5EF4-FFF2-40B4-BE49-F238E27FC236}">
                <a16:creationId xmlns:a16="http://schemas.microsoft.com/office/drawing/2014/main" id="{C45DEC18-BB70-4A8F-9719-DE0041047BCC}"/>
              </a:ext>
            </a:extLst>
          </p:cNvPr>
          <p:cNvSpPr/>
          <p:nvPr/>
        </p:nvSpPr>
        <p:spPr bwMode="gray">
          <a:xfrm>
            <a:off x="3758217" y="435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100" name="Straight Connector 99">
            <a:extLst>
              <a:ext uri="{FF2B5EF4-FFF2-40B4-BE49-F238E27FC236}">
                <a16:creationId xmlns:a16="http://schemas.microsoft.com/office/drawing/2014/main" id="{B8752587-9761-4C2F-8FB0-90E7A3A71926}"/>
              </a:ext>
            </a:extLst>
          </p:cNvPr>
          <p:cNvCxnSpPr>
            <a:cxnSpLocks/>
            <a:stCxn id="92" idx="2"/>
            <a:endCxn id="93"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1" name="Picture 100">
            <a:extLst>
              <a:ext uri="{FF2B5EF4-FFF2-40B4-BE49-F238E27FC236}">
                <a16:creationId xmlns:a16="http://schemas.microsoft.com/office/drawing/2014/main" id="{9207AF5F-A7E9-4179-9E07-5AD6C67D6B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102" name="Picture 101">
            <a:extLst>
              <a:ext uri="{FF2B5EF4-FFF2-40B4-BE49-F238E27FC236}">
                <a16:creationId xmlns:a16="http://schemas.microsoft.com/office/drawing/2014/main" id="{93A45E4D-0A37-4FF2-97A3-E3FF5026B09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103" name="Picture 102">
            <a:extLst>
              <a:ext uri="{FF2B5EF4-FFF2-40B4-BE49-F238E27FC236}">
                <a16:creationId xmlns:a16="http://schemas.microsoft.com/office/drawing/2014/main" id="{2078EFAF-D214-49CB-AFC2-66FFAD3DDF5A}"/>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4" name="Picture 103">
            <a:extLst>
              <a:ext uri="{FF2B5EF4-FFF2-40B4-BE49-F238E27FC236}">
                <a16:creationId xmlns:a16="http://schemas.microsoft.com/office/drawing/2014/main" id="{4381F4EC-ADB3-48C9-B396-03D08B180DD6}"/>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05" name="Straight Connector 104">
            <a:extLst>
              <a:ext uri="{FF2B5EF4-FFF2-40B4-BE49-F238E27FC236}">
                <a16:creationId xmlns:a16="http://schemas.microsoft.com/office/drawing/2014/main" id="{CF76934B-D6C9-48C1-ABEE-2F63AB5F9A4B}"/>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DDB28A0-0572-4065-AD20-F7AA5F281F61}"/>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107" name="Rounded Rectangle 14">
            <a:extLst>
              <a:ext uri="{FF2B5EF4-FFF2-40B4-BE49-F238E27FC236}">
                <a16:creationId xmlns:a16="http://schemas.microsoft.com/office/drawing/2014/main" id="{0FB3FBAC-4B6A-4671-8F6F-831B002BB377}"/>
              </a:ext>
            </a:extLst>
          </p:cNvPr>
          <p:cNvSpPr/>
          <p:nvPr/>
        </p:nvSpPr>
        <p:spPr bwMode="gray">
          <a:xfrm>
            <a:off x="823009" y="5108324"/>
            <a:ext cx="1288650" cy="46456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109" name="Straight Connector 108">
            <a:extLst>
              <a:ext uri="{FF2B5EF4-FFF2-40B4-BE49-F238E27FC236}">
                <a16:creationId xmlns:a16="http://schemas.microsoft.com/office/drawing/2014/main" id="{1C49BC3B-2238-4A79-B39A-57E3A02CA30A}"/>
              </a:ext>
            </a:extLst>
          </p:cNvPr>
          <p:cNvCxnSpPr>
            <a:cxnSpLocks/>
          </p:cNvCxnSpPr>
          <p:nvPr/>
        </p:nvCxnSpPr>
        <p:spPr>
          <a:xfrm>
            <a:off x="2111657"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C034692B-4DCC-46F8-B862-55E1A4774413}"/>
              </a:ext>
            </a:extLst>
          </p:cNvPr>
          <p:cNvPicPr>
            <a:picLocks noChangeAspect="1"/>
          </p:cNvPicPr>
          <p:nvPr/>
        </p:nvPicPr>
        <p:blipFill>
          <a:blip r:embed="rId4"/>
          <a:stretch>
            <a:fillRect/>
          </a:stretch>
        </p:blipFill>
        <p:spPr>
          <a:xfrm>
            <a:off x="2034508" y="5057930"/>
            <a:ext cx="150305" cy="146304"/>
          </a:xfrm>
          <a:prstGeom prst="rect">
            <a:avLst/>
          </a:prstGeom>
        </p:spPr>
      </p:pic>
      <p:sp>
        <p:nvSpPr>
          <p:cNvPr id="111" name="Rectangle 110">
            <a:extLst>
              <a:ext uri="{FF2B5EF4-FFF2-40B4-BE49-F238E27FC236}">
                <a16:creationId xmlns:a16="http://schemas.microsoft.com/office/drawing/2014/main" id="{A5ED4D1E-DE00-43A1-882F-6FAF092D80DA}"/>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2" name="Picture 111">
            <a:extLst>
              <a:ext uri="{FF2B5EF4-FFF2-40B4-BE49-F238E27FC236}">
                <a16:creationId xmlns:a16="http://schemas.microsoft.com/office/drawing/2014/main" id="{8CE1DBCA-D370-4F44-A075-172127F4FD80}"/>
              </a:ext>
            </a:extLst>
          </p:cNvPr>
          <p:cNvPicPr>
            <a:picLocks noChangeAspect="1"/>
          </p:cNvPicPr>
          <p:nvPr/>
        </p:nvPicPr>
        <p:blipFill>
          <a:blip r:embed="rId4"/>
          <a:stretch>
            <a:fillRect/>
          </a:stretch>
        </p:blipFill>
        <p:spPr>
          <a:xfrm>
            <a:off x="7714706" y="1230093"/>
            <a:ext cx="501015" cy="487680"/>
          </a:xfrm>
          <a:prstGeom prst="rect">
            <a:avLst/>
          </a:prstGeom>
        </p:spPr>
      </p:pic>
      <p:sp>
        <p:nvSpPr>
          <p:cNvPr id="114" name="Rounded Rectangle 14">
            <a:extLst>
              <a:ext uri="{FF2B5EF4-FFF2-40B4-BE49-F238E27FC236}">
                <a16:creationId xmlns:a16="http://schemas.microsoft.com/office/drawing/2014/main" id="{399854EB-00DB-49A6-B79A-D9D4EF5536E2}"/>
              </a:ext>
            </a:extLst>
          </p:cNvPr>
          <p:cNvSpPr/>
          <p:nvPr/>
        </p:nvSpPr>
        <p:spPr bwMode="gray">
          <a:xfrm>
            <a:off x="823008" y="4550369"/>
            <a:ext cx="1301807" cy="46456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116" name="Straight Connector 115">
            <a:extLst>
              <a:ext uri="{FF2B5EF4-FFF2-40B4-BE49-F238E27FC236}">
                <a16:creationId xmlns:a16="http://schemas.microsoft.com/office/drawing/2014/main" id="{F3E1F0DF-7BC8-41FC-A867-856784217AA6}"/>
              </a:ext>
            </a:extLst>
          </p:cNvPr>
          <p:cNvCxnSpPr>
            <a:cxnSpLocks/>
          </p:cNvCxnSpPr>
          <p:nvPr/>
        </p:nvCxnSpPr>
        <p:spPr>
          <a:xfrm>
            <a:off x="2118230" y="4782651"/>
            <a:ext cx="39186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6BD34901-FB71-4C8B-A4B5-B62B39FCE686}"/>
              </a:ext>
            </a:extLst>
          </p:cNvPr>
          <p:cNvPicPr>
            <a:picLocks noChangeAspect="1"/>
          </p:cNvPicPr>
          <p:nvPr/>
        </p:nvPicPr>
        <p:blipFill>
          <a:blip r:embed="rId4"/>
          <a:stretch>
            <a:fillRect/>
          </a:stretch>
        </p:blipFill>
        <p:spPr>
          <a:xfrm>
            <a:off x="2016668" y="4497097"/>
            <a:ext cx="150305" cy="146304"/>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1: </a:t>
            </a:r>
            <a:r>
              <a:rPr lang="en-US" dirty="0" err="1"/>
              <a:t>bulletinboard</a:t>
            </a:r>
            <a:r>
              <a:rPr lang="en-US" dirty="0"/>
              <a:t>-ads DB</a:t>
            </a:r>
          </a:p>
        </p:txBody>
      </p:sp>
    </p:spTree>
    <p:extLst>
      <p:ext uri="{BB962C8B-B14F-4D97-AF65-F5344CB8AC3E}">
        <p14:creationId xmlns:p14="http://schemas.microsoft.com/office/powerpoint/2010/main" val="2149771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9"/>
            <a:stretch>
              <a:fillRect/>
            </a:stretch>
          </p:blipFill>
          <p:spPr>
            <a:xfrm>
              <a:off x="6672525" y="4134249"/>
              <a:ext cx="150305" cy="146304"/>
            </a:xfrm>
            <a:prstGeom prst="rect">
              <a:avLst/>
            </a:prstGeom>
            <a:no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7E58F-8139-4A18-AF45-3504B464C3A7}"/>
              </a:ext>
            </a:extLst>
          </p:cNvPr>
          <p:cNvSpPr>
            <a:spLocks noGrp="1"/>
          </p:cNvSpPr>
          <p:nvPr>
            <p:ph type="title"/>
          </p:nvPr>
        </p:nvSpPr>
        <p:spPr/>
        <p:txBody>
          <a:bodyPr/>
          <a:lstStyle/>
          <a:p>
            <a:r>
              <a:rPr lang="de-DE" dirty="0" err="1"/>
              <a:t>Ads:App</a:t>
            </a:r>
            <a:r>
              <a:rPr lang="de-DE" dirty="0"/>
              <a:t> Docker </a:t>
            </a:r>
            <a:r>
              <a:rPr lang="de-DE" dirty="0" err="1"/>
              <a:t>image</a:t>
            </a:r>
            <a:endParaRPr lang="de-DE" dirty="0"/>
          </a:p>
        </p:txBody>
      </p:sp>
      <p:pic>
        <p:nvPicPr>
          <p:cNvPr id="6" name="Picture 5">
            <a:extLst>
              <a:ext uri="{FF2B5EF4-FFF2-40B4-BE49-F238E27FC236}">
                <a16:creationId xmlns:a16="http://schemas.microsoft.com/office/drawing/2014/main" id="{5076DD33-09AB-4047-A351-7BDF32C48342}"/>
              </a:ext>
            </a:extLst>
          </p:cNvPr>
          <p:cNvPicPr>
            <a:picLocks noChangeAspect="1"/>
          </p:cNvPicPr>
          <p:nvPr/>
        </p:nvPicPr>
        <p:blipFill>
          <a:blip r:embed="rId2"/>
          <a:stretch>
            <a:fillRect/>
          </a:stretch>
        </p:blipFill>
        <p:spPr>
          <a:xfrm>
            <a:off x="849968" y="1914714"/>
            <a:ext cx="10495238" cy="3028571"/>
          </a:xfrm>
          <a:prstGeom prst="rect">
            <a:avLst/>
          </a:prstGeom>
        </p:spPr>
      </p:pic>
      <p:sp>
        <p:nvSpPr>
          <p:cNvPr id="2" name="Rectangle 1">
            <a:extLst>
              <a:ext uri="{FF2B5EF4-FFF2-40B4-BE49-F238E27FC236}">
                <a16:creationId xmlns:a16="http://schemas.microsoft.com/office/drawing/2014/main" id="{4B2840AC-220D-4088-A6C4-42FEA0E18AFB}"/>
              </a:ext>
            </a:extLst>
          </p:cNvPr>
          <p:cNvSpPr/>
          <p:nvPr/>
        </p:nvSpPr>
        <p:spPr>
          <a:xfrm>
            <a:off x="5373688" y="504000"/>
            <a:ext cx="6096000" cy="738664"/>
          </a:xfrm>
          <a:prstGeom prst="rect">
            <a:avLst/>
          </a:prstGeom>
        </p:spPr>
        <p:txBody>
          <a:bodyPr>
            <a:spAutoFit/>
          </a:bodyPr>
          <a:lstStyle/>
          <a:p>
            <a:r>
              <a:rPr lang="de-DE" dirty="0">
                <a:hlinkClick r:id="rId3"/>
              </a:rPr>
              <a:t>https://github.wdf.sap.corp/cc-refapp/cc-bulletinboard-ads-spring-boot/tree/migratedToK8s</a:t>
            </a:r>
            <a:endParaRPr lang="de-DE" dirty="0"/>
          </a:p>
        </p:txBody>
      </p:sp>
    </p:spTree>
    <p:extLst>
      <p:ext uri="{BB962C8B-B14F-4D97-AF65-F5344CB8AC3E}">
        <p14:creationId xmlns:p14="http://schemas.microsoft.com/office/powerpoint/2010/main" val="3716549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5" name="Text Placeholder 2">
            <a:extLst>
              <a:ext uri="{FF2B5EF4-FFF2-40B4-BE49-F238E27FC236}">
                <a16:creationId xmlns:a16="http://schemas.microsoft.com/office/drawing/2014/main" id="{93980D84-ED34-437E-AD5E-C26C0F0F549C}"/>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err="1"/>
              <a:t>Configmap</a:t>
            </a:r>
            <a:r>
              <a:rPr lang="en-US" sz="1600" dirty="0"/>
              <a:t>:</a:t>
            </a:r>
            <a:br>
              <a:rPr lang="en-US" sz="1600" dirty="0"/>
            </a:br>
            <a:r>
              <a:rPr lang="en-US" sz="1600" dirty="0">
                <a:solidFill>
                  <a:schemeClr val="accent1"/>
                </a:solidFill>
              </a:rPr>
              <a:t>- environment variables: </a:t>
            </a:r>
            <a:r>
              <a:rPr lang="en-US" sz="1600" dirty="0" err="1">
                <a:solidFill>
                  <a:schemeClr val="accent1"/>
                </a:solidFill>
              </a:rPr>
              <a:t>user_route</a:t>
            </a:r>
            <a:r>
              <a:rPr lang="en-US" sz="1600" dirty="0">
                <a:solidFill>
                  <a:schemeClr val="accent1"/>
                </a:solidFill>
              </a:rPr>
              <a:t>, </a:t>
            </a:r>
            <a:r>
              <a:rPr lang="en-US" sz="1600" dirty="0" err="1">
                <a:solidFill>
                  <a:schemeClr val="accent1"/>
                </a:solidFill>
              </a:rPr>
              <a:t>spring_profile_active</a:t>
            </a:r>
            <a:r>
              <a:rPr lang="en-US" sz="1600" dirty="0">
                <a:solidFill>
                  <a:schemeClr val="accent1"/>
                </a:solidFill>
              </a:rPr>
              <a:t>, </a:t>
            </a:r>
            <a:r>
              <a:rPr lang="de-DE" sz="1600" dirty="0" err="1">
                <a:solidFill>
                  <a:schemeClr val="accent1"/>
                </a:solidFill>
              </a:rPr>
              <a:t>post_user_check</a:t>
            </a:r>
            <a:endParaRPr lang="en-US" sz="1600" dirty="0"/>
          </a:p>
          <a:p>
            <a:pPr lvl="1"/>
            <a:endParaRPr lang="en-US" sz="1600" dirty="0"/>
          </a:p>
          <a:p>
            <a:pPr lvl="1"/>
            <a:r>
              <a:rPr lang="en-US" sz="1600" dirty="0"/>
              <a:t>Secret:</a:t>
            </a:r>
            <a:br>
              <a:rPr lang="en-US" sz="1600" dirty="0"/>
            </a:br>
            <a:r>
              <a:rPr lang="en-US" sz="1600" dirty="0">
                <a:solidFill>
                  <a:schemeClr val="accent1"/>
                </a:solidFill>
              </a:rPr>
              <a:t>- application-k8s.yml</a:t>
            </a:r>
          </a:p>
        </p:txBody>
      </p:sp>
      <p:pic>
        <p:nvPicPr>
          <p:cNvPr id="5" name="Picture 4">
            <a:extLst>
              <a:ext uri="{FF2B5EF4-FFF2-40B4-BE49-F238E27FC236}">
                <a16:creationId xmlns:a16="http://schemas.microsoft.com/office/drawing/2014/main" id="{9F632171-0A92-4BF7-816A-6F503B156E04}"/>
              </a:ext>
            </a:extLst>
          </p:cNvPr>
          <p:cNvPicPr>
            <a:picLocks noChangeAspect="1"/>
          </p:cNvPicPr>
          <p:nvPr/>
        </p:nvPicPr>
        <p:blipFill>
          <a:blip r:embed="rId5"/>
          <a:stretch>
            <a:fillRect/>
          </a:stretch>
        </p:blipFill>
        <p:spPr>
          <a:xfrm>
            <a:off x="8088608" y="4026091"/>
            <a:ext cx="3692857" cy="850000"/>
          </a:xfrm>
          <a:prstGeom prst="rect">
            <a:avLst/>
          </a:prstGeom>
          <a:ln>
            <a:solidFill>
              <a:schemeClr val="tx1"/>
            </a:solidFill>
          </a:ln>
        </p:spPr>
      </p:pic>
      <p:pic>
        <p:nvPicPr>
          <p:cNvPr id="26" name="Picture 25">
            <a:extLst>
              <a:ext uri="{FF2B5EF4-FFF2-40B4-BE49-F238E27FC236}">
                <a16:creationId xmlns:a16="http://schemas.microsoft.com/office/drawing/2014/main" id="{F0BE5C63-7325-41C0-A7D0-5AA00AAFBF8C}"/>
              </a:ext>
            </a:extLst>
          </p:cNvPr>
          <p:cNvPicPr>
            <a:picLocks noChangeAspect="1"/>
          </p:cNvPicPr>
          <p:nvPr/>
        </p:nvPicPr>
        <p:blipFill>
          <a:blip r:embed="rId3"/>
          <a:stretch>
            <a:fillRect/>
          </a:stretch>
        </p:blipFill>
        <p:spPr>
          <a:xfrm>
            <a:off x="5022851" y="4207251"/>
            <a:ext cx="250508" cy="243840"/>
          </a:xfrm>
          <a:prstGeom prst="rect">
            <a:avLst/>
          </a:prstGeom>
        </p:spPr>
      </p:pic>
    </p:spTree>
    <p:extLst>
      <p:ext uri="{BB962C8B-B14F-4D97-AF65-F5344CB8AC3E}">
        <p14:creationId xmlns:p14="http://schemas.microsoft.com/office/powerpoint/2010/main" val="183887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on Docker &amp; K8s, based on a sample application/microservices with connected database and communication across to other microservice</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2"/>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 Docker image build, no upload to Docker Registry (e.g. SAP Artifactory) as part of the exercises </a:t>
            </a:r>
            <a:r>
              <a:rPr lang="en-US" dirty="0"/>
              <a:t>(of course as demo)</a:t>
            </a:r>
            <a:endParaRPr lang="en-US" sz="2400" dirty="0"/>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&gt;.k8s-train.shoot.canary.k8s-hana.ondemand.com/</a:t>
            </a:r>
            <a:r>
              <a:rPr lang="de-DE" sz="1200" b="1" kern="0" dirty="0" err="1">
                <a:ea typeface="Arial Unicode MS" pitchFamily="34" charset="-128"/>
                <a:cs typeface="Arial Unicode MS" pitchFamily="34" charset="-128"/>
              </a:rPr>
              <a:t>ads</a:t>
            </a:r>
            <a:endParaRPr lang="de-DE" sz="1200" b="1" kern="0" dirty="0">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pic>
        <p:nvPicPr>
          <p:cNvPr id="31" name="Picture 30">
            <a:extLst>
              <a:ext uri="{FF2B5EF4-FFF2-40B4-BE49-F238E27FC236}">
                <a16:creationId xmlns:a16="http://schemas.microsoft.com/office/drawing/2014/main" id="{8B5C6400-CDC2-4677-BEA0-4069376A2EC2}"/>
              </a:ext>
            </a:extLst>
          </p:cNvPr>
          <p:cNvPicPr>
            <a:picLocks noChangeAspect="1"/>
          </p:cNvPicPr>
          <p:nvPr/>
        </p:nvPicPr>
        <p:blipFill>
          <a:blip r:embed="rId3"/>
          <a:stretch>
            <a:fillRect/>
          </a:stretch>
        </p:blipFill>
        <p:spPr>
          <a:xfrm>
            <a:off x="5022851" y="4207251"/>
            <a:ext cx="250508" cy="24384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en-US" sz="1800" kern="0" dirty="0">
                <a:solidFill>
                  <a:srgbClr val="002060"/>
                </a:solidFill>
                <a:latin typeface="Arial"/>
                <a:ea typeface="Arial Unicode MS" pitchFamily="34" charset="-128"/>
              </a:rPr>
              <a:t>deployment:</a:t>
            </a:r>
          </a:p>
          <a:p>
            <a:pPr algn="ctr" defTabSz="914217" fontAlgn="base">
              <a:spcBef>
                <a:spcPct val="50000"/>
              </a:spcBef>
              <a:spcAft>
                <a:spcPct val="0"/>
              </a:spcAft>
              <a:buClr>
                <a:srgbClr val="F0AB00"/>
              </a:buClr>
              <a:buSzPct val="80000"/>
            </a:pPr>
            <a:r>
              <a:rPr lang="en-US" sz="1800" kern="0" dirty="0">
                <a:solidFill>
                  <a:srgbClr val="002060"/>
                </a:solidFill>
                <a:latin typeface="Arial"/>
                <a:ea typeface="Arial Unicode MS" pitchFamily="34" charset="-128"/>
              </a:rPr>
              <a:t>‘ads-app-deployment’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7754BD-B220-4368-B4CF-09AFF95DD332}"/>
              </a:ext>
            </a:extLst>
          </p:cNvPr>
          <p:cNvPicPr>
            <a:picLocks noChangeAspect="1"/>
          </p:cNvPicPr>
          <p:nvPr/>
        </p:nvPicPr>
        <p:blipFill>
          <a:blip r:embed="rId3"/>
          <a:stretch>
            <a:fillRect/>
          </a:stretch>
        </p:blipFill>
        <p:spPr>
          <a:xfrm>
            <a:off x="6612112" y="1346209"/>
            <a:ext cx="3904762" cy="1600000"/>
          </a:xfrm>
          <a:prstGeom prst="rect">
            <a:avLst/>
          </a:prstGeom>
        </p:spPr>
      </p:pic>
      <p:sp>
        <p:nvSpPr>
          <p:cNvPr id="9" name="Rectangle: Rounded Corners 8">
            <a:extLst>
              <a:ext uri="{FF2B5EF4-FFF2-40B4-BE49-F238E27FC236}">
                <a16:creationId xmlns:a16="http://schemas.microsoft.com/office/drawing/2014/main" id="{D7BF06DA-93DA-4AC2-9BB0-E269E7CFE74E}"/>
              </a:ext>
            </a:extLst>
          </p:cNvPr>
          <p:cNvSpPr/>
          <p:nvPr/>
        </p:nvSpPr>
        <p:spPr bwMode="gray">
          <a:xfrm>
            <a:off x="6612112" y="1787857"/>
            <a:ext cx="3467100" cy="423080"/>
          </a:xfrm>
          <a:prstGeom prst="roundRect">
            <a:avLst/>
          </a:prstGeom>
          <a:noFill/>
          <a:ln w="2222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0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Ads:App</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37455" y="1176061"/>
            <a:ext cx="3029999" cy="169277"/>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ads-app-deployment.yaml</a:t>
            </a:r>
            <a:endParaRPr lang="de-DE" sz="11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7564" y="1847862"/>
            <a:ext cx="3214730" cy="169277"/>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ads-app-secret.yaml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7563" y="4488173"/>
            <a:ext cx="2808860" cy="169277"/>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ads-app-configmap.yaml</a:t>
            </a:r>
            <a:endParaRPr lang="de-DE" sz="1100" kern="0" dirty="0">
              <a:solidFill>
                <a:schemeClr val="bg1"/>
              </a:solidFill>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F774615D-1FB3-4EF7-AE31-93BC5F18C5F7}"/>
              </a:ext>
            </a:extLst>
          </p:cNvPr>
          <p:cNvPicPr>
            <a:picLocks noChangeAspect="1"/>
          </p:cNvPicPr>
          <p:nvPr/>
        </p:nvPicPr>
        <p:blipFill>
          <a:blip r:embed="rId3"/>
          <a:stretch>
            <a:fillRect/>
          </a:stretch>
        </p:blipFill>
        <p:spPr>
          <a:xfrm>
            <a:off x="5658007" y="2018882"/>
            <a:ext cx="3214286" cy="1819048"/>
          </a:xfrm>
          <a:prstGeom prst="rect">
            <a:avLst/>
          </a:prstGeom>
          <a:ln w="12700">
            <a:solidFill>
              <a:schemeClr val="tx1"/>
            </a:solidFill>
          </a:ln>
        </p:spPr>
      </p:pic>
      <p:pic>
        <p:nvPicPr>
          <p:cNvPr id="12" name="Picture 11">
            <a:extLst>
              <a:ext uri="{FF2B5EF4-FFF2-40B4-BE49-F238E27FC236}">
                <a16:creationId xmlns:a16="http://schemas.microsoft.com/office/drawing/2014/main" id="{89E73D45-61CC-4779-83BB-632EF70C7618}"/>
              </a:ext>
            </a:extLst>
          </p:cNvPr>
          <p:cNvPicPr>
            <a:picLocks noChangeAspect="1"/>
          </p:cNvPicPr>
          <p:nvPr/>
        </p:nvPicPr>
        <p:blipFill>
          <a:blip r:embed="rId4"/>
          <a:stretch>
            <a:fillRect/>
          </a:stretch>
        </p:blipFill>
        <p:spPr>
          <a:xfrm>
            <a:off x="437455" y="1345338"/>
            <a:ext cx="3030000" cy="5057143"/>
          </a:xfrm>
          <a:prstGeom prst="rect">
            <a:avLst/>
          </a:prstGeom>
          <a:ln w="12700">
            <a:solidFill>
              <a:schemeClr val="tx1"/>
            </a:solidFill>
          </a:ln>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808629" y="2469107"/>
            <a:ext cx="4047565" cy="86143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71D7ADF-70C5-412E-9688-9E4EB3984CBA}"/>
              </a:ext>
            </a:extLst>
          </p:cNvPr>
          <p:cNvPicPr>
            <a:picLocks noChangeAspect="1"/>
          </p:cNvPicPr>
          <p:nvPr/>
        </p:nvPicPr>
        <p:blipFill>
          <a:blip r:embed="rId5"/>
          <a:stretch>
            <a:fillRect/>
          </a:stretch>
        </p:blipFill>
        <p:spPr>
          <a:xfrm>
            <a:off x="5658007" y="4657450"/>
            <a:ext cx="2808860" cy="1157143"/>
          </a:xfrm>
          <a:prstGeom prst="rect">
            <a:avLst/>
          </a:prstGeom>
          <a:ln w="12700">
            <a:solidFill>
              <a:schemeClr val="tx1"/>
            </a:solidFill>
          </a:ln>
        </p:spPr>
      </p:pic>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7808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1F0869-F14B-4BFE-B26D-B6DA2BC979FB}"/>
              </a:ext>
            </a:extLst>
          </p:cNvPr>
          <p:cNvCxnSpPr>
            <a:cxnSpLocks/>
          </p:cNvCxnSpPr>
          <p:nvPr/>
        </p:nvCxnSpPr>
        <p:spPr>
          <a:xfrm flipV="1">
            <a:off x="1808629" y="5078539"/>
            <a:ext cx="4081860" cy="18419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FEA8CC-25B4-4A28-911C-08B6DC4FD127}"/>
              </a:ext>
            </a:extLst>
          </p:cNvPr>
          <p:cNvCxnSpPr>
            <a:cxnSpLocks/>
          </p:cNvCxnSpPr>
          <p:nvPr/>
        </p:nvCxnSpPr>
        <p:spPr>
          <a:xfrm flipV="1">
            <a:off x="1842924" y="5078539"/>
            <a:ext cx="4047565" cy="6099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3AF012B-754B-47C0-814B-6C85442B6D9E}"/>
              </a:ext>
            </a:extLst>
          </p:cNvPr>
          <p:cNvSpPr/>
          <p:nvPr/>
        </p:nvSpPr>
        <p:spPr>
          <a:xfrm>
            <a:off x="8001000" y="6063194"/>
            <a:ext cx="4108076" cy="400110"/>
          </a:xfrm>
          <a:prstGeom prst="rect">
            <a:avLst/>
          </a:prstGeom>
        </p:spPr>
        <p:txBody>
          <a:bodyPr wrap="square">
            <a:spAutoFit/>
          </a:bodyPr>
          <a:lstStyle/>
          <a:p>
            <a:r>
              <a:rPr lang="de-DE" sz="1000" dirty="0">
                <a:hlinkClick r:id="rId6"/>
              </a:rPr>
              <a:t>https://github.wdf.sap.corp/slvi/docker-k8s-training/tree/k8s-bulletinboard/kubernetes/k8s-bulletinboard/solutions/ads</a:t>
            </a:r>
            <a:endParaRPr lang="de-DE" sz="1000" dirty="0"/>
          </a:p>
        </p:txBody>
      </p:sp>
    </p:spTree>
    <p:extLst>
      <p:ext uri="{BB962C8B-B14F-4D97-AF65-F5344CB8AC3E}">
        <p14:creationId xmlns:p14="http://schemas.microsoft.com/office/powerpoint/2010/main" val="4031005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141" name="Rounded Rectangle 14">
            <a:extLst>
              <a:ext uri="{FF2B5EF4-FFF2-40B4-BE49-F238E27FC236}">
                <a16:creationId xmlns:a16="http://schemas.microsoft.com/office/drawing/2014/main" id="{E801CE34-A8C2-44FA-BD75-D9A93509CA68}"/>
              </a:ext>
            </a:extLst>
          </p:cNvPr>
          <p:cNvSpPr/>
          <p:nvPr/>
        </p:nvSpPr>
        <p:spPr bwMode="gray">
          <a:xfrm>
            <a:off x="2260138" y="3848889"/>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5491595" y="3823416"/>
            <a:ext cx="250508" cy="243840"/>
          </a:xfrm>
          <a:prstGeom prst="rect">
            <a:avLst/>
          </a:prstGeom>
        </p:spPr>
      </p:pic>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&gt;.k8s-train.shoot.canary.k8s-hana.ondemand.com/</a:t>
            </a:r>
            <a:r>
              <a:rPr lang="de-DE" sz="1200" b="1" kern="0" dirty="0" err="1">
                <a:ea typeface="Arial Unicode MS" pitchFamily="34" charset="-128"/>
                <a:cs typeface="Arial Unicode MS" pitchFamily="34" charset="-128"/>
              </a:rPr>
              <a:t>ads</a:t>
            </a:r>
            <a:endParaRPr lang="de-DE" sz="1200" b="1" kern="0" dirty="0">
              <a:ea typeface="Arial Unicode MS" pitchFamily="34" charset="-128"/>
              <a:cs typeface="Arial Unicode MS" pitchFamily="34" charset="-128"/>
            </a:endParaRPr>
          </a:p>
        </p:txBody>
      </p:sp>
      <p:sp>
        <p:nvSpPr>
          <p:cNvPr id="146" name="Rounded Rectangle 14">
            <a:extLst>
              <a:ext uri="{FF2B5EF4-FFF2-40B4-BE49-F238E27FC236}">
                <a16:creationId xmlns:a16="http://schemas.microsoft.com/office/drawing/2014/main" id="{C5658EF8-07A7-485D-BC14-623C66FCB763}"/>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147" name="Straight Connector 146">
            <a:extLst>
              <a:ext uri="{FF2B5EF4-FFF2-40B4-BE49-F238E27FC236}">
                <a16:creationId xmlns:a16="http://schemas.microsoft.com/office/drawing/2014/main" id="{E0DE8BEE-5D8D-4D5B-AE5F-1E058F49BFDB}"/>
              </a:ext>
            </a:extLst>
          </p:cNvPr>
          <p:cNvCxnSpPr>
            <a:cxnSpLocks/>
            <a:stCxn id="146" idx="3"/>
          </p:cNvCxnSpPr>
          <p:nvPr/>
        </p:nvCxnSpPr>
        <p:spPr>
          <a:xfrm>
            <a:off x="1868269" y="4465862"/>
            <a:ext cx="391869"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8" name="Picture 147">
            <a:extLst>
              <a:ext uri="{FF2B5EF4-FFF2-40B4-BE49-F238E27FC236}">
                <a16:creationId xmlns:a16="http://schemas.microsoft.com/office/drawing/2014/main" id="{FF5727ED-6281-4E02-9A24-ACAF33BDB2BD}"/>
              </a:ext>
            </a:extLst>
          </p:cNvPr>
          <p:cNvPicPr>
            <a:picLocks noChangeAspect="1"/>
          </p:cNvPicPr>
          <p:nvPr/>
        </p:nvPicPr>
        <p:blipFill>
          <a:blip r:embed="rId3"/>
          <a:stretch>
            <a:fillRect/>
          </a:stretch>
        </p:blipFill>
        <p:spPr>
          <a:xfrm>
            <a:off x="1779863" y="4036604"/>
            <a:ext cx="150305" cy="146304"/>
          </a:xfrm>
          <a:prstGeom prst="rect">
            <a:avLst/>
          </a:prstGeom>
        </p:spPr>
      </p:pic>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150" name="Straight Connector 149">
            <a:extLst>
              <a:ext uri="{FF2B5EF4-FFF2-40B4-BE49-F238E27FC236}">
                <a16:creationId xmlns:a16="http://schemas.microsoft.com/office/drawing/2014/main" id="{F8642A4E-FA36-4C51-8B0C-AE5072AF1A02}"/>
              </a:ext>
            </a:extLst>
          </p:cNvPr>
          <p:cNvCxnSpPr>
            <a:cxnSpLocks/>
          </p:cNvCxnSpPr>
          <p:nvPr/>
        </p:nvCxnSpPr>
        <p:spPr>
          <a:xfrm>
            <a:off x="1868269"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257012"/>
            <a:ext cx="2419002" cy="1603285"/>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3"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7F17B3F8-7721-4064-851E-3C87A7CACDB4}"/>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A3020275-5131-4133-8C7A-F996BD92FA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158" name="Rounded Rectangle 14">
            <a:extLst>
              <a:ext uri="{FF2B5EF4-FFF2-40B4-BE49-F238E27FC236}">
                <a16:creationId xmlns:a16="http://schemas.microsoft.com/office/drawing/2014/main" id="{1027276C-08D6-494B-A607-90F238295130}"/>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161" name="Picture 160">
            <a:extLst>
              <a:ext uri="{FF2B5EF4-FFF2-40B4-BE49-F238E27FC236}">
                <a16:creationId xmlns:a16="http://schemas.microsoft.com/office/drawing/2014/main" id="{5A90E845-4E47-4C36-9874-77A169078DC0}"/>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22851" y="4207251"/>
            <a:ext cx="250508" cy="24384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68245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bg2"/>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3" y="1230093"/>
            <a:ext cx="9144338"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7733134" cy="3953467"/>
          </a:xfrm>
          <a:prstGeom prst="roundRect">
            <a:avLst/>
          </a:prstGeom>
          <a:solidFill>
            <a:schemeClr val="bg2"/>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448419"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8068331"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8318839" y="269968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8318925" y="303580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5" y="3173506"/>
            <a:ext cx="5922668" cy="2642667"/>
          </a:xfrm>
          <a:prstGeom prst="rect">
            <a:avLst/>
          </a:prstGeom>
          <a:solidFill>
            <a:schemeClr val="bg1">
              <a:lumMod val="50000"/>
              <a:lumOff val="50000"/>
            </a:scheme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7031026" y="342900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7031112" y="376512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3053458"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7074494"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8924993" y="1230093"/>
            <a:ext cx="501015" cy="487680"/>
          </a:xfrm>
          <a:prstGeom prst="rect">
            <a:avLst/>
          </a:prstGeom>
        </p:spPr>
      </p:pic>
    </p:spTree>
    <p:extLst>
      <p:ext uri="{BB962C8B-B14F-4D97-AF65-F5344CB8AC3E}">
        <p14:creationId xmlns:p14="http://schemas.microsoft.com/office/powerpoint/2010/main" val="970326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1: </a:t>
            </a:r>
            <a:r>
              <a:rPr lang="en-US" dirty="0" err="1"/>
              <a:t>bulletinboard</a:t>
            </a:r>
            <a:r>
              <a:rPr lang="en-US" dirty="0"/>
              <a:t>-ads DB</a:t>
            </a:r>
          </a:p>
        </p:txBody>
      </p:sp>
    </p:spTree>
    <p:extLst>
      <p:ext uri="{BB962C8B-B14F-4D97-AF65-F5344CB8AC3E}">
        <p14:creationId xmlns:p14="http://schemas.microsoft.com/office/powerpoint/2010/main" val="408236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2: </a:t>
            </a:r>
            <a:r>
              <a:rPr lang="en-US" dirty="0" err="1"/>
              <a:t>bulletinboard</a:t>
            </a:r>
            <a:r>
              <a:rPr lang="en-US"/>
              <a:t>-ads App</a:t>
            </a:r>
            <a:endParaRPr lang="en-US" dirty="0"/>
          </a:p>
        </p:txBody>
      </p:sp>
    </p:spTree>
    <p:extLst>
      <p:ext uri="{BB962C8B-B14F-4D97-AF65-F5344CB8AC3E}">
        <p14:creationId xmlns:p14="http://schemas.microsoft.com/office/powerpoint/2010/main" val="725187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chemeClr val="accent1"/>
                </a:solidFill>
              </a:rPr>
              <a:t>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hlinkClick r:id="rId2"/>
              </a:rPr>
              <a:t>CF </a:t>
            </a:r>
            <a:r>
              <a:rPr lang="en-US" dirty="0" err="1">
                <a:hlinkClick r:id="rId2"/>
              </a:rPr>
              <a:t>Bulletinboard</a:t>
            </a:r>
            <a:r>
              <a:rPr lang="en-US" dirty="0">
                <a:hlinkClick r:id="rId2"/>
              </a:rPr>
              <a:t> </a:t>
            </a:r>
            <a:r>
              <a:rPr lang="en-US" dirty="0" err="1">
                <a:hlinkClick r:id="rId2"/>
              </a:rPr>
              <a:t>RefApp</a:t>
            </a:r>
            <a:r>
              <a:rPr lang="en-US" dirty="0">
                <a:hlinkClick r:id="rId2"/>
              </a:rPr>
              <a:t>:</a:t>
            </a:r>
            <a:endParaRPr lang="en-US" dirty="0"/>
          </a:p>
          <a:p>
            <a:r>
              <a:rPr lang="en-US" dirty="0"/>
              <a:t>Not a complete</a:t>
            </a:r>
            <a:br>
              <a:rPr lang="en-US" dirty="0"/>
            </a:br>
            <a:r>
              <a:rPr lang="en-US" dirty="0"/>
              <a:t>business application</a:t>
            </a:r>
          </a:p>
          <a:p>
            <a:r>
              <a:rPr lang="en-US" dirty="0"/>
              <a:t>Used to show</a:t>
            </a:r>
            <a:br>
              <a:rPr lang="en-US" dirty="0"/>
            </a:br>
            <a:r>
              <a:rPr lang="en-US" dirty="0"/>
              <a:t>certain concepts</a:t>
            </a:r>
          </a:p>
          <a:p>
            <a:r>
              <a:rPr lang="en-US" dirty="0"/>
              <a:t>Start point for</a:t>
            </a:r>
            <a:br>
              <a:rPr lang="en-US" dirty="0"/>
            </a:br>
            <a:r>
              <a:rPr lang="en-US" dirty="0"/>
              <a:t>K8s-Day4-</a:t>
            </a:r>
            <a:br>
              <a:rPr lang="en-US" dirty="0"/>
            </a:br>
            <a:r>
              <a:rPr lang="en-US" dirty="0" err="1"/>
              <a:t>Bulletinboard</a:t>
            </a:r>
            <a:endParaRPr lang="en-US" dirty="0"/>
          </a:p>
          <a:p>
            <a:r>
              <a:rPr lang="en-US" dirty="0"/>
              <a:t>Still lots of </a:t>
            </a:r>
            <a:br>
              <a:rPr lang="en-US" dirty="0"/>
            </a:br>
            <a:r>
              <a:rPr lang="en-US" dirty="0"/>
              <a:t>components</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20000"/>
              <a:lumOff val="8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3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8" grpId="0" animBg="1"/>
      <p:bldP spid="21" grpId="0" animBg="1"/>
      <p:bldP spid="22" grpId="0" animBg="1"/>
      <p:bldP spid="24" grpId="0" animBg="1"/>
      <p:bldP spid="27" grpId="0" animBg="1"/>
      <p:bldP spid="39"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51E87-5D96-4068-99AA-CA35939BCDEF}"/>
              </a:ext>
            </a:extLst>
          </p:cNvPr>
          <p:cNvPicPr>
            <a:picLocks noChangeAspect="1"/>
          </p:cNvPicPr>
          <p:nvPr/>
        </p:nvPicPr>
        <p:blipFill>
          <a:blip r:embed="rId3"/>
          <a:stretch>
            <a:fillRect/>
          </a:stretch>
        </p:blipFill>
        <p:spPr>
          <a:xfrm>
            <a:off x="293493" y="1636605"/>
            <a:ext cx="8480000" cy="298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6" name="Picture 5">
            <a:extLst>
              <a:ext uri="{FF2B5EF4-FFF2-40B4-BE49-F238E27FC236}">
                <a16:creationId xmlns:a16="http://schemas.microsoft.com/office/drawing/2014/main" id="{9DF06E50-2304-4FE8-A0A9-9D17338CD1D2}"/>
              </a:ext>
            </a:extLst>
          </p:cNvPr>
          <p:cNvPicPr>
            <a:picLocks noChangeAspect="1"/>
          </p:cNvPicPr>
          <p:nvPr/>
        </p:nvPicPr>
        <p:blipFill>
          <a:blip r:embed="rId4"/>
          <a:stretch>
            <a:fillRect/>
          </a:stretch>
        </p:blipFill>
        <p:spPr>
          <a:xfrm>
            <a:off x="293493" y="1006381"/>
            <a:ext cx="5961429" cy="4812857"/>
          </a:xfrm>
          <a:prstGeom prst="rect">
            <a:avLst/>
          </a:prstGeom>
        </p:spPr>
      </p:pic>
      <p:pic>
        <p:nvPicPr>
          <p:cNvPr id="7" name="Picture 6">
            <a:extLst>
              <a:ext uri="{FF2B5EF4-FFF2-40B4-BE49-F238E27FC236}">
                <a16:creationId xmlns:a16="http://schemas.microsoft.com/office/drawing/2014/main" id="{38382C72-4386-4965-9ED3-F2A95358F143}"/>
              </a:ext>
            </a:extLst>
          </p:cNvPr>
          <p:cNvPicPr>
            <a:picLocks noChangeAspect="1"/>
          </p:cNvPicPr>
          <p:nvPr/>
        </p:nvPicPr>
        <p:blipFill>
          <a:blip r:embed="rId5"/>
          <a:stretch>
            <a:fillRect/>
          </a:stretch>
        </p:blipFill>
        <p:spPr>
          <a:xfrm>
            <a:off x="2645321" y="1347625"/>
            <a:ext cx="5982857" cy="4800000"/>
          </a:xfrm>
          <a:prstGeom prst="rect">
            <a:avLst/>
          </a:prstGeom>
        </p:spPr>
      </p:pic>
      <p:pic>
        <p:nvPicPr>
          <p:cNvPr id="8" name="Picture 7">
            <a:extLst>
              <a:ext uri="{FF2B5EF4-FFF2-40B4-BE49-F238E27FC236}">
                <a16:creationId xmlns:a16="http://schemas.microsoft.com/office/drawing/2014/main" id="{15269047-2577-46D4-82C7-FA00D7BA7931}"/>
              </a:ext>
            </a:extLst>
          </p:cNvPr>
          <p:cNvPicPr>
            <a:picLocks noChangeAspect="1"/>
          </p:cNvPicPr>
          <p:nvPr/>
        </p:nvPicPr>
        <p:blipFill>
          <a:blip r:embed="rId6"/>
          <a:stretch>
            <a:fillRect/>
          </a:stretch>
        </p:blipFill>
        <p:spPr>
          <a:xfrm>
            <a:off x="5823286" y="1894584"/>
            <a:ext cx="5982857" cy="4581428"/>
          </a:xfrm>
          <a:prstGeom prst="rect">
            <a:avLst/>
          </a:prstGeom>
        </p:spPr>
      </p:pic>
      <p:sp>
        <p:nvSpPr>
          <p:cNvPr id="10" name="Rectangle 9">
            <a:extLst>
              <a:ext uri="{FF2B5EF4-FFF2-40B4-BE49-F238E27FC236}">
                <a16:creationId xmlns:a16="http://schemas.microsoft.com/office/drawing/2014/main" id="{CF017DBF-FE5B-42F3-A637-84DEF379F1E2}"/>
              </a:ext>
            </a:extLst>
          </p:cNvPr>
          <p:cNvSpPr/>
          <p:nvPr/>
        </p:nvSpPr>
        <p:spPr>
          <a:xfrm>
            <a:off x="6424800" y="818526"/>
            <a:ext cx="6096000" cy="400110"/>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7"/>
              </a:rPr>
              <a:t>https://api.testcw43.k8s-train.shoot.canary.k8s-hana.ondemand.com/api/v1/namespaces/kube-system/services/https:kubernetes-dashboard:/proxy/#!/overview?namespace=part-78e2cea9</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1511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3" name="Picture 2">
            <a:extLst>
              <a:ext uri="{FF2B5EF4-FFF2-40B4-BE49-F238E27FC236}">
                <a16:creationId xmlns:a16="http://schemas.microsoft.com/office/drawing/2014/main" id="{D492E6D1-D22C-4F32-8E39-65A52B47ACC2}"/>
              </a:ext>
            </a:extLst>
          </p:cNvPr>
          <p:cNvPicPr>
            <a:picLocks noChangeAspect="1"/>
          </p:cNvPicPr>
          <p:nvPr/>
        </p:nvPicPr>
        <p:blipFill>
          <a:blip r:embed="rId3"/>
          <a:stretch>
            <a:fillRect/>
          </a:stretch>
        </p:blipFill>
        <p:spPr>
          <a:xfrm>
            <a:off x="639959" y="1498460"/>
            <a:ext cx="9114286" cy="1700000"/>
          </a:xfrm>
          <a:prstGeom prst="rect">
            <a:avLst/>
          </a:prstGeom>
          <a:ln>
            <a:solidFill>
              <a:schemeClr val="tx1"/>
            </a:solidFill>
          </a:ln>
        </p:spPr>
      </p:pic>
      <p:pic>
        <p:nvPicPr>
          <p:cNvPr id="4" name="Picture 3">
            <a:extLst>
              <a:ext uri="{FF2B5EF4-FFF2-40B4-BE49-F238E27FC236}">
                <a16:creationId xmlns:a16="http://schemas.microsoft.com/office/drawing/2014/main" id="{90E4BCE7-3442-43AD-BF94-CDA070FFE46F}"/>
              </a:ext>
            </a:extLst>
          </p:cNvPr>
          <p:cNvPicPr>
            <a:picLocks noChangeAspect="1"/>
          </p:cNvPicPr>
          <p:nvPr/>
        </p:nvPicPr>
        <p:blipFill>
          <a:blip r:embed="rId4"/>
          <a:stretch>
            <a:fillRect/>
          </a:stretch>
        </p:blipFill>
        <p:spPr>
          <a:xfrm>
            <a:off x="647102" y="3429000"/>
            <a:ext cx="9107143" cy="2507143"/>
          </a:xfrm>
          <a:prstGeom prst="rect">
            <a:avLst/>
          </a:prstGeom>
          <a:ln>
            <a:solidFill>
              <a:schemeClr val="tx1"/>
            </a:solidFill>
          </a:ln>
        </p:spPr>
      </p:pic>
      <p:pic>
        <p:nvPicPr>
          <p:cNvPr id="2" name="Picture 1">
            <a:extLst>
              <a:ext uri="{FF2B5EF4-FFF2-40B4-BE49-F238E27FC236}">
                <a16:creationId xmlns:a16="http://schemas.microsoft.com/office/drawing/2014/main" id="{C80768AD-1E88-4560-8487-0CD4DD21D906}"/>
              </a:ext>
            </a:extLst>
          </p:cNvPr>
          <p:cNvPicPr>
            <a:picLocks noChangeAspect="1"/>
          </p:cNvPicPr>
          <p:nvPr/>
        </p:nvPicPr>
        <p:blipFill>
          <a:blip r:embed="rId5"/>
          <a:stretch>
            <a:fillRect/>
          </a:stretch>
        </p:blipFill>
        <p:spPr>
          <a:xfrm>
            <a:off x="1529415" y="1232060"/>
            <a:ext cx="6780000" cy="5061429"/>
          </a:xfrm>
          <a:prstGeom prst="rect">
            <a:avLst/>
          </a:prstGeom>
          <a:ln>
            <a:solidFill>
              <a:schemeClr val="tx1"/>
            </a:solidFill>
          </a:ln>
        </p:spPr>
      </p:pic>
      <p:sp>
        <p:nvSpPr>
          <p:cNvPr id="5" name="Rectangle 4">
            <a:extLst>
              <a:ext uri="{FF2B5EF4-FFF2-40B4-BE49-F238E27FC236}">
                <a16:creationId xmlns:a16="http://schemas.microsoft.com/office/drawing/2014/main" id="{94DB200A-204B-4AC9-ADF0-8CB67037025B}"/>
              </a:ext>
            </a:extLst>
          </p:cNvPr>
          <p:cNvSpPr/>
          <p:nvPr/>
        </p:nvSpPr>
        <p:spPr>
          <a:xfrm>
            <a:off x="7263934" y="585731"/>
            <a:ext cx="4931241"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6"/>
              </a:rPr>
              <a:t>http://bulletinboard--part-78e2cea9.ingress.testcw43.k8s-train.shoot.canary.k8s-hana.ondemand.com/ads/</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077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sz="1200" kern="0" dirty="0" err="1">
                <a:solidFill>
                  <a:srgbClr val="002060"/>
                </a:solidFill>
                <a:latin typeface="Arial"/>
                <a:ea typeface="Arial Unicode MS" pitchFamily="34" charset="-128"/>
              </a:rPr>
              <a:t>Postgresql</a:t>
            </a:r>
            <a:endParaRPr lang="de-DE" sz="1200" kern="0" dirty="0">
              <a:solidFill>
                <a:srgbClr val="002060"/>
              </a:solidFill>
              <a:latin typeface="Arial"/>
              <a:ea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en-US" kern="0" dirty="0">
              <a:solidFill>
                <a:srgbClr val="002060"/>
              </a:solidFill>
              <a:latin typeface="Arial"/>
              <a:ea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ads</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app</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yy</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/bulletinboard*.jar</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/config/application-k8s.yml</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SPRING_PROFILES_ACTIVE</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USER_ROUTE</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285116"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462056"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530233"/>
            <a:ext cx="1293560" cy="475921"/>
          </a:xfrm>
          <a:prstGeom prst="roundRect">
            <a:avLst/>
          </a:prstGeom>
          <a:solidFill>
            <a:srgbClr val="C3EC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ads-app-secret</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473313"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a:off x="6783189" y="1768194"/>
            <a:ext cx="1504572" cy="2084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7"/>
            <a:ext cx="1004634" cy="32445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7" y="2734139"/>
            <a:ext cx="1517238"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7" y="2774861"/>
            <a:ext cx="1388508"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postgres</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/docker-</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entrypoint</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initdb.d</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initdb.sql</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var</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/lib/</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postgres</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/data</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PGDATA</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POSTGRES_PASSWORD</a:t>
            </a:r>
          </a:p>
        </p:txBody>
      </p:sp>
      <p:sp>
        <p:nvSpPr>
          <p:cNvPr id="42" name="Rounded Rectangle 14">
            <a:extLst>
              <a:ext uri="{FF2B5EF4-FFF2-40B4-BE49-F238E27FC236}">
                <a16:creationId xmlns:a16="http://schemas.microsoft.com/office/drawing/2014/main" id="{5A532E7C-9AC4-4F5D-9FE1-1716BF6581FC}"/>
              </a:ext>
            </a:extLst>
          </p:cNvPr>
          <p:cNvSpPr/>
          <p:nvPr/>
        </p:nvSpPr>
        <p:spPr bwMode="gray">
          <a:xfrm>
            <a:off x="8286270" y="5288717"/>
            <a:ext cx="1295051"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472000"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009566" y="4968536"/>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-secrets</a:t>
            </a:r>
          </a:p>
        </p:txBody>
      </p:sp>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8286271" y="4682982"/>
            <a:ext cx="1295050"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VC-template:</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014499" y="4916809"/>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p:cNvCxnSpPr>
          <p:nvPr/>
        </p:nvCxnSpPr>
        <p:spPr>
          <a:xfrm flipH="1">
            <a:off x="7762461" y="4463601"/>
            <a:ext cx="898533" cy="1777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a:stCxn id="48" idx="1"/>
          </p:cNvCxnSpPr>
          <p:nvPr/>
        </p:nvCxnSpPr>
        <p:spPr>
          <a:xfrm flipH="1" flipV="1">
            <a:off x="6420679" y="4887112"/>
            <a:ext cx="1865592" cy="2815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2" y="5520999"/>
            <a:ext cx="2307288"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312173" y="4730892"/>
            <a:ext cx="551994" cy="195641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A534513-08FC-4E7E-89B8-AD5AFABA239C}"/>
              </a:ext>
            </a:extLst>
          </p:cNvPr>
          <p:cNvCxnSpPr>
            <a:cxnSpLocks/>
            <a:stCxn id="44" idx="0"/>
          </p:cNvCxnSpPr>
          <p:nvPr/>
        </p:nvCxnSpPr>
        <p:spPr>
          <a:xfrm rot="16200000" flipV="1">
            <a:off x="9361218" y="3763378"/>
            <a:ext cx="504934" cy="1905381"/>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9469458" y="4641365"/>
            <a:ext cx="150305" cy="146304"/>
          </a:xfrm>
          <a:prstGeom prst="rect">
            <a:avLst/>
          </a:prstGeom>
        </p:spPr>
      </p:pic>
    </p:spTree>
    <p:extLst>
      <p:ext uri="{BB962C8B-B14F-4D97-AF65-F5344CB8AC3E}">
        <p14:creationId xmlns:p14="http://schemas.microsoft.com/office/powerpoint/2010/main" val="682555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t>Changes:</a:t>
            </a:r>
          </a:p>
          <a:p>
            <a:pPr marL="457200" indent="-457200">
              <a:buAutoNum type="arabicPeriod"/>
            </a:pPr>
            <a:r>
              <a:rPr lang="en-US" dirty="0"/>
              <a:t>Reduced Scope</a:t>
            </a:r>
          </a:p>
          <a:p>
            <a:pPr marL="457200" indent="-457200">
              <a:buAutoNum type="arabicPeriod"/>
            </a:pPr>
            <a:r>
              <a:rPr lang="en-US" dirty="0"/>
              <a:t>Removed CF</a:t>
            </a:r>
            <a:br>
              <a:rPr lang="en-US" dirty="0"/>
            </a:br>
            <a:r>
              <a:rPr lang="en-US" dirty="0"/>
              <a:t>Components</a:t>
            </a:r>
          </a:p>
          <a:p>
            <a:pPr marL="457200" indent="-457200">
              <a:buAutoNum type="arabicPeriod"/>
            </a:pPr>
            <a:r>
              <a:rPr lang="en-US" dirty="0"/>
              <a:t>Removed </a:t>
            </a:r>
            <a:br>
              <a:rPr lang="en-US" dirty="0"/>
            </a:br>
            <a:r>
              <a:rPr lang="en-US" dirty="0"/>
              <a:t>RabbitMQ</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20000"/>
              <a:lumOff val="80000"/>
            </a:schemeClr>
          </a:solidFill>
          <a:ln w="6350" algn="ctr">
            <a:solidFill>
              <a:schemeClr val="accent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5DF787-73E6-4CE1-ACD7-0F3160335CB1}"/>
              </a:ext>
            </a:extLst>
          </p:cNvPr>
          <p:cNvCxnSpPr>
            <a:cxnSpLocks/>
            <a:stCxn id="6" idx="0"/>
            <a:endCxn id="27" idx="2"/>
          </p:cNvCxnSpPr>
          <p:nvPr/>
        </p:nvCxnSpPr>
        <p:spPr>
          <a:xfrm flipH="1" flipV="1">
            <a:off x="4383108" y="2457447"/>
            <a:ext cx="1630152" cy="1472390"/>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0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9"/>
                                        </p:tgtEl>
                                        <p:attrNameLst>
                                          <p:attrName>ppt_x</p:attrName>
                                        </p:attrNameLst>
                                      </p:cBhvr>
                                      <p:tavLst>
                                        <p:tav tm="0">
                                          <p:val>
                                            <p:strVal val="ppt_x"/>
                                          </p:val>
                                        </p:tav>
                                        <p:tav tm="100000">
                                          <p:val>
                                            <p:strVal val="ppt_x"/>
                                          </p:val>
                                        </p:tav>
                                      </p:tavLst>
                                    </p:anim>
                                    <p:anim calcmode="lin" valueType="num">
                                      <p:cBhvr additive="base">
                                        <p:cTn id="11" dur="500"/>
                                        <p:tgtEl>
                                          <p:spTgt spid="39"/>
                                        </p:tgtEl>
                                        <p:attrNameLst>
                                          <p:attrName>ppt_y</p:attrName>
                                        </p:attrNameLst>
                                      </p:cBhvr>
                                      <p:tavLst>
                                        <p:tav tm="0">
                                          <p:val>
                                            <p:strVal val="ppt_y"/>
                                          </p:val>
                                        </p:tav>
                                        <p:tav tm="100000">
                                          <p:val>
                                            <p:strVal val="1+ppt_h/2"/>
                                          </p:val>
                                        </p:tav>
                                      </p:tavLst>
                                    </p:anim>
                                    <p:set>
                                      <p:cBhvr>
                                        <p:cTn id="12" dur="1" fill="hold">
                                          <p:stCondLst>
                                            <p:cond delay="499"/>
                                          </p:stCondLst>
                                        </p:cTn>
                                        <p:tgtEl>
                                          <p:spTgt spid="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6"/>
                                        </p:tgtEl>
                                        <p:attrNameLst>
                                          <p:attrName>ppt_x</p:attrName>
                                        </p:attrNameLst>
                                      </p:cBhvr>
                                      <p:tavLst>
                                        <p:tav tm="0">
                                          <p:val>
                                            <p:strVal val="ppt_x"/>
                                          </p:val>
                                        </p:tav>
                                        <p:tav tm="100000">
                                          <p:val>
                                            <p:strVal val="ppt_x"/>
                                          </p:val>
                                        </p:tav>
                                      </p:tavLst>
                                    </p:anim>
                                    <p:anim calcmode="lin" valueType="num">
                                      <p:cBhvr additive="base">
                                        <p:cTn id="15" dur="500"/>
                                        <p:tgtEl>
                                          <p:spTgt spid="46"/>
                                        </p:tgtEl>
                                        <p:attrNameLst>
                                          <p:attrName>ppt_y</p:attrName>
                                        </p:attrNameLst>
                                      </p:cBhvr>
                                      <p:tavLst>
                                        <p:tav tm="0">
                                          <p:val>
                                            <p:strVal val="ppt_y"/>
                                          </p:val>
                                        </p:tav>
                                        <p:tav tm="100000">
                                          <p:val>
                                            <p:strVal val="1+ppt_h/2"/>
                                          </p:val>
                                        </p:tav>
                                      </p:tavLst>
                                    </p:anim>
                                    <p:set>
                                      <p:cBhvr>
                                        <p:cTn id="16" dur="1" fill="hold">
                                          <p:stCondLst>
                                            <p:cond delay="499"/>
                                          </p:stCondLst>
                                        </p:cTn>
                                        <p:tgtEl>
                                          <p:spTgt spid="4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8"/>
                                        </p:tgtEl>
                                        <p:attrNameLst>
                                          <p:attrName>ppt_x</p:attrName>
                                        </p:attrNameLst>
                                      </p:cBhvr>
                                      <p:tavLst>
                                        <p:tav tm="0">
                                          <p:val>
                                            <p:strVal val="ppt_x"/>
                                          </p:val>
                                        </p:tav>
                                        <p:tav tm="100000">
                                          <p:val>
                                            <p:strVal val="ppt_x"/>
                                          </p:val>
                                        </p:tav>
                                      </p:tavLst>
                                    </p:anim>
                                    <p:anim calcmode="lin" valueType="num">
                                      <p:cBhvr additive="base">
                                        <p:cTn id="19" dur="500"/>
                                        <p:tgtEl>
                                          <p:spTgt spid="48"/>
                                        </p:tgtEl>
                                        <p:attrNameLst>
                                          <p:attrName>ppt_y</p:attrName>
                                        </p:attrNameLst>
                                      </p:cBhvr>
                                      <p:tavLst>
                                        <p:tav tm="0">
                                          <p:val>
                                            <p:strVal val="ppt_y"/>
                                          </p:val>
                                        </p:tav>
                                        <p:tav tm="100000">
                                          <p:val>
                                            <p:strVal val="1+ppt_h/2"/>
                                          </p:val>
                                        </p:tav>
                                      </p:tavLst>
                                    </p:anim>
                                    <p:set>
                                      <p:cBhvr>
                                        <p:cTn id="20" dur="1" fill="hold">
                                          <p:stCondLst>
                                            <p:cond delay="499"/>
                                          </p:stCondLst>
                                        </p:cTn>
                                        <p:tgtEl>
                                          <p:spTgt spid="4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3"/>
                                        </p:tgtEl>
                                        <p:attrNameLst>
                                          <p:attrName>ppt_x</p:attrName>
                                        </p:attrNameLst>
                                      </p:cBhvr>
                                      <p:tavLst>
                                        <p:tav tm="0">
                                          <p:val>
                                            <p:strVal val="ppt_x"/>
                                          </p:val>
                                        </p:tav>
                                        <p:tav tm="100000">
                                          <p:val>
                                            <p:strVal val="ppt_x"/>
                                          </p:val>
                                        </p:tav>
                                      </p:tavLst>
                                    </p:anim>
                                    <p:anim calcmode="lin" valueType="num">
                                      <p:cBhvr additive="base">
                                        <p:cTn id="23" dur="500"/>
                                        <p:tgtEl>
                                          <p:spTgt spid="43"/>
                                        </p:tgtEl>
                                        <p:attrNameLst>
                                          <p:attrName>ppt_y</p:attrName>
                                        </p:attrNameLst>
                                      </p:cBhvr>
                                      <p:tavLst>
                                        <p:tav tm="0">
                                          <p:val>
                                            <p:strVal val="ppt_y"/>
                                          </p:val>
                                        </p:tav>
                                        <p:tav tm="100000">
                                          <p:val>
                                            <p:strVal val="1+ppt_h/2"/>
                                          </p:val>
                                        </p:tav>
                                      </p:tavLst>
                                    </p:anim>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ppt_x"/>
                                          </p:val>
                                        </p:tav>
                                      </p:tavLst>
                                    </p:anim>
                                    <p:anim calcmode="lin" valueType="num">
                                      <p:cBhvr additive="base">
                                        <p:cTn id="33" dur="500"/>
                                        <p:tgtEl>
                                          <p:spTgt spid="18"/>
                                        </p:tgtEl>
                                        <p:attrNameLst>
                                          <p:attrName>ppt_y</p:attrName>
                                        </p:attrNameLst>
                                      </p:cBhvr>
                                      <p:tavLst>
                                        <p:tav tm="0">
                                          <p:val>
                                            <p:strVal val="ppt_y"/>
                                          </p:val>
                                        </p:tav>
                                        <p:tav tm="100000">
                                          <p:val>
                                            <p:strVal val="1+ppt_h/2"/>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6"/>
                                        </p:tgtEl>
                                        <p:attrNameLst>
                                          <p:attrName>ppt_x</p:attrName>
                                        </p:attrNameLst>
                                      </p:cBhvr>
                                      <p:tavLst>
                                        <p:tav tm="0">
                                          <p:val>
                                            <p:strVal val="ppt_x"/>
                                          </p:val>
                                        </p:tav>
                                        <p:tav tm="100000">
                                          <p:val>
                                            <p:strVal val="ppt_x"/>
                                          </p:val>
                                        </p:tav>
                                      </p:tavLst>
                                    </p:anim>
                                    <p:anim calcmode="lin" valueType="num">
                                      <p:cBhvr additive="base">
                                        <p:cTn id="45" dur="500"/>
                                        <p:tgtEl>
                                          <p:spTgt spid="16"/>
                                        </p:tgtEl>
                                        <p:attrNameLst>
                                          <p:attrName>ppt_y</p:attrName>
                                        </p:attrNameLst>
                                      </p:cBhvr>
                                      <p:tavLst>
                                        <p:tav tm="0">
                                          <p:val>
                                            <p:strVal val="ppt_y"/>
                                          </p:val>
                                        </p:tav>
                                        <p:tav tm="100000">
                                          <p:val>
                                            <p:strVal val="1+ppt_h/2"/>
                                          </p:val>
                                        </p:tav>
                                      </p:tavLst>
                                    </p:anim>
                                    <p:set>
                                      <p:cBhvr>
                                        <p:cTn id="46" dur="1" fill="hold">
                                          <p:stCondLst>
                                            <p:cond delay="499"/>
                                          </p:stCondLst>
                                        </p:cTn>
                                        <p:tgtEl>
                                          <p:spTgt spid="16"/>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22"/>
                                        </p:tgtEl>
                                        <p:attrNameLst>
                                          <p:attrName>ppt_x</p:attrName>
                                        </p:attrNameLst>
                                      </p:cBhvr>
                                      <p:tavLst>
                                        <p:tav tm="0">
                                          <p:val>
                                            <p:strVal val="ppt_x"/>
                                          </p:val>
                                        </p:tav>
                                        <p:tav tm="100000">
                                          <p:val>
                                            <p:strVal val="ppt_x"/>
                                          </p:val>
                                        </p:tav>
                                      </p:tavLst>
                                    </p:anim>
                                    <p:anim calcmode="lin" valueType="num">
                                      <p:cBhvr additive="base">
                                        <p:cTn id="53" dur="500"/>
                                        <p:tgtEl>
                                          <p:spTgt spid="22"/>
                                        </p:tgtEl>
                                        <p:attrNameLst>
                                          <p:attrName>ppt_y</p:attrName>
                                        </p:attrNameLst>
                                      </p:cBhvr>
                                      <p:tavLst>
                                        <p:tav tm="0">
                                          <p:val>
                                            <p:strVal val="ppt_y"/>
                                          </p:val>
                                        </p:tav>
                                        <p:tav tm="100000">
                                          <p:val>
                                            <p:strVal val="1+ppt_h/2"/>
                                          </p:val>
                                        </p:tav>
                                      </p:tavLst>
                                    </p:anim>
                                    <p:set>
                                      <p:cBhvr>
                                        <p:cTn id="54" dur="1" fill="hold">
                                          <p:stCondLst>
                                            <p:cond delay="499"/>
                                          </p:stCondLst>
                                        </p:cTn>
                                        <p:tgtEl>
                                          <p:spTgt spid="22"/>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7"/>
                                        </p:tgtEl>
                                        <p:attrNameLst>
                                          <p:attrName>ppt_x</p:attrName>
                                        </p:attrNameLst>
                                      </p:cBhvr>
                                      <p:tavLst>
                                        <p:tav tm="0">
                                          <p:val>
                                            <p:strVal val="ppt_x"/>
                                          </p:val>
                                        </p:tav>
                                        <p:tav tm="100000">
                                          <p:val>
                                            <p:strVal val="ppt_x"/>
                                          </p:val>
                                        </p:tav>
                                      </p:tavLst>
                                    </p:anim>
                                    <p:anim calcmode="lin" valueType="num">
                                      <p:cBhvr additive="base">
                                        <p:cTn id="65" dur="500"/>
                                        <p:tgtEl>
                                          <p:spTgt spid="17"/>
                                        </p:tgtEl>
                                        <p:attrNameLst>
                                          <p:attrName>ppt_y</p:attrName>
                                        </p:attrNameLst>
                                      </p:cBhvr>
                                      <p:tavLst>
                                        <p:tav tm="0">
                                          <p:val>
                                            <p:strVal val="ppt_y"/>
                                          </p:val>
                                        </p:tav>
                                        <p:tav tm="100000">
                                          <p:val>
                                            <p:strVal val="1+ppt_h/2"/>
                                          </p:val>
                                        </p:tav>
                                      </p:tavLst>
                                    </p:anim>
                                    <p:set>
                                      <p:cBhvr>
                                        <p:cTn id="66" dur="1" fill="hold">
                                          <p:stCondLst>
                                            <p:cond delay="499"/>
                                          </p:stCondLst>
                                        </p:cTn>
                                        <p:tgtEl>
                                          <p:spTgt spid="17"/>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0" nodeType="clickEffect">
                                  <p:stCondLst>
                                    <p:cond delay="0"/>
                                  </p:stCondLst>
                                  <p:childTnLst>
                                    <p:anim calcmode="lin" valueType="num">
                                      <p:cBhvr additive="base">
                                        <p:cTn id="82" dur="500"/>
                                        <p:tgtEl>
                                          <p:spTgt spid="9"/>
                                        </p:tgtEl>
                                        <p:attrNameLst>
                                          <p:attrName>ppt_x</p:attrName>
                                        </p:attrNameLst>
                                      </p:cBhvr>
                                      <p:tavLst>
                                        <p:tav tm="0">
                                          <p:val>
                                            <p:strVal val="ppt_x"/>
                                          </p:val>
                                        </p:tav>
                                        <p:tav tm="100000">
                                          <p:val>
                                            <p:strVal val="ppt_x"/>
                                          </p:val>
                                        </p:tav>
                                      </p:tavLst>
                                    </p:anim>
                                    <p:anim calcmode="lin" valueType="num">
                                      <p:cBhvr additive="base">
                                        <p:cTn id="83" dur="500"/>
                                        <p:tgtEl>
                                          <p:spTgt spid="9"/>
                                        </p:tgtEl>
                                        <p:attrNameLst>
                                          <p:attrName>ppt_y</p:attrName>
                                        </p:attrNameLst>
                                      </p:cBhvr>
                                      <p:tavLst>
                                        <p:tav tm="0">
                                          <p:val>
                                            <p:strVal val="ppt_y"/>
                                          </p:val>
                                        </p:tav>
                                        <p:tav tm="100000">
                                          <p:val>
                                            <p:strVal val="1+ppt_h/2"/>
                                          </p:val>
                                        </p:tav>
                                      </p:tavLst>
                                    </p:anim>
                                    <p:set>
                                      <p:cBhvr>
                                        <p:cTn id="84" dur="1" fill="hold">
                                          <p:stCondLst>
                                            <p:cond delay="499"/>
                                          </p:stCondLst>
                                        </p:cTn>
                                        <p:tgtEl>
                                          <p:spTgt spid="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21" grpId="0" animBg="1"/>
      <p:bldP spid="22" grpId="0" animBg="1"/>
      <p:bldP spid="39"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2EE1A-2273-481B-AFBE-C111CFD6EA4D}"/>
              </a:ext>
            </a:extLst>
          </p:cNvPr>
          <p:cNvSpPr>
            <a:spLocks noGrp="1"/>
          </p:cNvSpPr>
          <p:nvPr>
            <p:ph type="body" sz="quarter" idx="10"/>
          </p:nvPr>
        </p:nvSpPr>
        <p:spPr/>
        <p:txBody>
          <a:bodyPr/>
          <a:lstStyle/>
          <a:p>
            <a:r>
              <a:rPr lang="en-US" b="1" dirty="0"/>
              <a:t>We Removed: </a:t>
            </a:r>
          </a:p>
          <a:p>
            <a:pPr marL="342900" indent="-342900">
              <a:buFontTx/>
              <a:buChar char="-"/>
            </a:pPr>
            <a:r>
              <a:rPr lang="en-US" dirty="0"/>
              <a:t>Security/UAA Part </a:t>
            </a:r>
          </a:p>
          <a:p>
            <a:pPr marL="342900" indent="-342900">
              <a:buFontTx/>
              <a:buChar char="-"/>
            </a:pPr>
            <a:r>
              <a:rPr lang="en-US" dirty="0"/>
              <a:t>Multitenancy</a:t>
            </a:r>
          </a:p>
          <a:p>
            <a:pPr marL="342900" indent="-342900">
              <a:buFontTx/>
              <a:buChar char="-"/>
            </a:pPr>
            <a:r>
              <a:rPr lang="en-US" dirty="0"/>
              <a:t>RabbitMQ </a:t>
            </a:r>
          </a:p>
          <a:p>
            <a:pPr marL="342900" indent="-342900">
              <a:buFontTx/>
              <a:buChar char="-"/>
            </a:pPr>
            <a:r>
              <a:rPr lang="en-US" dirty="0"/>
              <a:t>Feature Flags</a:t>
            </a:r>
          </a:p>
          <a:p>
            <a:endParaRPr lang="en-US" dirty="0"/>
          </a:p>
        </p:txBody>
      </p:sp>
      <p:sp>
        <p:nvSpPr>
          <p:cNvPr id="4" name="Text Placeholder 3">
            <a:extLst>
              <a:ext uri="{FF2B5EF4-FFF2-40B4-BE49-F238E27FC236}">
                <a16:creationId xmlns:a16="http://schemas.microsoft.com/office/drawing/2014/main" id="{C70C25C4-82AD-4C9E-A3C0-438327993951}"/>
              </a:ext>
            </a:extLst>
          </p:cNvPr>
          <p:cNvSpPr>
            <a:spLocks noGrp="1"/>
          </p:cNvSpPr>
          <p:nvPr>
            <p:ph type="body" sz="quarter" idx="11"/>
          </p:nvPr>
        </p:nvSpPr>
        <p:spPr/>
        <p:txBody>
          <a:bodyPr/>
          <a:lstStyle/>
          <a:p>
            <a:r>
              <a:rPr lang="en-US" b="1" dirty="0"/>
              <a:t>We added:</a:t>
            </a:r>
          </a:p>
          <a:p>
            <a:pPr marL="342900" indent="-342900">
              <a:buFontTx/>
              <a:buChar char="-"/>
            </a:pPr>
            <a:r>
              <a:rPr lang="en-US" dirty="0"/>
              <a:t>Environment variable to toggle calls to users</a:t>
            </a:r>
          </a:p>
          <a:p>
            <a:r>
              <a:rPr lang="en-US" b="1" dirty="0"/>
              <a:t>We changed:</a:t>
            </a:r>
          </a:p>
          <a:p>
            <a:pPr marL="342900" indent="-342900">
              <a:buFontTx/>
              <a:buChar char="-"/>
            </a:pPr>
            <a:r>
              <a:rPr lang="en-US" dirty="0" err="1"/>
              <a:t>VCAP_Services</a:t>
            </a:r>
            <a:r>
              <a:rPr lang="en-US" dirty="0"/>
              <a:t> -&gt; application-k8s.yml</a:t>
            </a:r>
          </a:p>
          <a:p>
            <a:endParaRPr lang="en-US" dirty="0"/>
          </a:p>
        </p:txBody>
      </p:sp>
      <p:sp>
        <p:nvSpPr>
          <p:cNvPr id="3" name="Title 2">
            <a:extLst>
              <a:ext uri="{FF2B5EF4-FFF2-40B4-BE49-F238E27FC236}">
                <a16:creationId xmlns:a16="http://schemas.microsoft.com/office/drawing/2014/main" id="{4EA86FC7-DE57-493C-B00F-74A21C4A29EF}"/>
              </a:ext>
            </a:extLst>
          </p:cNvPr>
          <p:cNvSpPr>
            <a:spLocks noGrp="1"/>
          </p:cNvSpPr>
          <p:nvPr>
            <p:ph type="title"/>
          </p:nvPr>
        </p:nvSpPr>
        <p:spPr/>
        <p:txBody>
          <a:bodyPr/>
          <a:lstStyle/>
          <a:p>
            <a:r>
              <a:rPr lang="en-US" dirty="0"/>
              <a:t>Code Changes to Ads application</a:t>
            </a:r>
          </a:p>
        </p:txBody>
      </p:sp>
    </p:spTree>
    <p:extLst>
      <p:ext uri="{BB962C8B-B14F-4D97-AF65-F5344CB8AC3E}">
        <p14:creationId xmlns:p14="http://schemas.microsoft.com/office/powerpoint/2010/main" val="272382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a:t>
            </a:r>
            <a:r>
              <a:rPr lang="en-US" sz="1600" dirty="0">
                <a:solidFill>
                  <a:schemeClr val="accent1"/>
                </a:solidFill>
              </a:rPr>
              <a:t>– 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254603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17529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1662</Words>
  <Application>Microsoft Office PowerPoint</Application>
  <PresentationFormat>Custom</PresentationFormat>
  <Paragraphs>476</Paragraphs>
  <Slides>43</Slides>
  <Notes>37</Notes>
  <HiddenSlides>10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43</vt:i4>
      </vt:variant>
    </vt:vector>
  </HeadingPairs>
  <TitlesOfParts>
    <vt:vector size="54"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Cloud Curriculum: Docker &amp; K8s Fundamentals training</vt:lpstr>
      <vt:lpstr>Goal of Day 4</vt:lpstr>
      <vt:lpstr>Changes from CF Bulletinboard RefApp to K8s Day4 Bulletinboard</vt:lpstr>
      <vt:lpstr>Changes from CF Bulletinboard RefApp to K8s Day4 Bulletinboard</vt:lpstr>
      <vt:lpstr>Code Changes to Ads application</vt:lpstr>
      <vt:lpstr>Application in K8s: Steps to be taken</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How to bring bulletinboard into K8s ?</vt:lpstr>
      <vt:lpstr>How to bring bulletinboard into K8s ?</vt:lpstr>
      <vt:lpstr>Bulletinboard in K8s: Target picture overall</vt:lpstr>
      <vt:lpstr>Bulletinboard in K8s: Exercise “Ads DB“</vt:lpstr>
      <vt:lpstr>Ads:DB Docker Image</vt:lpstr>
      <vt:lpstr>Bulletinboard in K8s: ads DB</vt:lpstr>
      <vt:lpstr>Bulletinboard in K8s: ads DB</vt:lpstr>
      <vt:lpstr>Bulletinboard in K8s: Dependencies across entities – ads DB</vt:lpstr>
      <vt:lpstr>Bulletinboard in K8s: ads DB - labels</vt:lpstr>
      <vt:lpstr>Bulletinboard in K8s: Ads:DB, Dependencies across entities - 2</vt:lpstr>
      <vt:lpstr>Bulletinboard in K8s: Ads:DB, Dependencies across entities - 2</vt:lpstr>
      <vt:lpstr>Bulletinboard in K8s: ads DB - labels</vt:lpstr>
      <vt:lpstr>Bulletinboard in K8s: ads DB – details labels &amp; selector</vt:lpstr>
      <vt:lpstr>Exercise 1: bulletinboard-ads DB</vt:lpstr>
      <vt:lpstr>Bulletinboard in K8s: Exercise “ads App”</vt:lpstr>
      <vt:lpstr>Ads:App Docker image</vt:lpstr>
      <vt:lpstr>Bulletinboard in K8s: ads app</vt:lpstr>
      <vt:lpstr>Bulletinboard in K8s: ads app</vt:lpstr>
      <vt:lpstr>Bulletinboard in K8s: Dependencies across entities – Ads app</vt:lpstr>
      <vt:lpstr>Bulletinboard in K8s: ads DB - labels</vt:lpstr>
      <vt:lpstr>Bulletinboard in K8s: Ads:App, Dependencies across entities - 2</vt:lpstr>
      <vt:lpstr>Bulletinboard in K8s: ads app - labels</vt:lpstr>
      <vt:lpstr>Bulletinboard in K8s: Target picture - labels</vt:lpstr>
      <vt:lpstr>Bulletinboard in K8s: Target picture - labels</vt:lpstr>
      <vt:lpstr>Exercise 1: bulletinboard-ads DB</vt:lpstr>
      <vt:lpstr>Exercise 2: bulletinboard-ads App</vt:lpstr>
      <vt:lpstr>Application in K8s: Steps to be taken</vt:lpstr>
      <vt:lpstr>Bulletinboard in K8s:</vt:lpstr>
      <vt:lpstr>Bulletinboard in K8s:</vt:lpstr>
      <vt:lpstr>Configmaps, Files and Mountpoints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925</cp:revision>
  <cp:lastPrinted>2018-10-19T15:04:42Z</cp:lastPrinted>
  <dcterms:created xsi:type="dcterms:W3CDTF">2015-10-14T11:21:43Z</dcterms:created>
  <dcterms:modified xsi:type="dcterms:W3CDTF">2019-02-13T11:04:50Z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