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67" r:id="rId3"/>
    <p:sldId id="441" r:id="rId4"/>
    <p:sldId id="437" r:id="rId5"/>
    <p:sldId id="464" r:id="rId6"/>
    <p:sldId id="452" r:id="rId7"/>
    <p:sldId id="447" r:id="rId8"/>
    <p:sldId id="466" r:id="rId9"/>
    <p:sldId id="465" r:id="rId10"/>
    <p:sldId id="445" r:id="rId11"/>
    <p:sldId id="450" r:id="rId12"/>
    <p:sldId id="451" r:id="rId13"/>
    <p:sldId id="438" r:id="rId14"/>
    <p:sldId id="446" r:id="rId15"/>
    <p:sldId id="443" r:id="rId16"/>
    <p:sldId id="444"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FFE7"/>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846" autoAdjust="0"/>
  </p:normalViewPr>
  <p:slideViewPr>
    <p:cSldViewPr snapToGrid="0" showGuides="1">
      <p:cViewPr varScale="1">
        <p:scale>
          <a:sx n="79" d="100"/>
          <a:sy n="79" d="100"/>
        </p:scale>
        <p:origin x="2214"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When creating pods, demo the --</a:t>
            </a:r>
            <a:r>
              <a:rPr lang="en-US"/>
              <a:t>dry-run flag</a:t>
            </a:r>
            <a:endParaRPr lang="en-US" dirty="0"/>
          </a:p>
          <a:p>
            <a:pPr marL="342900" indent="-342900">
              <a:buFontTx/>
              <a:buChar char="-"/>
            </a:pPr>
            <a:r>
              <a:rPr lang="en-US" dirty="0"/>
              <a:t>Create a pod: ~/</a:t>
            </a:r>
            <a:r>
              <a:rPr lang="en-US" dirty="0" err="1"/>
              <a:t>kubernetes</a:t>
            </a:r>
            <a:r>
              <a:rPr lang="en-US" dirty="0"/>
              <a:t>/demo/02b_pod_exec_liveness.yaml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we want, is to run a simple </a:t>
            </a:r>
            <a:r>
              <a:rPr lang="en-US" dirty="0" err="1"/>
              <a:t>nginx</a:t>
            </a:r>
            <a:r>
              <a:rPr lang="en-US" dirty="0"/>
              <a:t> webserver. So we need an environment to start the process, have it listen to a port and exposed via an IP address so our users can </a:t>
            </a:r>
            <a:r>
              <a:rPr lang="en-US" dirty="0" err="1"/>
              <a:t>acess</a:t>
            </a:r>
            <a:r>
              <a:rPr lang="en-US" dirty="0"/>
              <a:t> the webserver.</a:t>
            </a:r>
          </a:p>
          <a:p>
            <a:endParaRPr lang="en-US" dirty="0"/>
          </a:p>
          <a:p>
            <a:r>
              <a:rPr lang="en-US" dirty="0"/>
              <a:t>Next, we have to configure the application via config files and add some storage to persist data processed by the webserver. Also some parameters are best set via environment variables of the surrounding runtime context (i.e. shell).</a:t>
            </a:r>
          </a:p>
          <a:p>
            <a:endParaRPr lang="en-US" dirty="0"/>
          </a:p>
          <a:p>
            <a:r>
              <a:rPr lang="en-US" dirty="0"/>
              <a:t>Once the app webserver is properly running, we need think about security settings and resource consumption (CPU, memory). </a:t>
            </a:r>
          </a:p>
          <a:p>
            <a:endParaRPr lang="en-US" dirty="0"/>
          </a:p>
          <a:p>
            <a:r>
              <a:rPr lang="en-US" dirty="0"/>
              <a:t>And of course, some logging would be nice. We could use a log collector running as a separate process ingesting data via a shared file system. Also we figured out, that some steps should run prior to the webserver start. So we will run an </a:t>
            </a:r>
            <a:r>
              <a:rPr lang="en-US" dirty="0" err="1"/>
              <a:t>init</a:t>
            </a:r>
            <a:r>
              <a:rPr lang="en-US" dirty="0"/>
              <a:t> script beforehand.</a:t>
            </a:r>
          </a:p>
          <a:p>
            <a:endParaRPr lang="en-US" dirty="0"/>
          </a:p>
          <a:p>
            <a:r>
              <a:rPr lang="en-US" dirty="0"/>
              <a:t>Now, all of these things can be summed up and bundled on one host. Or in the context of Kubernetes – a Pod. It grants you all the configuration possibilities, as well as the environment to run multiple process groups as individual containers + define a sequence.</a:t>
            </a:r>
          </a:p>
          <a:p>
            <a:endParaRPr lang="en-US" dirty="0"/>
          </a:p>
          <a:p>
            <a:r>
              <a:rPr lang="en-US" dirty="0"/>
              <a:t>Finally, if someone pulls the plug of this virtual/logical host, no one takes care of restarting it automatically. Additional constructs are required (which will be covered in the </a:t>
            </a:r>
            <a:r>
              <a:rPr lang="en-US"/>
              <a:t>next chapters)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9632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Multiple container within a pod are realized by assigning several shared resources and namespaces to them.</a:t>
            </a:r>
          </a:p>
          <a:p>
            <a:pPr marL="0" indent="0">
              <a:buFontTx/>
              <a:buNone/>
            </a:pPr>
            <a:endParaRPr lang="en-US" dirty="0"/>
          </a:p>
          <a:p>
            <a:pPr marL="0" indent="0">
              <a:buFontTx/>
              <a:buNone/>
            </a:pPr>
            <a:r>
              <a:rPr lang="en-US" dirty="0"/>
              <a:t>Both containers share the user namespace (user mapping is the same in all containers in a pod), the IPC namespace (all containers can access the same shared memory segments) and the network namespaces (i.e. they are connected through the same virtual network interface and the same network stack).</a:t>
            </a:r>
          </a:p>
          <a:p>
            <a:pPr marL="0" indent="0">
              <a:buFontTx/>
              <a:buNone/>
            </a:pPr>
            <a:endParaRPr lang="en-US" dirty="0"/>
          </a:p>
          <a:p>
            <a:pPr marL="0" indent="0">
              <a:buFontTx/>
              <a:buNone/>
            </a:pPr>
            <a:r>
              <a:rPr lang="en-US" dirty="0"/>
              <a:t>What separates the containers are individual and dedicated namespaces for PID, UTS (containers have different hostnames) and mounts.</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pPr marL="0" indent="0">
              <a:buNone/>
            </a:pPr>
            <a:endParaRPr lang="en-US" dirty="0"/>
          </a:p>
          <a:p>
            <a:pPr marL="0" indent="0">
              <a:buNone/>
            </a:pPr>
            <a:r>
              <a:rPr lang="en-US" dirty="0"/>
              <a:t>Adapter – this pattern is often used to process data output and provide these to a consumer. An adapter presents a standardized view or abstraction of the application to entities outside of the pod. </a:t>
            </a:r>
          </a:p>
          <a:p>
            <a:pPr marL="0" indent="0">
              <a:buNone/>
            </a:pPr>
            <a:r>
              <a:rPr lang="en-US" dirty="0"/>
              <a:t>One of the most obvious use cases is a log collector. Data is shared via a volume within the pod and converted into a standardized format. The log collector might also ship the data to central logging system.</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470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endParaRPr lang="en-US" dirty="0"/>
          </a:p>
          <a:p>
            <a:pPr marL="0" indent="0">
              <a:buNone/>
            </a:pPr>
            <a:r>
              <a:rPr lang="en-US" dirty="0"/>
              <a:t>The ambassador pattern is a way to manage access to other entities. It is responsible for the service discovery /configuration part, while the application usually works with a localhost interface. </a:t>
            </a:r>
          </a:p>
          <a:p>
            <a:pPr marL="0" indent="0">
              <a:buNone/>
            </a:pPr>
            <a:r>
              <a:rPr lang="en-US" dirty="0"/>
              <a:t>In this example the application container needs to access a database. Instead of hard-coding a specific database name, it just talks to the localhost interface. In a test setup the database might be available on the same host as well. In a distributed setup the ambassador acts as an interface that forwards the traffic to an actual DB instance. </a:t>
            </a:r>
          </a:p>
          <a:p>
            <a:pPr marL="0" indent="0">
              <a:buNone/>
            </a:pPr>
            <a:r>
              <a:rPr lang="en-US" dirty="0"/>
              <a:t>This way the application doesn’t have to store setup specific information and only the ambassador needs to be aware of its environment. </a:t>
            </a:r>
          </a:p>
          <a:p>
            <a:pPr marL="0" indent="0">
              <a:buNone/>
            </a:pPr>
            <a:r>
              <a:rPr lang="en-US" dirty="0"/>
              <a:t>So this pattern can be used to hide the complexity of </a:t>
            </a:r>
            <a:r>
              <a:rPr lang="en-US"/>
              <a:t>the environment outside the pod.</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6727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3398884-EBB9-4F5B-8303-B598DF766172}"/>
              </a:ext>
            </a:extLst>
          </p:cNvPr>
          <p:cNvSpPr/>
          <p:nvPr/>
        </p:nvSpPr>
        <p:spPr bwMode="gray">
          <a:xfrm>
            <a:off x="3825766" y="3863312"/>
            <a:ext cx="4414344" cy="272667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F25E1873-4756-42EC-942A-C5CB305A083B}"/>
              </a:ext>
            </a:extLst>
          </p:cNvPr>
          <p:cNvSpPr>
            <a:spLocks noGrp="1"/>
          </p:cNvSpPr>
          <p:nvPr>
            <p:ph type="title"/>
          </p:nvPr>
        </p:nvSpPr>
        <p:spPr/>
        <p:txBody>
          <a:bodyPr/>
          <a:lstStyle/>
          <a:p>
            <a:r>
              <a:rPr lang="en-US" dirty="0"/>
              <a:t>When we have containers, why do we need Pods?</a:t>
            </a:r>
          </a:p>
        </p:txBody>
      </p:sp>
      <p:sp>
        <p:nvSpPr>
          <p:cNvPr id="3" name="Rectangle: Rounded Corners 2">
            <a:extLst>
              <a:ext uri="{FF2B5EF4-FFF2-40B4-BE49-F238E27FC236}">
                <a16:creationId xmlns:a16="http://schemas.microsoft.com/office/drawing/2014/main" id="{73E413E4-BD40-424E-80E5-24870BDB48ED}"/>
              </a:ext>
            </a:extLst>
          </p:cNvPr>
          <p:cNvSpPr/>
          <p:nvPr/>
        </p:nvSpPr>
        <p:spPr bwMode="gray">
          <a:xfrm>
            <a:off x="4277637" y="4564515"/>
            <a:ext cx="3429143" cy="903891"/>
          </a:xfrm>
          <a:prstGeom prst="round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EEC230B-E15E-4D27-A55D-0F9CE2A1FB5F}"/>
              </a:ext>
            </a:extLst>
          </p:cNvPr>
          <p:cNvSpPr/>
          <p:nvPr/>
        </p:nvSpPr>
        <p:spPr>
          <a:xfrm>
            <a:off x="4277637" y="4808712"/>
            <a:ext cx="3429144" cy="415498"/>
          </a:xfrm>
          <a:prstGeom prst="rect">
            <a:avLst/>
          </a:prstGeom>
        </p:spPr>
        <p:txBody>
          <a:bodyPr wrap="none">
            <a:spAutoFit/>
          </a:bodyPr>
          <a:lstStyle/>
          <a:p>
            <a:pPr algn="ctr"/>
            <a:r>
              <a:rPr lang="en-US" dirty="0" err="1">
                <a:solidFill>
                  <a:srgbClr val="000000"/>
                </a:solidFill>
                <a:latin typeface="Consolas" panose="020B0609020204030204" pitchFamily="49" charset="0"/>
              </a:rPr>
              <a:t>nginx</a:t>
            </a:r>
            <a:r>
              <a:rPr lang="en-US" dirty="0">
                <a:solidFill>
                  <a:srgbClr val="000000"/>
                </a:solidFill>
                <a:latin typeface="Consolas" panose="020B0609020204030204" pitchFamily="49" charset="0"/>
              </a:rPr>
              <a:t> -g </a:t>
            </a:r>
            <a:r>
              <a:rPr lang="en-US" dirty="0">
                <a:solidFill>
                  <a:srgbClr val="A31515"/>
                </a:solidFill>
                <a:latin typeface="Consolas" panose="020B0609020204030204" pitchFamily="49" charset="0"/>
              </a:rPr>
              <a:t>'daemon off;'</a:t>
            </a:r>
            <a:endParaRPr lang="en-US" dirty="0">
              <a:solidFill>
                <a:srgbClr val="000000"/>
              </a:solidFill>
              <a:latin typeface="Consolas" panose="020B0609020204030204" pitchFamily="49" charset="0"/>
            </a:endParaRPr>
          </a:p>
        </p:txBody>
      </p:sp>
      <p:grpSp>
        <p:nvGrpSpPr>
          <p:cNvPr id="9" name="Group 8">
            <a:extLst>
              <a:ext uri="{FF2B5EF4-FFF2-40B4-BE49-F238E27FC236}">
                <a16:creationId xmlns:a16="http://schemas.microsoft.com/office/drawing/2014/main" id="{42E0F040-631C-4169-A050-9F3BA38D465C}"/>
              </a:ext>
            </a:extLst>
          </p:cNvPr>
          <p:cNvGrpSpPr/>
          <p:nvPr/>
        </p:nvGrpSpPr>
        <p:grpSpPr>
          <a:xfrm>
            <a:off x="4616108" y="948940"/>
            <a:ext cx="2753712" cy="1816734"/>
            <a:chOff x="4897746" y="884834"/>
            <a:chExt cx="2753712" cy="1816734"/>
          </a:xfrm>
        </p:grpSpPr>
        <p:sp>
          <p:nvSpPr>
            <p:cNvPr id="6" name="Cloud 5">
              <a:extLst>
                <a:ext uri="{FF2B5EF4-FFF2-40B4-BE49-F238E27FC236}">
                  <a16:creationId xmlns:a16="http://schemas.microsoft.com/office/drawing/2014/main" id="{9C8913D4-A157-4521-B7F8-C0E340926AB6}"/>
                </a:ext>
              </a:extLst>
            </p:cNvPr>
            <p:cNvSpPr/>
            <p:nvPr/>
          </p:nvSpPr>
          <p:spPr bwMode="gray">
            <a:xfrm>
              <a:off x="4897746" y="884834"/>
              <a:ext cx="2753712" cy="1816734"/>
            </a:xfrm>
            <a:prstGeom prst="cloud">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6" name="Picture 2" descr="Image result for nginx">
              <a:extLst>
                <a:ext uri="{FF2B5EF4-FFF2-40B4-BE49-F238E27FC236}">
                  <a16:creationId xmlns:a16="http://schemas.microsoft.com/office/drawing/2014/main" id="{D8F5A37B-D854-4965-AD92-B1B89BB31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374" y="1243820"/>
              <a:ext cx="1053990" cy="1197589"/>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User">
              <a:extLst>
                <a:ext uri="{FF2B5EF4-FFF2-40B4-BE49-F238E27FC236}">
                  <a16:creationId xmlns:a16="http://schemas.microsoft.com/office/drawing/2014/main" id="{84B6CA4F-1176-44BF-9915-15550A75E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27364" y="1130850"/>
              <a:ext cx="914400" cy="914400"/>
            </a:xfrm>
            <a:prstGeom prst="rect">
              <a:avLst/>
            </a:prstGeom>
          </p:spPr>
        </p:pic>
      </p:grpSp>
      <p:cxnSp>
        <p:nvCxnSpPr>
          <p:cNvPr id="11" name="Straight Arrow Connector 10">
            <a:extLst>
              <a:ext uri="{FF2B5EF4-FFF2-40B4-BE49-F238E27FC236}">
                <a16:creationId xmlns:a16="http://schemas.microsoft.com/office/drawing/2014/main" id="{476AD5A2-5F69-4B48-98B5-795B76E3522B}"/>
              </a:ext>
            </a:extLst>
          </p:cNvPr>
          <p:cNvCxnSpPr>
            <a:cxnSpLocks/>
            <a:stCxn id="6" idx="1"/>
            <a:endCxn id="4" idx="0"/>
          </p:cNvCxnSpPr>
          <p:nvPr/>
        </p:nvCxnSpPr>
        <p:spPr>
          <a:xfrm flipH="1">
            <a:off x="5992209" y="2763740"/>
            <a:ext cx="755" cy="2044972"/>
          </a:xfrm>
          <a:prstGeom prst="straightConnector1">
            <a:avLst/>
          </a:prstGeom>
          <a:ln w="76200">
            <a:headEnd type="triangle"/>
            <a:tailEnd type="triangle"/>
          </a:ln>
        </p:spPr>
        <p:style>
          <a:lnRef idx="1">
            <a:schemeClr val="accent4"/>
          </a:lnRef>
          <a:fillRef idx="0">
            <a:schemeClr val="accent4"/>
          </a:fillRef>
          <a:effectRef idx="0">
            <a:schemeClr val="accent4"/>
          </a:effectRef>
          <a:fontRef idx="minor">
            <a:schemeClr val="tx1"/>
          </a:fontRef>
        </p:style>
      </p:cxnSp>
      <p:sp>
        <p:nvSpPr>
          <p:cNvPr id="13" name="Rectangle 12">
            <a:extLst>
              <a:ext uri="{FF2B5EF4-FFF2-40B4-BE49-F238E27FC236}">
                <a16:creationId xmlns:a16="http://schemas.microsoft.com/office/drawing/2014/main" id="{81D4BC25-5DEE-4342-9F49-AD9CD209CFD6}"/>
              </a:ext>
            </a:extLst>
          </p:cNvPr>
          <p:cNvSpPr/>
          <p:nvPr/>
        </p:nvSpPr>
        <p:spPr bwMode="gray">
          <a:xfrm>
            <a:off x="6097238" y="3593394"/>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grpSp>
        <p:nvGrpSpPr>
          <p:cNvPr id="71" name="Group 70">
            <a:extLst>
              <a:ext uri="{FF2B5EF4-FFF2-40B4-BE49-F238E27FC236}">
                <a16:creationId xmlns:a16="http://schemas.microsoft.com/office/drawing/2014/main" id="{E14B3DF6-CE69-4083-AE6B-654D3A48EB7F}"/>
              </a:ext>
            </a:extLst>
          </p:cNvPr>
          <p:cNvGrpSpPr/>
          <p:nvPr/>
        </p:nvGrpSpPr>
        <p:grpSpPr>
          <a:xfrm>
            <a:off x="4277636" y="5522601"/>
            <a:ext cx="3429143" cy="903891"/>
            <a:chOff x="4277636" y="5207296"/>
            <a:chExt cx="3429143" cy="903891"/>
          </a:xfrm>
        </p:grpSpPr>
        <p:sp>
          <p:nvSpPr>
            <p:cNvPr id="17" name="Rectangle: Rounded Corners 16">
              <a:extLst>
                <a:ext uri="{FF2B5EF4-FFF2-40B4-BE49-F238E27FC236}">
                  <a16:creationId xmlns:a16="http://schemas.microsoft.com/office/drawing/2014/main" id="{47D61150-896D-4155-89A7-4A7F3A535BF2}"/>
                </a:ext>
              </a:extLst>
            </p:cNvPr>
            <p:cNvSpPr/>
            <p:nvPr/>
          </p:nvSpPr>
          <p:spPr bwMode="gray">
            <a:xfrm>
              <a:off x="4277636" y="5207296"/>
              <a:ext cx="3429143" cy="903891"/>
            </a:xfrm>
            <a:prstGeom prst="round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3BB7B1E1-F5F1-4910-B812-611CAA3A3C90}"/>
                </a:ext>
              </a:extLst>
            </p:cNvPr>
            <p:cNvSpPr/>
            <p:nvPr/>
          </p:nvSpPr>
          <p:spPr>
            <a:xfrm>
              <a:off x="5046310" y="5455295"/>
              <a:ext cx="2101857" cy="415498"/>
            </a:xfrm>
            <a:prstGeom prst="rect">
              <a:avLst/>
            </a:prstGeom>
          </p:spPr>
          <p:txBody>
            <a:bodyPr wrap="none">
              <a:spAutoFit/>
            </a:bodyPr>
            <a:lstStyle/>
            <a:p>
              <a:pPr algn="ctr"/>
              <a:r>
                <a:rPr lang="en-US" dirty="0" err="1">
                  <a:solidFill>
                    <a:srgbClr val="000000"/>
                  </a:solidFill>
                  <a:latin typeface="Consolas" panose="020B0609020204030204" pitchFamily="49" charset="0"/>
                </a:rPr>
                <a:t>log_collector</a:t>
              </a:r>
              <a:endParaRPr lang="en-US" dirty="0">
                <a:solidFill>
                  <a:srgbClr val="000000"/>
                </a:solidFill>
                <a:latin typeface="Consolas" panose="020B0609020204030204" pitchFamily="49" charset="0"/>
              </a:endParaRPr>
            </a:p>
          </p:txBody>
        </p:sp>
      </p:grpSp>
      <p:grpSp>
        <p:nvGrpSpPr>
          <p:cNvPr id="40" name="Group 39">
            <a:extLst>
              <a:ext uri="{FF2B5EF4-FFF2-40B4-BE49-F238E27FC236}">
                <a16:creationId xmlns:a16="http://schemas.microsoft.com/office/drawing/2014/main" id="{F7DE8083-B5B5-446E-8F51-2C2FB105905E}"/>
              </a:ext>
            </a:extLst>
          </p:cNvPr>
          <p:cNvGrpSpPr/>
          <p:nvPr/>
        </p:nvGrpSpPr>
        <p:grpSpPr>
          <a:xfrm>
            <a:off x="435393" y="2406517"/>
            <a:ext cx="2800637" cy="914400"/>
            <a:chOff x="602635" y="1652156"/>
            <a:chExt cx="2800637" cy="914400"/>
          </a:xfrm>
        </p:grpSpPr>
        <p:pic>
          <p:nvPicPr>
            <p:cNvPr id="25" name="Graphic 24" descr="Web design">
              <a:extLst>
                <a:ext uri="{FF2B5EF4-FFF2-40B4-BE49-F238E27FC236}">
                  <a16:creationId xmlns:a16="http://schemas.microsoft.com/office/drawing/2014/main" id="{EC04E571-0050-4DB3-AEF2-FE802C646F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635" y="1652156"/>
              <a:ext cx="914400" cy="914400"/>
            </a:xfrm>
            <a:prstGeom prst="rect">
              <a:avLst/>
            </a:prstGeom>
          </p:spPr>
        </p:pic>
        <p:sp>
          <p:nvSpPr>
            <p:cNvPr id="33" name="Rectangle 32">
              <a:extLst>
                <a:ext uri="{FF2B5EF4-FFF2-40B4-BE49-F238E27FC236}">
                  <a16:creationId xmlns:a16="http://schemas.microsoft.com/office/drawing/2014/main" id="{5BAFC743-0F8B-462E-A8A1-D962E7A4D794}"/>
                </a:ext>
              </a:extLst>
            </p:cNvPr>
            <p:cNvSpPr/>
            <p:nvPr/>
          </p:nvSpPr>
          <p:spPr>
            <a:xfrm>
              <a:off x="1455961" y="1786191"/>
              <a:ext cx="1947311" cy="646331"/>
            </a:xfrm>
            <a:prstGeom prst="rect">
              <a:avLst/>
            </a:prstGeom>
          </p:spPr>
          <p:txBody>
            <a:bodyPr wrap="square">
              <a:spAutoFit/>
            </a:bodyPr>
            <a:lstStyle/>
            <a:p>
              <a:r>
                <a:rPr lang="en-US" sz="1800" dirty="0">
                  <a:solidFill>
                    <a:srgbClr val="000000"/>
                  </a:solidFill>
                  <a:latin typeface="Consolas" panose="020B0609020204030204" pitchFamily="49" charset="0"/>
                </a:rPr>
                <a:t>Environment Variables</a:t>
              </a:r>
            </a:p>
          </p:txBody>
        </p:sp>
      </p:grpSp>
      <p:grpSp>
        <p:nvGrpSpPr>
          <p:cNvPr id="41" name="Group 40">
            <a:extLst>
              <a:ext uri="{FF2B5EF4-FFF2-40B4-BE49-F238E27FC236}">
                <a16:creationId xmlns:a16="http://schemas.microsoft.com/office/drawing/2014/main" id="{772BA978-4BEB-4DD2-9A19-44EC9F7FD3CB}"/>
              </a:ext>
            </a:extLst>
          </p:cNvPr>
          <p:cNvGrpSpPr/>
          <p:nvPr/>
        </p:nvGrpSpPr>
        <p:grpSpPr>
          <a:xfrm>
            <a:off x="435393" y="3403172"/>
            <a:ext cx="1946687" cy="914400"/>
            <a:chOff x="2840222" y="2391830"/>
            <a:chExt cx="1946687" cy="914400"/>
          </a:xfrm>
        </p:grpSpPr>
        <p:pic>
          <p:nvPicPr>
            <p:cNvPr id="31" name="Graphic 30" descr="Fingerprint">
              <a:extLst>
                <a:ext uri="{FF2B5EF4-FFF2-40B4-BE49-F238E27FC236}">
                  <a16:creationId xmlns:a16="http://schemas.microsoft.com/office/drawing/2014/main" id="{1BA72C61-40D5-4D70-AFCC-3687ADD001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40222" y="2391830"/>
              <a:ext cx="914400" cy="914400"/>
            </a:xfrm>
            <a:prstGeom prst="rect">
              <a:avLst/>
            </a:prstGeom>
          </p:spPr>
        </p:pic>
        <p:sp>
          <p:nvSpPr>
            <p:cNvPr id="34" name="Rectangle 33">
              <a:extLst>
                <a:ext uri="{FF2B5EF4-FFF2-40B4-BE49-F238E27FC236}">
                  <a16:creationId xmlns:a16="http://schemas.microsoft.com/office/drawing/2014/main" id="{88847816-0A1B-4B97-BB67-280ACD473154}"/>
                </a:ext>
              </a:extLst>
            </p:cNvPr>
            <p:cNvSpPr/>
            <p:nvPr/>
          </p:nvSpPr>
          <p:spPr>
            <a:xfrm>
              <a:off x="3589145" y="2664364"/>
              <a:ext cx="1197764" cy="369332"/>
            </a:xfrm>
            <a:prstGeom prst="rect">
              <a:avLst/>
            </a:prstGeom>
          </p:spPr>
          <p:txBody>
            <a:bodyPr wrap="none">
              <a:spAutoFit/>
            </a:bodyPr>
            <a:lstStyle/>
            <a:p>
              <a:pPr algn="ctr"/>
              <a:r>
                <a:rPr lang="en-US" sz="1800" dirty="0">
                  <a:solidFill>
                    <a:srgbClr val="000000"/>
                  </a:solidFill>
                  <a:latin typeface="Consolas" panose="020B0609020204030204" pitchFamily="49" charset="0"/>
                </a:rPr>
                <a:t>User IDs</a:t>
              </a:r>
            </a:p>
          </p:txBody>
        </p:sp>
      </p:grpSp>
      <p:grpSp>
        <p:nvGrpSpPr>
          <p:cNvPr id="42" name="Group 41">
            <a:extLst>
              <a:ext uri="{FF2B5EF4-FFF2-40B4-BE49-F238E27FC236}">
                <a16:creationId xmlns:a16="http://schemas.microsoft.com/office/drawing/2014/main" id="{730430B7-C084-4CE7-996A-60A6119499EF}"/>
              </a:ext>
            </a:extLst>
          </p:cNvPr>
          <p:cNvGrpSpPr/>
          <p:nvPr/>
        </p:nvGrpSpPr>
        <p:grpSpPr>
          <a:xfrm>
            <a:off x="435393" y="4399827"/>
            <a:ext cx="2017911" cy="914400"/>
            <a:chOff x="359784" y="3540414"/>
            <a:chExt cx="2017911" cy="914400"/>
          </a:xfrm>
        </p:grpSpPr>
        <p:pic>
          <p:nvPicPr>
            <p:cNvPr id="29" name="Graphic 28" descr="Lock">
              <a:extLst>
                <a:ext uri="{FF2B5EF4-FFF2-40B4-BE49-F238E27FC236}">
                  <a16:creationId xmlns:a16="http://schemas.microsoft.com/office/drawing/2014/main" id="{07482B4A-5194-446E-968A-EF7C5A2669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9784" y="3540414"/>
              <a:ext cx="914400" cy="914400"/>
            </a:xfrm>
            <a:prstGeom prst="rect">
              <a:avLst/>
            </a:prstGeom>
          </p:spPr>
        </p:pic>
        <p:sp>
          <p:nvSpPr>
            <p:cNvPr id="35" name="Rectangle 34">
              <a:extLst>
                <a:ext uri="{FF2B5EF4-FFF2-40B4-BE49-F238E27FC236}">
                  <a16:creationId xmlns:a16="http://schemas.microsoft.com/office/drawing/2014/main" id="{F850F7E7-B349-489D-B9F1-03CE1B522A29}"/>
                </a:ext>
              </a:extLst>
            </p:cNvPr>
            <p:cNvSpPr/>
            <p:nvPr/>
          </p:nvSpPr>
          <p:spPr>
            <a:xfrm>
              <a:off x="1124496" y="3674449"/>
              <a:ext cx="1253199" cy="646331"/>
            </a:xfrm>
            <a:prstGeom prst="rect">
              <a:avLst/>
            </a:prstGeom>
          </p:spPr>
          <p:txBody>
            <a:bodyPr wrap="square">
              <a:spAutoFit/>
            </a:bodyPr>
            <a:lstStyle/>
            <a:p>
              <a:r>
                <a:rPr lang="en-US" sz="1800" dirty="0">
                  <a:solidFill>
                    <a:srgbClr val="000000"/>
                  </a:solidFill>
                  <a:latin typeface="Consolas" panose="020B0609020204030204" pitchFamily="49" charset="0"/>
                </a:rPr>
                <a:t>Runtime Security</a:t>
              </a:r>
            </a:p>
          </p:txBody>
        </p:sp>
      </p:grpSp>
      <p:grpSp>
        <p:nvGrpSpPr>
          <p:cNvPr id="43" name="Group 42">
            <a:extLst>
              <a:ext uri="{FF2B5EF4-FFF2-40B4-BE49-F238E27FC236}">
                <a16:creationId xmlns:a16="http://schemas.microsoft.com/office/drawing/2014/main" id="{F51725E1-684A-491C-882B-0F6D95487046}"/>
              </a:ext>
            </a:extLst>
          </p:cNvPr>
          <p:cNvGrpSpPr/>
          <p:nvPr/>
        </p:nvGrpSpPr>
        <p:grpSpPr>
          <a:xfrm>
            <a:off x="435393" y="5396481"/>
            <a:ext cx="2861838" cy="914400"/>
            <a:chOff x="359657" y="5153101"/>
            <a:chExt cx="2861838" cy="914400"/>
          </a:xfrm>
        </p:grpSpPr>
        <p:pic>
          <p:nvPicPr>
            <p:cNvPr id="27" name="Graphic 26" descr="Processor">
              <a:extLst>
                <a:ext uri="{FF2B5EF4-FFF2-40B4-BE49-F238E27FC236}">
                  <a16:creationId xmlns:a16="http://schemas.microsoft.com/office/drawing/2014/main" id="{153F70EB-6CB5-4B4B-8CA0-2FB34D7C1FD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9657" y="5153101"/>
              <a:ext cx="914400" cy="914400"/>
            </a:xfrm>
            <a:prstGeom prst="rect">
              <a:avLst/>
            </a:prstGeom>
          </p:spPr>
        </p:pic>
        <p:sp>
          <p:nvSpPr>
            <p:cNvPr id="36" name="Rectangle 35">
              <a:extLst>
                <a:ext uri="{FF2B5EF4-FFF2-40B4-BE49-F238E27FC236}">
                  <a16:creationId xmlns:a16="http://schemas.microsoft.com/office/drawing/2014/main" id="{3C841544-414C-4EF9-84F8-DA3F6B5534D3}"/>
                </a:ext>
              </a:extLst>
            </p:cNvPr>
            <p:cNvSpPr/>
            <p:nvPr/>
          </p:nvSpPr>
          <p:spPr>
            <a:xfrm>
              <a:off x="1274184" y="5277789"/>
              <a:ext cx="1947311" cy="646331"/>
            </a:xfrm>
            <a:prstGeom prst="rect">
              <a:avLst/>
            </a:prstGeom>
          </p:spPr>
          <p:txBody>
            <a:bodyPr wrap="square">
              <a:spAutoFit/>
            </a:bodyPr>
            <a:lstStyle/>
            <a:p>
              <a:r>
                <a:rPr lang="en-US" sz="1800" dirty="0">
                  <a:solidFill>
                    <a:srgbClr val="000000"/>
                  </a:solidFill>
                  <a:latin typeface="Consolas" panose="020B0609020204030204" pitchFamily="49" charset="0"/>
                </a:rPr>
                <a:t>Resource Consumption</a:t>
              </a:r>
            </a:p>
          </p:txBody>
        </p:sp>
      </p:grpSp>
      <p:grpSp>
        <p:nvGrpSpPr>
          <p:cNvPr id="44" name="Group 43">
            <a:extLst>
              <a:ext uri="{FF2B5EF4-FFF2-40B4-BE49-F238E27FC236}">
                <a16:creationId xmlns:a16="http://schemas.microsoft.com/office/drawing/2014/main" id="{4E6F4F48-E6E2-43B4-834A-525C7CB5F703}"/>
              </a:ext>
            </a:extLst>
          </p:cNvPr>
          <p:cNvGrpSpPr/>
          <p:nvPr/>
        </p:nvGrpSpPr>
        <p:grpSpPr>
          <a:xfrm>
            <a:off x="9628405" y="3928589"/>
            <a:ext cx="1999608" cy="914400"/>
            <a:chOff x="9628405" y="3266971"/>
            <a:chExt cx="1999608" cy="914400"/>
          </a:xfrm>
        </p:grpSpPr>
        <p:pic>
          <p:nvPicPr>
            <p:cNvPr id="19" name="Graphic 18" descr="Database">
              <a:extLst>
                <a:ext uri="{FF2B5EF4-FFF2-40B4-BE49-F238E27FC236}">
                  <a16:creationId xmlns:a16="http://schemas.microsoft.com/office/drawing/2014/main" id="{306F4454-0AEB-4731-AAA9-75D7A275AED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3613" y="3266971"/>
              <a:ext cx="914400" cy="914400"/>
            </a:xfrm>
            <a:prstGeom prst="rect">
              <a:avLst/>
            </a:prstGeom>
          </p:spPr>
        </p:pic>
        <p:sp>
          <p:nvSpPr>
            <p:cNvPr id="37" name="Rectangle 36">
              <a:extLst>
                <a:ext uri="{FF2B5EF4-FFF2-40B4-BE49-F238E27FC236}">
                  <a16:creationId xmlns:a16="http://schemas.microsoft.com/office/drawing/2014/main" id="{C78D91BA-32E0-41FA-A10F-0C2A5FFD8873}"/>
                </a:ext>
              </a:extLst>
            </p:cNvPr>
            <p:cNvSpPr/>
            <p:nvPr/>
          </p:nvSpPr>
          <p:spPr>
            <a:xfrm>
              <a:off x="9628405" y="3539505"/>
              <a:ext cx="1071126" cy="369332"/>
            </a:xfrm>
            <a:prstGeom prst="rect">
              <a:avLst/>
            </a:prstGeom>
          </p:spPr>
          <p:txBody>
            <a:bodyPr wrap="none">
              <a:spAutoFit/>
            </a:bodyPr>
            <a:lstStyle/>
            <a:p>
              <a:pPr algn="r"/>
              <a:r>
                <a:rPr lang="en-US" sz="1800" dirty="0">
                  <a:solidFill>
                    <a:srgbClr val="000000"/>
                  </a:solidFill>
                  <a:latin typeface="Consolas" panose="020B0609020204030204" pitchFamily="49" charset="0"/>
                </a:rPr>
                <a:t>Storage</a:t>
              </a:r>
            </a:p>
          </p:txBody>
        </p:sp>
      </p:grpSp>
      <p:grpSp>
        <p:nvGrpSpPr>
          <p:cNvPr id="45" name="Group 44">
            <a:extLst>
              <a:ext uri="{FF2B5EF4-FFF2-40B4-BE49-F238E27FC236}">
                <a16:creationId xmlns:a16="http://schemas.microsoft.com/office/drawing/2014/main" id="{E2E78AA6-B8E0-406C-91F4-1214E5EEA222}"/>
              </a:ext>
            </a:extLst>
          </p:cNvPr>
          <p:cNvGrpSpPr/>
          <p:nvPr/>
        </p:nvGrpSpPr>
        <p:grpSpPr>
          <a:xfrm>
            <a:off x="9717675" y="5298958"/>
            <a:ext cx="1910338" cy="914400"/>
            <a:chOff x="9717675" y="4205363"/>
            <a:chExt cx="1910338" cy="914400"/>
          </a:xfrm>
        </p:grpSpPr>
        <p:pic>
          <p:nvPicPr>
            <p:cNvPr id="23" name="Graphic 22" descr="Folder">
              <a:extLst>
                <a:ext uri="{FF2B5EF4-FFF2-40B4-BE49-F238E27FC236}">
                  <a16:creationId xmlns:a16="http://schemas.microsoft.com/office/drawing/2014/main" id="{82DE49C8-0DAE-4EB7-8359-5D29341A1AC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13613" y="4205363"/>
              <a:ext cx="914400" cy="914400"/>
            </a:xfrm>
            <a:prstGeom prst="rect">
              <a:avLst/>
            </a:prstGeom>
          </p:spPr>
        </p:pic>
        <p:sp>
          <p:nvSpPr>
            <p:cNvPr id="38" name="Rectangle 37">
              <a:extLst>
                <a:ext uri="{FF2B5EF4-FFF2-40B4-BE49-F238E27FC236}">
                  <a16:creationId xmlns:a16="http://schemas.microsoft.com/office/drawing/2014/main" id="{A5EA4F25-3196-425C-B7CF-E207D42265DE}"/>
                </a:ext>
              </a:extLst>
            </p:cNvPr>
            <p:cNvSpPr/>
            <p:nvPr/>
          </p:nvSpPr>
          <p:spPr>
            <a:xfrm>
              <a:off x="9717675" y="4339398"/>
              <a:ext cx="981856" cy="646331"/>
            </a:xfrm>
            <a:prstGeom prst="rect">
              <a:avLst/>
            </a:prstGeom>
          </p:spPr>
          <p:txBody>
            <a:bodyPr wrap="square">
              <a:spAutoFit/>
            </a:bodyPr>
            <a:lstStyle/>
            <a:p>
              <a:pPr algn="r"/>
              <a:r>
                <a:rPr lang="en-US" sz="1800" dirty="0">
                  <a:solidFill>
                    <a:srgbClr val="000000"/>
                  </a:solidFill>
                  <a:latin typeface="Consolas" panose="020B0609020204030204" pitchFamily="49" charset="0"/>
                </a:rPr>
                <a:t>Shared Files</a:t>
              </a:r>
            </a:p>
          </p:txBody>
        </p:sp>
      </p:grpSp>
      <p:grpSp>
        <p:nvGrpSpPr>
          <p:cNvPr id="62" name="Group 61">
            <a:extLst>
              <a:ext uri="{FF2B5EF4-FFF2-40B4-BE49-F238E27FC236}">
                <a16:creationId xmlns:a16="http://schemas.microsoft.com/office/drawing/2014/main" id="{9AAC1E11-08ED-4CA7-9708-5EA0AB35EBAF}"/>
              </a:ext>
            </a:extLst>
          </p:cNvPr>
          <p:cNvGrpSpPr/>
          <p:nvPr/>
        </p:nvGrpSpPr>
        <p:grpSpPr>
          <a:xfrm>
            <a:off x="8854245" y="2558220"/>
            <a:ext cx="2773768" cy="914400"/>
            <a:chOff x="8854245" y="5143755"/>
            <a:chExt cx="2773768" cy="914400"/>
          </a:xfrm>
        </p:grpSpPr>
        <p:pic>
          <p:nvPicPr>
            <p:cNvPr id="63" name="Graphic 62" descr="Document">
              <a:extLst>
                <a:ext uri="{FF2B5EF4-FFF2-40B4-BE49-F238E27FC236}">
                  <a16:creationId xmlns:a16="http://schemas.microsoft.com/office/drawing/2014/main" id="{427E8DC7-19BE-42F3-8AB0-7D44C9CF218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713613" y="5143755"/>
              <a:ext cx="914400" cy="914400"/>
            </a:xfrm>
            <a:prstGeom prst="rect">
              <a:avLst/>
            </a:prstGeom>
          </p:spPr>
        </p:pic>
        <p:sp>
          <p:nvSpPr>
            <p:cNvPr id="64" name="Rectangle 63">
              <a:extLst>
                <a:ext uri="{FF2B5EF4-FFF2-40B4-BE49-F238E27FC236}">
                  <a16:creationId xmlns:a16="http://schemas.microsoft.com/office/drawing/2014/main" id="{F6EC29A4-840F-47F5-A37A-3CE2D3BD167C}"/>
                </a:ext>
              </a:extLst>
            </p:cNvPr>
            <p:cNvSpPr/>
            <p:nvPr/>
          </p:nvSpPr>
          <p:spPr>
            <a:xfrm>
              <a:off x="8854245" y="5277790"/>
              <a:ext cx="1845285" cy="646331"/>
            </a:xfrm>
            <a:prstGeom prst="rect">
              <a:avLst/>
            </a:prstGeom>
          </p:spPr>
          <p:txBody>
            <a:bodyPr wrap="square">
              <a:spAutoFit/>
            </a:bodyPr>
            <a:lstStyle/>
            <a:p>
              <a:pPr algn="r"/>
              <a:r>
                <a:rPr lang="en-US" sz="1800" dirty="0">
                  <a:solidFill>
                    <a:srgbClr val="000000"/>
                  </a:solidFill>
                  <a:latin typeface="Consolas" panose="020B0609020204030204" pitchFamily="49" charset="0"/>
                </a:rPr>
                <a:t>Application Configuration</a:t>
              </a:r>
            </a:p>
          </p:txBody>
        </p:sp>
      </p:grpSp>
      <p:sp>
        <p:nvSpPr>
          <p:cNvPr id="70" name="Right Brace 69">
            <a:extLst>
              <a:ext uri="{FF2B5EF4-FFF2-40B4-BE49-F238E27FC236}">
                <a16:creationId xmlns:a16="http://schemas.microsoft.com/office/drawing/2014/main" id="{9F696115-2A6E-4B94-8435-9D6432535E34}"/>
              </a:ext>
            </a:extLst>
          </p:cNvPr>
          <p:cNvSpPr/>
          <p:nvPr/>
        </p:nvSpPr>
        <p:spPr>
          <a:xfrm>
            <a:off x="2837167" y="2505515"/>
            <a:ext cx="779017" cy="3848485"/>
          </a:xfrm>
          <a:prstGeom prst="righ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Right Brace 71">
            <a:extLst>
              <a:ext uri="{FF2B5EF4-FFF2-40B4-BE49-F238E27FC236}">
                <a16:creationId xmlns:a16="http://schemas.microsoft.com/office/drawing/2014/main" id="{C2BC507C-C89E-4CCE-9034-AA850B7F7E2E}"/>
              </a:ext>
            </a:extLst>
          </p:cNvPr>
          <p:cNvSpPr/>
          <p:nvPr/>
        </p:nvSpPr>
        <p:spPr>
          <a:xfrm rot="10800000">
            <a:off x="8405327" y="2569164"/>
            <a:ext cx="779017" cy="3848485"/>
          </a:xfrm>
          <a:prstGeom prst="rightBrac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B9F31895-86CB-48CF-AB66-E2CD3233E82B}"/>
              </a:ext>
            </a:extLst>
          </p:cNvPr>
          <p:cNvSpPr/>
          <p:nvPr/>
        </p:nvSpPr>
        <p:spPr bwMode="gray">
          <a:xfrm>
            <a:off x="4286102" y="3947475"/>
            <a:ext cx="1262046" cy="507295"/>
          </a:xfrm>
          <a:prstGeom prst="round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FF79564D-0A61-4E41-AAB7-83D4DC74DF98}"/>
              </a:ext>
            </a:extLst>
          </p:cNvPr>
          <p:cNvSpPr/>
          <p:nvPr/>
        </p:nvSpPr>
        <p:spPr>
          <a:xfrm>
            <a:off x="4347552" y="3984329"/>
            <a:ext cx="1217001" cy="415498"/>
          </a:xfrm>
          <a:prstGeom prst="rect">
            <a:avLst/>
          </a:prstGeom>
        </p:spPr>
        <p:txBody>
          <a:bodyPr wrap="none">
            <a:spAutoFit/>
          </a:bodyPr>
          <a:lstStyle/>
          <a:p>
            <a:pPr algn="ctr"/>
            <a:r>
              <a:rPr lang="en-US" dirty="0">
                <a:solidFill>
                  <a:srgbClr val="000000"/>
                </a:solidFill>
                <a:latin typeface="Consolas" panose="020B0609020204030204" pitchFamily="49" charset="0"/>
              </a:rPr>
              <a:t>init.sh</a:t>
            </a:r>
          </a:p>
        </p:txBody>
      </p:sp>
    </p:spTree>
    <p:extLst>
      <p:ext uri="{BB962C8B-B14F-4D97-AF65-F5344CB8AC3E}">
        <p14:creationId xmlns:p14="http://schemas.microsoft.com/office/powerpoint/2010/main" val="20650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 grpId="0" animBg="1"/>
      <p:bldP spid="13" grpId="0" animBg="1"/>
      <p:bldP spid="70" grpId="0" animBg="1"/>
      <p:bldP spid="72" grpId="0" animBg="1"/>
      <p:bldP spid="75"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1663635" y="5707380"/>
            <a:ext cx="5652801"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pic>
        <p:nvPicPr>
          <p:cNvPr id="25" name="Picture 24">
            <a:extLst>
              <a:ext uri="{FF2B5EF4-FFF2-40B4-BE49-F238E27FC236}">
                <a16:creationId xmlns:a16="http://schemas.microsoft.com/office/drawing/2014/main" id="{950F6B9E-7ECA-4E2E-90FC-81D7CD017235}"/>
              </a:ext>
            </a:extLst>
          </p:cNvPr>
          <p:cNvPicPr>
            <a:picLocks noChangeAspect="1"/>
          </p:cNvPicPr>
          <p:nvPr/>
        </p:nvPicPr>
        <p:blipFill>
          <a:blip r:embed="rId3"/>
          <a:stretch>
            <a:fillRect/>
          </a:stretch>
        </p:blipFill>
        <p:spPr>
          <a:xfrm>
            <a:off x="1783491" y="1842476"/>
            <a:ext cx="5532945" cy="3511527"/>
          </a:xfrm>
          <a:prstGeom prst="rect">
            <a:avLst/>
          </a:prstGeom>
        </p:spPr>
      </p:pic>
      <p:sp>
        <p:nvSpPr>
          <p:cNvPr id="2" name="Rectangle 1"/>
          <p:cNvSpPr/>
          <p:nvPr/>
        </p:nvSpPr>
        <p:spPr bwMode="gray">
          <a:xfrm>
            <a:off x="5091238" y="238505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6" name="Speech Bubble: Rectangle 25">
            <a:extLst>
              <a:ext uri="{FF2B5EF4-FFF2-40B4-BE49-F238E27FC236}">
                <a16:creationId xmlns:a16="http://schemas.microsoft.com/office/drawing/2014/main" id="{20281DC0-01F2-4162-A183-3B37D61D7149}"/>
              </a:ext>
            </a:extLst>
          </p:cNvPr>
          <p:cNvSpPr/>
          <p:nvPr/>
        </p:nvSpPr>
        <p:spPr bwMode="gray">
          <a:xfrm>
            <a:off x="504001" y="1254832"/>
            <a:ext cx="3008446" cy="648436"/>
          </a:xfrm>
          <a:prstGeom prst="wedgeRectCallout">
            <a:avLst>
              <a:gd name="adj1" fmla="val 54047"/>
              <a:gd name="adj2" fmla="val 1578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logical constructs introduced by K8s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6FC65C12-31FC-482D-89AC-54BF317A81AF}"/>
              </a:ext>
            </a:extLst>
          </p:cNvPr>
          <p:cNvSpPr/>
          <p:nvPr/>
        </p:nvSpPr>
        <p:spPr bwMode="gray">
          <a:xfrm>
            <a:off x="7892768" y="5481438"/>
            <a:ext cx="3164111" cy="811931"/>
          </a:xfrm>
          <a:prstGeom prst="wedgeRectCallout">
            <a:avLst>
              <a:gd name="adj1" fmla="val -83985"/>
              <a:gd name="adj2" fmla="val 1991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a:t>
            </a:r>
            <a:r>
              <a:rPr lang="en-US" sz="1800" kern="0" dirty="0">
                <a:ea typeface="Arial Unicode MS" pitchFamily="34" charset="-128"/>
                <a:cs typeface="Arial Unicode MS" pitchFamily="34" charset="-128"/>
              </a:rPr>
              <a:t>processes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run on a node</a:t>
            </a:r>
          </a:p>
        </p:txBody>
      </p:sp>
      <p:sp>
        <p:nvSpPr>
          <p:cNvPr id="31" name="Speech Bubble: Rectangle 30">
            <a:extLst>
              <a:ext uri="{FF2B5EF4-FFF2-40B4-BE49-F238E27FC236}">
                <a16:creationId xmlns:a16="http://schemas.microsoft.com/office/drawing/2014/main" id="{982F641C-A098-47BB-9CC4-EA6F57ADE3E1}"/>
              </a:ext>
            </a:extLst>
          </p:cNvPr>
          <p:cNvSpPr/>
          <p:nvPr/>
        </p:nvSpPr>
        <p:spPr bwMode="gray">
          <a:xfrm>
            <a:off x="7892768" y="2426594"/>
            <a:ext cx="3164110" cy="648436"/>
          </a:xfrm>
          <a:prstGeom prst="wedgeRectCallout">
            <a:avLst>
              <a:gd name="adj1" fmla="val -68230"/>
              <a:gd name="adj2" fmla="val -103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in a pod share network &amp; storage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BE5A964C-6A85-408B-BDBD-62D19CD8B0CD}"/>
              </a:ext>
            </a:extLst>
          </p:cNvPr>
          <p:cNvSpPr/>
          <p:nvPr/>
        </p:nvSpPr>
        <p:spPr bwMode="gray">
          <a:xfrm>
            <a:off x="7892768" y="4628292"/>
            <a:ext cx="3164110" cy="648436"/>
          </a:xfrm>
          <a:prstGeom prst="wedgeRectCallout">
            <a:avLst>
              <a:gd name="adj1" fmla="val -72772"/>
              <a:gd name="adj2" fmla="val 21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 containers of a pod run on the same node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663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AAC70-6FB8-4E44-8405-8F4BDBAE43CE}"/>
              </a:ext>
            </a:extLst>
          </p:cNvPr>
          <p:cNvSpPr/>
          <p:nvPr/>
        </p:nvSpPr>
        <p:spPr bwMode="gray">
          <a:xfrm>
            <a:off x="1237583" y="1156139"/>
            <a:ext cx="9700895" cy="4804092"/>
          </a:xfrm>
          <a:prstGeom prst="rect">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C4D0049C-A820-4E7E-A718-98433F2C35C2}"/>
              </a:ext>
            </a:extLst>
          </p:cNvPr>
          <p:cNvSpPr/>
          <p:nvPr/>
        </p:nvSpPr>
        <p:spPr bwMode="gray">
          <a:xfrm>
            <a:off x="1520754" y="1362421"/>
            <a:ext cx="9138202" cy="4347039"/>
          </a:xfrm>
          <a:prstGeom prst="rect">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494793" y="487370"/>
            <a:ext cx="11186476" cy="369332"/>
          </a:xfrm>
        </p:spPr>
        <p:txBody>
          <a:bodyPr/>
          <a:lstStyle/>
          <a:p>
            <a:r>
              <a:rPr lang="en-US" dirty="0"/>
              <a:t>Pods on process level</a:t>
            </a:r>
          </a:p>
        </p:txBody>
      </p:sp>
      <p:sp>
        <p:nvSpPr>
          <p:cNvPr id="17" name="TextBox 16">
            <a:extLst>
              <a:ext uri="{FF2B5EF4-FFF2-40B4-BE49-F238E27FC236}">
                <a16:creationId xmlns:a16="http://schemas.microsoft.com/office/drawing/2014/main" id="{4E33C034-65DA-4FBD-80FD-765FE97CB372}"/>
              </a:ext>
            </a:extLst>
          </p:cNvPr>
          <p:cNvSpPr txBox="1"/>
          <p:nvPr/>
        </p:nvSpPr>
        <p:spPr>
          <a:xfrm>
            <a:off x="5483225" y="5456106"/>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ipc</a:t>
            </a:r>
            <a:endParaRPr lang="en-US" sz="1600" kern="0" dirty="0">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4D40A443-E696-4412-A9A7-F5D28AB880DE}"/>
              </a:ext>
            </a:extLst>
          </p:cNvPr>
          <p:cNvSpPr txBox="1"/>
          <p:nvPr/>
        </p:nvSpPr>
        <p:spPr>
          <a:xfrm>
            <a:off x="5496983" y="571400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net</a:t>
            </a:r>
          </a:p>
        </p:txBody>
      </p:sp>
      <p:grpSp>
        <p:nvGrpSpPr>
          <p:cNvPr id="50" name="Group 49">
            <a:extLst>
              <a:ext uri="{FF2B5EF4-FFF2-40B4-BE49-F238E27FC236}">
                <a16:creationId xmlns:a16="http://schemas.microsoft.com/office/drawing/2014/main" id="{5529D501-74D7-42AB-9177-D35D5B54502B}"/>
              </a:ext>
            </a:extLst>
          </p:cNvPr>
          <p:cNvGrpSpPr/>
          <p:nvPr/>
        </p:nvGrpSpPr>
        <p:grpSpPr>
          <a:xfrm>
            <a:off x="2144834" y="1761423"/>
            <a:ext cx="3674803" cy="3414213"/>
            <a:chOff x="1947372" y="1855492"/>
            <a:chExt cx="3674803" cy="3414213"/>
          </a:xfrm>
        </p:grpSpPr>
        <p:sp>
          <p:nvSpPr>
            <p:cNvPr id="68" name="Rectangle: Rounded Corners 67">
              <a:extLst>
                <a:ext uri="{FF2B5EF4-FFF2-40B4-BE49-F238E27FC236}">
                  <a16:creationId xmlns:a16="http://schemas.microsoft.com/office/drawing/2014/main" id="{9B06580C-E9D4-45DC-A8A0-79FF79AAB166}"/>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Rounded Corners 68">
              <a:extLst>
                <a:ext uri="{FF2B5EF4-FFF2-40B4-BE49-F238E27FC236}">
                  <a16:creationId xmlns:a16="http://schemas.microsoft.com/office/drawing/2014/main" id="{5850B7A6-0D1E-4819-B708-88A5B47A2D9C}"/>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Rounded Corners 69">
              <a:extLst>
                <a:ext uri="{FF2B5EF4-FFF2-40B4-BE49-F238E27FC236}">
                  <a16:creationId xmlns:a16="http://schemas.microsoft.com/office/drawing/2014/main" id="{72292291-D1D6-4A41-940B-CA265C6B95A2}"/>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94A3CA0C-9A9A-413A-B28C-6A41C8E795D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14" name="TextBox 13">
              <a:extLst>
                <a:ext uri="{FF2B5EF4-FFF2-40B4-BE49-F238E27FC236}">
                  <a16:creationId xmlns:a16="http://schemas.microsoft.com/office/drawing/2014/main" id="{6DE14779-853D-44AF-A5DE-8E3BA763329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BAAFC4E-9818-424C-AD15-8CCE2984EDEA}"/>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1028" name="Picture 4" descr="Image result for nginx logo">
              <a:extLst>
                <a:ext uri="{FF2B5EF4-FFF2-40B4-BE49-F238E27FC236}">
                  <a16:creationId xmlns:a16="http://schemas.microsoft.com/office/drawing/2014/main" id="{8B1B9A89-571C-4A7B-8CA8-03AD55F2E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3DB4ED6-5238-4EA8-AB47-34087E0BB3AF}"/>
              </a:ext>
            </a:extLst>
          </p:cNvPr>
          <p:cNvGrpSpPr/>
          <p:nvPr/>
        </p:nvGrpSpPr>
        <p:grpSpPr>
          <a:xfrm>
            <a:off x="6455990" y="1761423"/>
            <a:ext cx="3674803" cy="3414213"/>
            <a:chOff x="2100328" y="1987395"/>
            <a:chExt cx="3674803" cy="3414213"/>
          </a:xfrm>
        </p:grpSpPr>
        <p:grpSp>
          <p:nvGrpSpPr>
            <p:cNvPr id="72" name="Group 71">
              <a:extLst>
                <a:ext uri="{FF2B5EF4-FFF2-40B4-BE49-F238E27FC236}">
                  <a16:creationId xmlns:a16="http://schemas.microsoft.com/office/drawing/2014/main" id="{37B34049-8102-42B7-AE98-8C5F3FBAB638}"/>
                </a:ext>
              </a:extLst>
            </p:cNvPr>
            <p:cNvGrpSpPr/>
            <p:nvPr/>
          </p:nvGrpSpPr>
          <p:grpSpPr>
            <a:xfrm>
              <a:off x="2100328" y="1987395"/>
              <a:ext cx="3674803" cy="3414213"/>
              <a:chOff x="1947372" y="1855492"/>
              <a:chExt cx="3674803" cy="3414213"/>
            </a:xfrm>
          </p:grpSpPr>
          <p:sp>
            <p:nvSpPr>
              <p:cNvPr id="73" name="Rectangle: Rounded Corners 72">
                <a:extLst>
                  <a:ext uri="{FF2B5EF4-FFF2-40B4-BE49-F238E27FC236}">
                    <a16:creationId xmlns:a16="http://schemas.microsoft.com/office/drawing/2014/main" id="{43995439-4FE7-4421-BC83-EB273FEAB1A2}"/>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Rounded Corners 73">
                <a:extLst>
                  <a:ext uri="{FF2B5EF4-FFF2-40B4-BE49-F238E27FC236}">
                    <a16:creationId xmlns:a16="http://schemas.microsoft.com/office/drawing/2014/main" id="{57EC90CD-ADA2-4E8F-9AA6-A1AFD3B9D70E}"/>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5" name="Rectangle: Rounded Corners 74">
                <a:extLst>
                  <a:ext uri="{FF2B5EF4-FFF2-40B4-BE49-F238E27FC236}">
                    <a16:creationId xmlns:a16="http://schemas.microsoft.com/office/drawing/2014/main" id="{7DB85B12-AA3A-46A6-82C5-CE908B53A75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6" name="TextBox 75">
                <a:extLst>
                  <a:ext uri="{FF2B5EF4-FFF2-40B4-BE49-F238E27FC236}">
                    <a16:creationId xmlns:a16="http://schemas.microsoft.com/office/drawing/2014/main" id="{BDC785DD-46F6-4851-BDBD-02037AAFFBFD}"/>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77" name="TextBox 76">
                <a:extLst>
                  <a:ext uri="{FF2B5EF4-FFF2-40B4-BE49-F238E27FC236}">
                    <a16:creationId xmlns:a16="http://schemas.microsoft.com/office/drawing/2014/main" id="{3A5416B3-D7D4-4D7F-80A7-AE9EFA21472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BAE2A4A9-E323-4DFC-A714-D6048367E50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grpSp>
        <p:grpSp>
          <p:nvGrpSpPr>
            <p:cNvPr id="94" name="Group 93">
              <a:extLst>
                <a:ext uri="{FF2B5EF4-FFF2-40B4-BE49-F238E27FC236}">
                  <a16:creationId xmlns:a16="http://schemas.microsoft.com/office/drawing/2014/main" id="{68557CA4-64F4-4140-88E7-46B05C732D2B}"/>
                </a:ext>
              </a:extLst>
            </p:cNvPr>
            <p:cNvGrpSpPr/>
            <p:nvPr/>
          </p:nvGrpSpPr>
          <p:grpSpPr>
            <a:xfrm>
              <a:off x="3202661" y="2970083"/>
              <a:ext cx="1438407" cy="1408994"/>
              <a:chOff x="6016752" y="1459585"/>
              <a:chExt cx="2563435" cy="2511016"/>
            </a:xfrm>
          </p:grpSpPr>
          <p:grpSp>
            <p:nvGrpSpPr>
              <p:cNvPr id="95" name="Group 94">
                <a:extLst>
                  <a:ext uri="{FF2B5EF4-FFF2-40B4-BE49-F238E27FC236}">
                    <a16:creationId xmlns:a16="http://schemas.microsoft.com/office/drawing/2014/main" id="{776B9B61-6A44-4907-849A-3897078A16DB}"/>
                  </a:ext>
                </a:extLst>
              </p:cNvPr>
              <p:cNvGrpSpPr/>
              <p:nvPr/>
            </p:nvGrpSpPr>
            <p:grpSpPr>
              <a:xfrm>
                <a:off x="6016752" y="3215287"/>
                <a:ext cx="2563435" cy="755314"/>
                <a:chOff x="6016752" y="3215287"/>
                <a:chExt cx="2563435" cy="755314"/>
              </a:xfrm>
            </p:grpSpPr>
            <p:sp>
              <p:nvSpPr>
                <p:cNvPr id="103" name="Freeform: Shape 102">
                  <a:extLst>
                    <a:ext uri="{FF2B5EF4-FFF2-40B4-BE49-F238E27FC236}">
                      <a16:creationId xmlns:a16="http://schemas.microsoft.com/office/drawing/2014/main" id="{6158319A-1FEB-4E5D-9BED-33E4ED0812FF}"/>
                    </a:ext>
                  </a:extLst>
                </p:cNvPr>
                <p:cNvSpPr/>
                <p:nvPr/>
              </p:nvSpPr>
              <p:spPr>
                <a:xfrm>
                  <a:off x="6016752" y="3215287"/>
                  <a:ext cx="495300" cy="523875"/>
                </a:xfrm>
                <a:custGeom>
                  <a:avLst/>
                  <a:gdLst>
                    <a:gd name="connsiteX0" fmla="*/ 398669 w 495300"/>
                    <a:gd name="connsiteY0" fmla="*/ 223514 h 523875"/>
                    <a:gd name="connsiteX1" fmla="*/ 388877 w 495300"/>
                    <a:gd name="connsiteY1" fmla="*/ 166840 h 523875"/>
                    <a:gd name="connsiteX2" fmla="*/ 362617 w 495300"/>
                    <a:gd name="connsiteY2" fmla="*/ 122034 h 523875"/>
                    <a:gd name="connsiteX3" fmla="*/ 318821 w 495300"/>
                    <a:gd name="connsiteY3" fmla="*/ 92154 h 523875"/>
                    <a:gd name="connsiteX4" fmla="*/ 257518 w 495300"/>
                    <a:gd name="connsiteY4" fmla="*/ 81324 h 523875"/>
                    <a:gd name="connsiteX5" fmla="*/ 195186 w 495300"/>
                    <a:gd name="connsiteY5" fmla="*/ 94202 h 523875"/>
                    <a:gd name="connsiteX6" fmla="*/ 147266 w 495300"/>
                    <a:gd name="connsiteY6" fmla="*/ 127692 h 523875"/>
                    <a:gd name="connsiteX7" fmla="*/ 116872 w 495300"/>
                    <a:gd name="connsiteY7" fmla="*/ 173545 h 523875"/>
                    <a:gd name="connsiteX8" fmla="*/ 106061 w 495300"/>
                    <a:gd name="connsiteY8" fmla="*/ 223514 h 523875"/>
                    <a:gd name="connsiteX9" fmla="*/ 398669 w 495300"/>
                    <a:gd name="connsiteY9" fmla="*/ 223514 h 523875"/>
                    <a:gd name="connsiteX10" fmla="*/ 106061 w 495300"/>
                    <a:gd name="connsiteY10" fmla="*/ 297694 h 523875"/>
                    <a:gd name="connsiteX11" fmla="*/ 119967 w 495300"/>
                    <a:gd name="connsiteY11" fmla="*/ 355921 h 523875"/>
                    <a:gd name="connsiteX12" fmla="*/ 156543 w 495300"/>
                    <a:gd name="connsiteY12" fmla="*/ 400736 h 523875"/>
                    <a:gd name="connsiteX13" fmla="*/ 209093 w 495300"/>
                    <a:gd name="connsiteY13" fmla="*/ 429578 h 523875"/>
                    <a:gd name="connsiteX14" fmla="*/ 270910 w 495300"/>
                    <a:gd name="connsiteY14" fmla="*/ 439884 h 523875"/>
                    <a:gd name="connsiteX15" fmla="*/ 346138 w 495300"/>
                    <a:gd name="connsiteY15" fmla="*/ 419795 h 523875"/>
                    <a:gd name="connsiteX16" fmla="*/ 404860 w 495300"/>
                    <a:gd name="connsiteY16" fmla="*/ 366732 h 523875"/>
                    <a:gd name="connsiteX17" fmla="*/ 474917 w 495300"/>
                    <a:gd name="connsiteY17" fmla="*/ 420319 h 523875"/>
                    <a:gd name="connsiteX18" fmla="*/ 258547 w 495300"/>
                    <a:gd name="connsiteY18" fmla="*/ 520256 h 523875"/>
                    <a:gd name="connsiteX19" fmla="*/ 153972 w 495300"/>
                    <a:gd name="connsiteY19" fmla="*/ 500682 h 523875"/>
                    <a:gd name="connsiteX20" fmla="*/ 74629 w 495300"/>
                    <a:gd name="connsiteY20" fmla="*/ 446580 h 523875"/>
                    <a:gd name="connsiteX21" fmla="*/ 24660 w 495300"/>
                    <a:gd name="connsiteY21" fmla="*/ 365198 h 523875"/>
                    <a:gd name="connsiteX22" fmla="*/ 7144 w 495300"/>
                    <a:gd name="connsiteY22" fmla="*/ 263690 h 523875"/>
                    <a:gd name="connsiteX23" fmla="*/ 26213 w 495300"/>
                    <a:gd name="connsiteY23" fmla="*/ 162211 h 523875"/>
                    <a:gd name="connsiteX24" fmla="*/ 78753 w 495300"/>
                    <a:gd name="connsiteY24" fmla="*/ 80820 h 523875"/>
                    <a:gd name="connsiteX25" fmla="*/ 158610 w 495300"/>
                    <a:gd name="connsiteY25" fmla="*/ 26718 h 523875"/>
                    <a:gd name="connsiteX26" fmla="*/ 259585 w 495300"/>
                    <a:gd name="connsiteY26" fmla="*/ 7144 h 523875"/>
                    <a:gd name="connsiteX27" fmla="*/ 369313 w 495300"/>
                    <a:gd name="connsiteY27" fmla="*/ 29823 h 523875"/>
                    <a:gd name="connsiteX28" fmla="*/ 442979 w 495300"/>
                    <a:gd name="connsiteY28" fmla="*/ 89059 h 523875"/>
                    <a:gd name="connsiteX29" fmla="*/ 484708 w 495300"/>
                    <a:gd name="connsiteY29" fmla="*/ 171479 h 523875"/>
                    <a:gd name="connsiteX30" fmla="*/ 497586 w 495300"/>
                    <a:gd name="connsiteY30" fmla="*/ 264728 h 523875"/>
                    <a:gd name="connsiteX31" fmla="*/ 497586 w 495300"/>
                    <a:gd name="connsiteY31" fmla="*/ 297694 h 523875"/>
                    <a:gd name="connsiteX32" fmla="*/ 106061 w 495300"/>
                    <a:gd name="connsiteY32" fmla="*/ 297694 h 523875"/>
                    <a:gd name="connsiteX33" fmla="*/ 106061 w 495300"/>
                    <a:gd name="connsiteY33" fmla="*/ 29769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5300" h="523875">
                      <a:moveTo>
                        <a:pt x="398669" y="223514"/>
                      </a:moveTo>
                      <a:cubicBezTo>
                        <a:pt x="397983" y="202911"/>
                        <a:pt x="394716" y="184023"/>
                        <a:pt x="388877" y="166840"/>
                      </a:cubicBezTo>
                      <a:cubicBezTo>
                        <a:pt x="383048" y="149676"/>
                        <a:pt x="374285" y="134750"/>
                        <a:pt x="362617" y="122034"/>
                      </a:cubicBezTo>
                      <a:cubicBezTo>
                        <a:pt x="350920" y="109328"/>
                        <a:pt x="336337" y="99355"/>
                        <a:pt x="318821" y="92154"/>
                      </a:cubicBezTo>
                      <a:cubicBezTo>
                        <a:pt x="301304" y="84944"/>
                        <a:pt x="280864" y="81324"/>
                        <a:pt x="257518" y="81324"/>
                      </a:cubicBezTo>
                      <a:cubicBezTo>
                        <a:pt x="234858" y="81324"/>
                        <a:pt x="214074" y="85620"/>
                        <a:pt x="195186" y="94202"/>
                      </a:cubicBezTo>
                      <a:cubicBezTo>
                        <a:pt x="176279" y="102813"/>
                        <a:pt x="160315" y="113967"/>
                        <a:pt x="147266" y="127692"/>
                      </a:cubicBezTo>
                      <a:cubicBezTo>
                        <a:pt x="134217" y="141437"/>
                        <a:pt x="124092" y="156724"/>
                        <a:pt x="116872" y="173545"/>
                      </a:cubicBezTo>
                      <a:cubicBezTo>
                        <a:pt x="109661" y="190386"/>
                        <a:pt x="106061" y="207035"/>
                        <a:pt x="106061" y="223514"/>
                      </a:cubicBezTo>
                      <a:lnTo>
                        <a:pt x="398669" y="223514"/>
                      </a:lnTo>
                      <a:close/>
                      <a:moveTo>
                        <a:pt x="106061" y="297694"/>
                      </a:moveTo>
                      <a:cubicBezTo>
                        <a:pt x="106061" y="319002"/>
                        <a:pt x="110700" y="338404"/>
                        <a:pt x="119967" y="355921"/>
                      </a:cubicBezTo>
                      <a:cubicBezTo>
                        <a:pt x="129245" y="373437"/>
                        <a:pt x="141437" y="388372"/>
                        <a:pt x="156543" y="400736"/>
                      </a:cubicBezTo>
                      <a:cubicBezTo>
                        <a:pt x="171641" y="413099"/>
                        <a:pt x="189157" y="422720"/>
                        <a:pt x="209093" y="429578"/>
                      </a:cubicBezTo>
                      <a:cubicBezTo>
                        <a:pt x="229010" y="436464"/>
                        <a:pt x="249612" y="439884"/>
                        <a:pt x="270910" y="439884"/>
                      </a:cubicBezTo>
                      <a:cubicBezTo>
                        <a:pt x="299761" y="439884"/>
                        <a:pt x="324822" y="433197"/>
                        <a:pt x="346138" y="419795"/>
                      </a:cubicBezTo>
                      <a:cubicBezTo>
                        <a:pt x="367408" y="406403"/>
                        <a:pt x="386991" y="388725"/>
                        <a:pt x="404860" y="366732"/>
                      </a:cubicBezTo>
                      <a:lnTo>
                        <a:pt x="474917" y="420319"/>
                      </a:lnTo>
                      <a:cubicBezTo>
                        <a:pt x="423396" y="486947"/>
                        <a:pt x="351272" y="520256"/>
                        <a:pt x="258547" y="520256"/>
                      </a:cubicBezTo>
                      <a:cubicBezTo>
                        <a:pt x="220075" y="520256"/>
                        <a:pt x="185214" y="513712"/>
                        <a:pt x="153972" y="500682"/>
                      </a:cubicBezTo>
                      <a:cubicBezTo>
                        <a:pt x="122711" y="487642"/>
                        <a:pt x="96269" y="469602"/>
                        <a:pt x="74629" y="446580"/>
                      </a:cubicBezTo>
                      <a:cubicBezTo>
                        <a:pt x="53007" y="423577"/>
                        <a:pt x="36328" y="396450"/>
                        <a:pt x="24660" y="365198"/>
                      </a:cubicBezTo>
                      <a:cubicBezTo>
                        <a:pt x="12973" y="333937"/>
                        <a:pt x="7144" y="300114"/>
                        <a:pt x="7144" y="263690"/>
                      </a:cubicBezTo>
                      <a:cubicBezTo>
                        <a:pt x="7144" y="227295"/>
                        <a:pt x="13497" y="193472"/>
                        <a:pt x="26213" y="162211"/>
                      </a:cubicBezTo>
                      <a:cubicBezTo>
                        <a:pt x="38910" y="130969"/>
                        <a:pt x="56426" y="103832"/>
                        <a:pt x="78753" y="80820"/>
                      </a:cubicBezTo>
                      <a:cubicBezTo>
                        <a:pt x="101070" y="57807"/>
                        <a:pt x="127692" y="39776"/>
                        <a:pt x="158610" y="26718"/>
                      </a:cubicBezTo>
                      <a:cubicBezTo>
                        <a:pt x="189509" y="13678"/>
                        <a:pt x="223161" y="7144"/>
                        <a:pt x="259585" y="7144"/>
                      </a:cubicBezTo>
                      <a:cubicBezTo>
                        <a:pt x="302857" y="7144"/>
                        <a:pt x="339433" y="14707"/>
                        <a:pt x="369313" y="29823"/>
                      </a:cubicBezTo>
                      <a:cubicBezTo>
                        <a:pt x="399193" y="44929"/>
                        <a:pt x="423739" y="64675"/>
                        <a:pt x="442979" y="89059"/>
                      </a:cubicBezTo>
                      <a:cubicBezTo>
                        <a:pt x="462201" y="113452"/>
                        <a:pt x="476117" y="140932"/>
                        <a:pt x="484708" y="171479"/>
                      </a:cubicBezTo>
                      <a:cubicBezTo>
                        <a:pt x="493290" y="202054"/>
                        <a:pt x="497586" y="233143"/>
                        <a:pt x="497586" y="264728"/>
                      </a:cubicBezTo>
                      <a:lnTo>
                        <a:pt x="497586" y="297694"/>
                      </a:lnTo>
                      <a:lnTo>
                        <a:pt x="106061" y="297694"/>
                      </a:lnTo>
                      <a:lnTo>
                        <a:pt x="106061" y="297694"/>
                      </a:ln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23E8FC-FF45-44FC-BC6D-807C5E4986BA}"/>
                    </a:ext>
                  </a:extLst>
                </p:cNvPr>
                <p:cNvSpPr/>
                <p:nvPr/>
              </p:nvSpPr>
              <p:spPr>
                <a:xfrm>
                  <a:off x="6587566" y="3215287"/>
                  <a:ext cx="438150" cy="514350"/>
                </a:xfrm>
                <a:custGeom>
                  <a:avLst/>
                  <a:gdLst>
                    <a:gd name="connsiteX0" fmla="*/ 7144 w 438150"/>
                    <a:gd name="connsiteY0" fmla="*/ 19507 h 514350"/>
                    <a:gd name="connsiteX1" fmla="*/ 99869 w 438150"/>
                    <a:gd name="connsiteY1" fmla="*/ 19507 h 514350"/>
                    <a:gd name="connsiteX2" fmla="*/ 99869 w 438150"/>
                    <a:gd name="connsiteY2" fmla="*/ 94717 h 514350"/>
                    <a:gd name="connsiteX3" fmla="*/ 101927 w 438150"/>
                    <a:gd name="connsiteY3" fmla="*/ 94717 h 514350"/>
                    <a:gd name="connsiteX4" fmla="*/ 162716 w 438150"/>
                    <a:gd name="connsiteY4" fmla="*/ 31356 h 514350"/>
                    <a:gd name="connsiteX5" fmla="*/ 262652 w 438150"/>
                    <a:gd name="connsiteY5" fmla="*/ 7144 h 514350"/>
                    <a:gd name="connsiteX6" fmla="*/ 330137 w 438150"/>
                    <a:gd name="connsiteY6" fmla="*/ 17964 h 514350"/>
                    <a:gd name="connsiteX7" fmla="*/ 386810 w 438150"/>
                    <a:gd name="connsiteY7" fmla="*/ 51444 h 514350"/>
                    <a:gd name="connsiteX8" fmla="*/ 425453 w 438150"/>
                    <a:gd name="connsiteY8" fmla="*/ 109671 h 514350"/>
                    <a:gd name="connsiteX9" fmla="*/ 439884 w 438150"/>
                    <a:gd name="connsiteY9" fmla="*/ 193634 h 514350"/>
                    <a:gd name="connsiteX10" fmla="*/ 439884 w 438150"/>
                    <a:gd name="connsiteY10" fmla="*/ 507892 h 514350"/>
                    <a:gd name="connsiteX11" fmla="*/ 347139 w 438150"/>
                    <a:gd name="connsiteY11" fmla="*/ 507892 h 514350"/>
                    <a:gd name="connsiteX12" fmla="*/ 347139 w 438150"/>
                    <a:gd name="connsiteY12" fmla="*/ 219399 h 514350"/>
                    <a:gd name="connsiteX13" fmla="*/ 337880 w 438150"/>
                    <a:gd name="connsiteY13" fmla="*/ 161182 h 514350"/>
                    <a:gd name="connsiteX14" fmla="*/ 313134 w 438150"/>
                    <a:gd name="connsiteY14" fmla="*/ 122034 h 514350"/>
                    <a:gd name="connsiteX15" fmla="*/ 277597 w 438150"/>
                    <a:gd name="connsiteY15" fmla="*/ 100393 h 514350"/>
                    <a:gd name="connsiteX16" fmla="*/ 235877 w 438150"/>
                    <a:gd name="connsiteY16" fmla="*/ 93688 h 514350"/>
                    <a:gd name="connsiteX17" fmla="*/ 182289 w 438150"/>
                    <a:gd name="connsiteY17" fmla="*/ 102965 h 514350"/>
                    <a:gd name="connsiteX18" fmla="*/ 139008 w 438150"/>
                    <a:gd name="connsiteY18" fmla="*/ 132331 h 514350"/>
                    <a:gd name="connsiteX19" fmla="*/ 110166 w 438150"/>
                    <a:gd name="connsiteY19" fmla="*/ 183328 h 514350"/>
                    <a:gd name="connsiteX20" fmla="*/ 99869 w 438150"/>
                    <a:gd name="connsiteY20" fmla="*/ 256489 h 514350"/>
                    <a:gd name="connsiteX21" fmla="*/ 99869 w 438150"/>
                    <a:gd name="connsiteY21" fmla="*/ 507892 h 514350"/>
                    <a:gd name="connsiteX22" fmla="*/ 7144 w 438150"/>
                    <a:gd name="connsiteY22" fmla="*/ 507892 h 514350"/>
                    <a:gd name="connsiteX23" fmla="*/ 7144 w 438150"/>
                    <a:gd name="connsiteY23" fmla="*/ 19507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514350">
                      <a:moveTo>
                        <a:pt x="7144" y="19507"/>
                      </a:moveTo>
                      <a:lnTo>
                        <a:pt x="99869" y="19507"/>
                      </a:lnTo>
                      <a:lnTo>
                        <a:pt x="99869" y="94717"/>
                      </a:lnTo>
                      <a:lnTo>
                        <a:pt x="101927" y="94717"/>
                      </a:lnTo>
                      <a:cubicBezTo>
                        <a:pt x="113595" y="68618"/>
                        <a:pt x="133874" y="47501"/>
                        <a:pt x="162716" y="31356"/>
                      </a:cubicBezTo>
                      <a:cubicBezTo>
                        <a:pt x="191567" y="15221"/>
                        <a:pt x="224876" y="7144"/>
                        <a:pt x="262652" y="7144"/>
                      </a:cubicBezTo>
                      <a:cubicBezTo>
                        <a:pt x="286007" y="7144"/>
                        <a:pt x="308515" y="10754"/>
                        <a:pt x="330137" y="17964"/>
                      </a:cubicBezTo>
                      <a:cubicBezTo>
                        <a:pt x="351777" y="25184"/>
                        <a:pt x="370665" y="36347"/>
                        <a:pt x="386810" y="51444"/>
                      </a:cubicBezTo>
                      <a:cubicBezTo>
                        <a:pt x="402945" y="66570"/>
                        <a:pt x="415823" y="85963"/>
                        <a:pt x="425453" y="109671"/>
                      </a:cubicBezTo>
                      <a:cubicBezTo>
                        <a:pt x="435064" y="133360"/>
                        <a:pt x="439884" y="161363"/>
                        <a:pt x="439884" y="193634"/>
                      </a:cubicBezTo>
                      <a:lnTo>
                        <a:pt x="439884" y="507892"/>
                      </a:lnTo>
                      <a:lnTo>
                        <a:pt x="347139" y="507892"/>
                      </a:lnTo>
                      <a:lnTo>
                        <a:pt x="347139" y="219399"/>
                      </a:lnTo>
                      <a:cubicBezTo>
                        <a:pt x="347139" y="196720"/>
                        <a:pt x="344053" y="177327"/>
                        <a:pt x="337880" y="161182"/>
                      </a:cubicBezTo>
                      <a:cubicBezTo>
                        <a:pt x="331689" y="145056"/>
                        <a:pt x="323450" y="131997"/>
                        <a:pt x="313134" y="122034"/>
                      </a:cubicBezTo>
                      <a:cubicBezTo>
                        <a:pt x="302848" y="112071"/>
                        <a:pt x="290998" y="104870"/>
                        <a:pt x="277597" y="100393"/>
                      </a:cubicBezTo>
                      <a:cubicBezTo>
                        <a:pt x="264205" y="95926"/>
                        <a:pt x="250289" y="93688"/>
                        <a:pt x="235877" y="93688"/>
                      </a:cubicBezTo>
                      <a:cubicBezTo>
                        <a:pt x="216627" y="93688"/>
                        <a:pt x="198777" y="96784"/>
                        <a:pt x="182289" y="102965"/>
                      </a:cubicBezTo>
                      <a:cubicBezTo>
                        <a:pt x="165802" y="109147"/>
                        <a:pt x="151390" y="118939"/>
                        <a:pt x="139008" y="132331"/>
                      </a:cubicBezTo>
                      <a:cubicBezTo>
                        <a:pt x="126644" y="145723"/>
                        <a:pt x="117024" y="162725"/>
                        <a:pt x="110166" y="183328"/>
                      </a:cubicBezTo>
                      <a:cubicBezTo>
                        <a:pt x="103299" y="203949"/>
                        <a:pt x="99869" y="228333"/>
                        <a:pt x="99869" y="256489"/>
                      </a:cubicBezTo>
                      <a:lnTo>
                        <a:pt x="99869" y="507892"/>
                      </a:lnTo>
                      <a:lnTo>
                        <a:pt x="7144" y="507892"/>
                      </a:lnTo>
                      <a:lnTo>
                        <a:pt x="7144" y="19507"/>
                      </a:lnTo>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10F02A-A463-42D4-90E2-22CBD8B35860}"/>
                    </a:ext>
                  </a:extLst>
                </p:cNvPr>
                <p:cNvSpPr/>
                <p:nvPr/>
              </p:nvSpPr>
              <p:spPr>
                <a:xfrm>
                  <a:off x="7050167" y="3227651"/>
                  <a:ext cx="504825" cy="495300"/>
                </a:xfrm>
                <a:custGeom>
                  <a:avLst/>
                  <a:gdLst>
                    <a:gd name="connsiteX0" fmla="*/ 7144 w 504825"/>
                    <a:gd name="connsiteY0" fmla="*/ 7144 h 495300"/>
                    <a:gd name="connsiteX1" fmla="*/ 114310 w 504825"/>
                    <a:gd name="connsiteY1" fmla="*/ 7144 h 495300"/>
                    <a:gd name="connsiteX2" fmla="*/ 260623 w 504825"/>
                    <a:gd name="connsiteY2" fmla="*/ 381162 h 495300"/>
                    <a:gd name="connsiteX3" fmla="*/ 400745 w 504825"/>
                    <a:gd name="connsiteY3" fmla="*/ 7144 h 495300"/>
                    <a:gd name="connsiteX4" fmla="*/ 499653 w 504825"/>
                    <a:gd name="connsiteY4" fmla="*/ 7144 h 495300"/>
                    <a:gd name="connsiteX5" fmla="*/ 308020 w 504825"/>
                    <a:gd name="connsiteY5" fmla="*/ 495529 h 495300"/>
                    <a:gd name="connsiteX6" fmla="*/ 206016 w 504825"/>
                    <a:gd name="connsiteY6" fmla="*/ 495529 h 495300"/>
                    <a:gd name="connsiteX7" fmla="*/ 7144 w 504825"/>
                    <a:gd name="connsiteY7"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495300">
                      <a:moveTo>
                        <a:pt x="7144" y="7144"/>
                      </a:moveTo>
                      <a:lnTo>
                        <a:pt x="114310" y="7144"/>
                      </a:lnTo>
                      <a:lnTo>
                        <a:pt x="260623" y="381162"/>
                      </a:lnTo>
                      <a:lnTo>
                        <a:pt x="400745" y="7144"/>
                      </a:lnTo>
                      <a:lnTo>
                        <a:pt x="499653" y="7144"/>
                      </a:lnTo>
                      <a:lnTo>
                        <a:pt x="308020" y="495529"/>
                      </a:lnTo>
                      <a:lnTo>
                        <a:pt x="206016" y="495529"/>
                      </a:lnTo>
                      <a:lnTo>
                        <a:pt x="7144" y="7144"/>
                      </a:lnTo>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CF53E7-4373-465E-81DC-C0E6CA8FCCFD}"/>
                    </a:ext>
                  </a:extLst>
                </p:cNvPr>
                <p:cNvSpPr/>
                <p:nvPr/>
              </p:nvSpPr>
              <p:spPr>
                <a:xfrm>
                  <a:off x="7548877" y="3215287"/>
                  <a:ext cx="533400" cy="523875"/>
                </a:xfrm>
                <a:custGeom>
                  <a:avLst/>
                  <a:gdLst>
                    <a:gd name="connsiteX0" fmla="*/ 106061 w 533400"/>
                    <a:gd name="connsiteY0" fmla="*/ 263690 h 523875"/>
                    <a:gd name="connsiteX1" fmla="*/ 117386 w 533400"/>
                    <a:gd name="connsiteY1" fmla="*/ 332213 h 523875"/>
                    <a:gd name="connsiteX2" fmla="*/ 149333 w 533400"/>
                    <a:gd name="connsiteY2" fmla="*/ 385801 h 523875"/>
                    <a:gd name="connsiteX3" fmla="*/ 199815 w 533400"/>
                    <a:gd name="connsiteY3" fmla="*/ 420824 h 523875"/>
                    <a:gd name="connsiteX4" fmla="*/ 266786 w 533400"/>
                    <a:gd name="connsiteY4" fmla="*/ 433702 h 523875"/>
                    <a:gd name="connsiteX5" fmla="*/ 333756 w 533400"/>
                    <a:gd name="connsiteY5" fmla="*/ 420824 h 523875"/>
                    <a:gd name="connsiteX6" fmla="*/ 384238 w 533400"/>
                    <a:gd name="connsiteY6" fmla="*/ 385801 h 523875"/>
                    <a:gd name="connsiteX7" fmla="*/ 416185 w 533400"/>
                    <a:gd name="connsiteY7" fmla="*/ 332213 h 523875"/>
                    <a:gd name="connsiteX8" fmla="*/ 427520 w 533400"/>
                    <a:gd name="connsiteY8" fmla="*/ 263690 h 523875"/>
                    <a:gd name="connsiteX9" fmla="*/ 416185 w 533400"/>
                    <a:gd name="connsiteY9" fmla="*/ 195186 h 523875"/>
                    <a:gd name="connsiteX10" fmla="*/ 384238 w 533400"/>
                    <a:gd name="connsiteY10" fmla="*/ 141599 h 523875"/>
                    <a:gd name="connsiteX11" fmla="*/ 333756 w 533400"/>
                    <a:gd name="connsiteY11" fmla="*/ 106566 h 523875"/>
                    <a:gd name="connsiteX12" fmla="*/ 266786 w 533400"/>
                    <a:gd name="connsiteY12" fmla="*/ 93688 h 523875"/>
                    <a:gd name="connsiteX13" fmla="*/ 199815 w 533400"/>
                    <a:gd name="connsiteY13" fmla="*/ 106566 h 523875"/>
                    <a:gd name="connsiteX14" fmla="*/ 149333 w 533400"/>
                    <a:gd name="connsiteY14" fmla="*/ 141599 h 523875"/>
                    <a:gd name="connsiteX15" fmla="*/ 117386 w 533400"/>
                    <a:gd name="connsiteY15" fmla="*/ 195186 h 523875"/>
                    <a:gd name="connsiteX16" fmla="*/ 106061 w 533400"/>
                    <a:gd name="connsiteY16" fmla="*/ 263690 h 523875"/>
                    <a:gd name="connsiteX17" fmla="*/ 7144 w 533400"/>
                    <a:gd name="connsiteY17" fmla="*/ 263690 h 523875"/>
                    <a:gd name="connsiteX18" fmla="*/ 27232 w 533400"/>
                    <a:gd name="connsiteY18" fmla="*/ 163754 h 523875"/>
                    <a:gd name="connsiteX19" fmla="*/ 82353 w 533400"/>
                    <a:gd name="connsiteY19" fmla="*/ 82353 h 523875"/>
                    <a:gd name="connsiteX20" fmla="*/ 164783 w 533400"/>
                    <a:gd name="connsiteY20" fmla="*/ 27232 h 523875"/>
                    <a:gd name="connsiteX21" fmla="*/ 266786 w 533400"/>
                    <a:gd name="connsiteY21" fmla="*/ 7144 h 523875"/>
                    <a:gd name="connsiteX22" fmla="*/ 368789 w 533400"/>
                    <a:gd name="connsiteY22" fmla="*/ 27232 h 523875"/>
                    <a:gd name="connsiteX23" fmla="*/ 451228 w 533400"/>
                    <a:gd name="connsiteY23" fmla="*/ 82353 h 523875"/>
                    <a:gd name="connsiteX24" fmla="*/ 506349 w 533400"/>
                    <a:gd name="connsiteY24" fmla="*/ 163754 h 523875"/>
                    <a:gd name="connsiteX25" fmla="*/ 526437 w 533400"/>
                    <a:gd name="connsiteY25" fmla="*/ 263690 h 523875"/>
                    <a:gd name="connsiteX26" fmla="*/ 506349 w 533400"/>
                    <a:gd name="connsiteY26" fmla="*/ 364160 h 523875"/>
                    <a:gd name="connsiteX27" fmla="*/ 451228 w 533400"/>
                    <a:gd name="connsiteY27" fmla="*/ 445561 h 523875"/>
                    <a:gd name="connsiteX28" fmla="*/ 368789 w 533400"/>
                    <a:gd name="connsiteY28" fmla="*/ 500167 h 523875"/>
                    <a:gd name="connsiteX29" fmla="*/ 266786 w 533400"/>
                    <a:gd name="connsiteY29" fmla="*/ 520256 h 523875"/>
                    <a:gd name="connsiteX30" fmla="*/ 164783 w 533400"/>
                    <a:gd name="connsiteY30" fmla="*/ 500167 h 523875"/>
                    <a:gd name="connsiteX31" fmla="*/ 82353 w 533400"/>
                    <a:gd name="connsiteY31" fmla="*/ 445561 h 523875"/>
                    <a:gd name="connsiteX32" fmla="*/ 27232 w 533400"/>
                    <a:gd name="connsiteY32" fmla="*/ 364160 h 523875"/>
                    <a:gd name="connsiteX33" fmla="*/ 7144 w 533400"/>
                    <a:gd name="connsiteY33" fmla="*/ 263690 h 523875"/>
                    <a:gd name="connsiteX34" fmla="*/ 7144 w 533400"/>
                    <a:gd name="connsiteY34" fmla="*/ 26369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523875">
                      <a:moveTo>
                        <a:pt x="106061" y="263690"/>
                      </a:moveTo>
                      <a:cubicBezTo>
                        <a:pt x="106061" y="288436"/>
                        <a:pt x="109823" y="311267"/>
                        <a:pt x="117386" y="332213"/>
                      </a:cubicBezTo>
                      <a:cubicBezTo>
                        <a:pt x="124939" y="353187"/>
                        <a:pt x="135589" y="371027"/>
                        <a:pt x="149333" y="385801"/>
                      </a:cubicBezTo>
                      <a:cubicBezTo>
                        <a:pt x="163059" y="400564"/>
                        <a:pt x="179880" y="412252"/>
                        <a:pt x="199815" y="420824"/>
                      </a:cubicBezTo>
                      <a:cubicBezTo>
                        <a:pt x="219732" y="429425"/>
                        <a:pt x="242059" y="433702"/>
                        <a:pt x="266786" y="433702"/>
                      </a:cubicBezTo>
                      <a:cubicBezTo>
                        <a:pt x="291513" y="433702"/>
                        <a:pt x="313830" y="429425"/>
                        <a:pt x="333756" y="420824"/>
                      </a:cubicBezTo>
                      <a:cubicBezTo>
                        <a:pt x="353673" y="412252"/>
                        <a:pt x="370494" y="400564"/>
                        <a:pt x="384238" y="385801"/>
                      </a:cubicBezTo>
                      <a:cubicBezTo>
                        <a:pt x="397974" y="371027"/>
                        <a:pt x="408613" y="353187"/>
                        <a:pt x="416185" y="332213"/>
                      </a:cubicBezTo>
                      <a:cubicBezTo>
                        <a:pt x="423739" y="311267"/>
                        <a:pt x="427520" y="288436"/>
                        <a:pt x="427520" y="263690"/>
                      </a:cubicBezTo>
                      <a:cubicBezTo>
                        <a:pt x="427520" y="238963"/>
                        <a:pt x="423739" y="216141"/>
                        <a:pt x="416185" y="195186"/>
                      </a:cubicBezTo>
                      <a:cubicBezTo>
                        <a:pt x="408613" y="174241"/>
                        <a:pt x="397974" y="156381"/>
                        <a:pt x="384238" y="141599"/>
                      </a:cubicBezTo>
                      <a:cubicBezTo>
                        <a:pt x="370494" y="126844"/>
                        <a:pt x="353673" y="115176"/>
                        <a:pt x="333756" y="106566"/>
                      </a:cubicBezTo>
                      <a:cubicBezTo>
                        <a:pt x="313830" y="97993"/>
                        <a:pt x="291513" y="93688"/>
                        <a:pt x="266786" y="93688"/>
                      </a:cubicBezTo>
                      <a:cubicBezTo>
                        <a:pt x="242059" y="93688"/>
                        <a:pt x="219732" y="97993"/>
                        <a:pt x="199815" y="106566"/>
                      </a:cubicBezTo>
                      <a:cubicBezTo>
                        <a:pt x="179880" y="115176"/>
                        <a:pt x="163059" y="126844"/>
                        <a:pt x="149333" y="141599"/>
                      </a:cubicBezTo>
                      <a:cubicBezTo>
                        <a:pt x="135589" y="156381"/>
                        <a:pt x="124939" y="174241"/>
                        <a:pt x="117386" y="195186"/>
                      </a:cubicBezTo>
                      <a:cubicBezTo>
                        <a:pt x="109823" y="216141"/>
                        <a:pt x="106061" y="238963"/>
                        <a:pt x="106061" y="263690"/>
                      </a:cubicBezTo>
                      <a:close/>
                      <a:moveTo>
                        <a:pt x="7144" y="263690"/>
                      </a:moveTo>
                      <a:cubicBezTo>
                        <a:pt x="7144" y="227990"/>
                        <a:pt x="13849" y="194672"/>
                        <a:pt x="27232" y="163754"/>
                      </a:cubicBezTo>
                      <a:cubicBezTo>
                        <a:pt x="40624" y="132845"/>
                        <a:pt x="58998" y="105728"/>
                        <a:pt x="82353" y="82353"/>
                      </a:cubicBezTo>
                      <a:cubicBezTo>
                        <a:pt x="105699" y="59017"/>
                        <a:pt x="133179" y="40634"/>
                        <a:pt x="164783" y="27232"/>
                      </a:cubicBezTo>
                      <a:cubicBezTo>
                        <a:pt x="196367" y="13840"/>
                        <a:pt x="230362" y="7144"/>
                        <a:pt x="266786" y="7144"/>
                      </a:cubicBezTo>
                      <a:cubicBezTo>
                        <a:pt x="303181" y="7144"/>
                        <a:pt x="337185" y="13840"/>
                        <a:pt x="368789" y="27232"/>
                      </a:cubicBezTo>
                      <a:cubicBezTo>
                        <a:pt x="400374" y="40634"/>
                        <a:pt x="427863" y="59017"/>
                        <a:pt x="451228" y="82353"/>
                      </a:cubicBezTo>
                      <a:cubicBezTo>
                        <a:pt x="474564" y="105728"/>
                        <a:pt x="492948" y="132845"/>
                        <a:pt x="506349" y="163754"/>
                      </a:cubicBezTo>
                      <a:cubicBezTo>
                        <a:pt x="519732" y="194672"/>
                        <a:pt x="526437" y="227990"/>
                        <a:pt x="526437" y="263690"/>
                      </a:cubicBezTo>
                      <a:cubicBezTo>
                        <a:pt x="526437" y="299418"/>
                        <a:pt x="519732" y="332908"/>
                        <a:pt x="506349" y="364160"/>
                      </a:cubicBezTo>
                      <a:cubicBezTo>
                        <a:pt x="492948" y="395430"/>
                        <a:pt x="474564" y="422548"/>
                        <a:pt x="451228" y="445561"/>
                      </a:cubicBezTo>
                      <a:cubicBezTo>
                        <a:pt x="427863" y="468573"/>
                        <a:pt x="400374" y="486766"/>
                        <a:pt x="368789" y="500167"/>
                      </a:cubicBezTo>
                      <a:cubicBezTo>
                        <a:pt x="337185" y="513559"/>
                        <a:pt x="303181" y="520256"/>
                        <a:pt x="266786" y="520256"/>
                      </a:cubicBezTo>
                      <a:cubicBezTo>
                        <a:pt x="230362" y="520256"/>
                        <a:pt x="196367" y="513559"/>
                        <a:pt x="164783" y="500167"/>
                      </a:cubicBezTo>
                      <a:cubicBezTo>
                        <a:pt x="133179" y="486766"/>
                        <a:pt x="105699" y="468573"/>
                        <a:pt x="82353" y="445561"/>
                      </a:cubicBezTo>
                      <a:cubicBezTo>
                        <a:pt x="58998" y="422548"/>
                        <a:pt x="40624" y="395430"/>
                        <a:pt x="27232" y="364160"/>
                      </a:cubicBezTo>
                      <a:cubicBezTo>
                        <a:pt x="13849" y="332908"/>
                        <a:pt x="7144" y="299418"/>
                        <a:pt x="7144" y="263690"/>
                      </a:cubicBezTo>
                      <a:lnTo>
                        <a:pt x="7144" y="263690"/>
                      </a:ln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192D15-9478-41F1-AD74-CE99B552A814}"/>
                    </a:ext>
                  </a:extLst>
                </p:cNvPr>
                <p:cNvSpPr/>
                <p:nvPr/>
              </p:nvSpPr>
              <p:spPr>
                <a:xfrm>
                  <a:off x="8075362" y="3227651"/>
                  <a:ext cx="504825" cy="742950"/>
                </a:xfrm>
                <a:custGeom>
                  <a:avLst/>
                  <a:gdLst>
                    <a:gd name="connsiteX0" fmla="*/ 7144 w 504825"/>
                    <a:gd name="connsiteY0" fmla="*/ 7144 h 742950"/>
                    <a:gd name="connsiteX1" fmla="*/ 114300 w 504825"/>
                    <a:gd name="connsiteY1" fmla="*/ 7144 h 742950"/>
                    <a:gd name="connsiteX2" fmla="*/ 258918 w 504825"/>
                    <a:gd name="connsiteY2" fmla="*/ 388372 h 742950"/>
                    <a:gd name="connsiteX3" fmla="*/ 260995 w 504825"/>
                    <a:gd name="connsiteY3" fmla="*/ 388372 h 742950"/>
                    <a:gd name="connsiteX4" fmla="*/ 399707 w 504825"/>
                    <a:gd name="connsiteY4" fmla="*/ 7144 h 742950"/>
                    <a:gd name="connsiteX5" fmla="*/ 498615 w 504825"/>
                    <a:gd name="connsiteY5" fmla="*/ 7144 h 742950"/>
                    <a:gd name="connsiteX6" fmla="*/ 266795 w 504825"/>
                    <a:gd name="connsiteY6" fmla="*/ 600618 h 742950"/>
                    <a:gd name="connsiteX7" fmla="*/ 241135 w 504825"/>
                    <a:gd name="connsiteY7" fmla="*/ 658844 h 742950"/>
                    <a:gd name="connsiteX8" fmla="*/ 209340 w 504825"/>
                    <a:gd name="connsiteY8" fmla="*/ 703659 h 742950"/>
                    <a:gd name="connsiteX9" fmla="*/ 164687 w 504825"/>
                    <a:gd name="connsiteY9" fmla="*/ 732501 h 742950"/>
                    <a:gd name="connsiteX10" fmla="*/ 100565 w 504825"/>
                    <a:gd name="connsiteY10" fmla="*/ 742807 h 742950"/>
                    <a:gd name="connsiteX11" fmla="*/ 59007 w 504825"/>
                    <a:gd name="connsiteY11" fmla="*/ 740226 h 742950"/>
                    <a:gd name="connsiteX12" fmla="*/ 18479 w 504825"/>
                    <a:gd name="connsiteY12" fmla="*/ 729415 h 742950"/>
                    <a:gd name="connsiteX13" fmla="*/ 29756 w 504825"/>
                    <a:gd name="connsiteY13" fmla="*/ 644928 h 742950"/>
                    <a:gd name="connsiteX14" fmla="*/ 85030 w 504825"/>
                    <a:gd name="connsiteY14" fmla="*/ 656254 h 742950"/>
                    <a:gd name="connsiteX15" fmla="*/ 121377 w 504825"/>
                    <a:gd name="connsiteY15" fmla="*/ 650596 h 742950"/>
                    <a:gd name="connsiteX16" fmla="*/ 146971 w 504825"/>
                    <a:gd name="connsiteY16" fmla="*/ 634098 h 742950"/>
                    <a:gd name="connsiteX17" fmla="*/ 164887 w 504825"/>
                    <a:gd name="connsiteY17" fmla="*/ 608857 h 742950"/>
                    <a:gd name="connsiteX18" fmla="*/ 179222 w 504825"/>
                    <a:gd name="connsiteY18" fmla="*/ 575891 h 742950"/>
                    <a:gd name="connsiteX19" fmla="*/ 209235 w 504825"/>
                    <a:gd name="connsiteY19" fmla="*/ 498615 h 742950"/>
                    <a:gd name="connsiteX20" fmla="*/ 7144 w 504825"/>
                    <a:gd name="connsiteY20" fmla="*/ 714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742950">
                      <a:moveTo>
                        <a:pt x="7144" y="7144"/>
                      </a:moveTo>
                      <a:lnTo>
                        <a:pt x="114300" y="7144"/>
                      </a:lnTo>
                      <a:lnTo>
                        <a:pt x="258918" y="388372"/>
                      </a:lnTo>
                      <a:lnTo>
                        <a:pt x="260995" y="388372"/>
                      </a:lnTo>
                      <a:lnTo>
                        <a:pt x="399707" y="7144"/>
                      </a:lnTo>
                      <a:lnTo>
                        <a:pt x="498615" y="7144"/>
                      </a:lnTo>
                      <a:lnTo>
                        <a:pt x="266795" y="600618"/>
                      </a:lnTo>
                      <a:cubicBezTo>
                        <a:pt x="258575" y="621906"/>
                        <a:pt x="250022" y="641328"/>
                        <a:pt x="241135" y="658844"/>
                      </a:cubicBezTo>
                      <a:cubicBezTo>
                        <a:pt x="232248" y="676342"/>
                        <a:pt x="221637" y="691296"/>
                        <a:pt x="209340" y="703659"/>
                      </a:cubicBezTo>
                      <a:cubicBezTo>
                        <a:pt x="197015" y="716023"/>
                        <a:pt x="182146" y="725634"/>
                        <a:pt x="164687" y="732501"/>
                      </a:cubicBezTo>
                      <a:cubicBezTo>
                        <a:pt x="147247" y="739359"/>
                        <a:pt x="125873" y="742807"/>
                        <a:pt x="100565" y="742807"/>
                      </a:cubicBezTo>
                      <a:cubicBezTo>
                        <a:pt x="86878" y="742807"/>
                        <a:pt x="73019" y="741940"/>
                        <a:pt x="59007" y="740226"/>
                      </a:cubicBezTo>
                      <a:cubicBezTo>
                        <a:pt x="44977" y="738511"/>
                        <a:pt x="31470" y="734911"/>
                        <a:pt x="18479" y="729415"/>
                      </a:cubicBezTo>
                      <a:lnTo>
                        <a:pt x="29756" y="644928"/>
                      </a:lnTo>
                      <a:cubicBezTo>
                        <a:pt x="48168" y="652482"/>
                        <a:pt x="66599" y="656254"/>
                        <a:pt x="85030" y="656254"/>
                      </a:cubicBezTo>
                      <a:cubicBezTo>
                        <a:pt x="99355" y="656254"/>
                        <a:pt x="111471" y="654358"/>
                        <a:pt x="121377" y="650596"/>
                      </a:cubicBezTo>
                      <a:cubicBezTo>
                        <a:pt x="131254" y="646805"/>
                        <a:pt x="139789" y="641328"/>
                        <a:pt x="146971" y="634098"/>
                      </a:cubicBezTo>
                      <a:cubicBezTo>
                        <a:pt x="154124" y="626897"/>
                        <a:pt x="160096" y="618477"/>
                        <a:pt x="164887" y="608857"/>
                      </a:cubicBezTo>
                      <a:cubicBezTo>
                        <a:pt x="169650" y="599237"/>
                        <a:pt x="174431" y="588255"/>
                        <a:pt x="179222" y="575891"/>
                      </a:cubicBezTo>
                      <a:lnTo>
                        <a:pt x="209235" y="498615"/>
                      </a:lnTo>
                      <a:lnTo>
                        <a:pt x="7144" y="7144"/>
                      </a:lnTo>
                    </a:path>
                  </a:pathLst>
                </a:custGeom>
                <a:solidFill>
                  <a:schemeClr val="tx1"/>
                </a:solidFill>
                <a:ln w="952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17EF8D76-0D84-48B5-897D-93A0EF18AED8}"/>
                  </a:ext>
                </a:extLst>
              </p:cNvPr>
              <p:cNvGrpSpPr/>
              <p:nvPr/>
            </p:nvGrpSpPr>
            <p:grpSpPr>
              <a:xfrm>
                <a:off x="6223580" y="1459585"/>
                <a:ext cx="2157998" cy="1618920"/>
                <a:chOff x="3602827" y="2621600"/>
                <a:chExt cx="2157998" cy="1618920"/>
              </a:xfrm>
            </p:grpSpPr>
            <p:sp>
              <p:nvSpPr>
                <p:cNvPr id="97" name="Freeform: Shape 96">
                  <a:extLst>
                    <a:ext uri="{FF2B5EF4-FFF2-40B4-BE49-F238E27FC236}">
                      <a16:creationId xmlns:a16="http://schemas.microsoft.com/office/drawing/2014/main" id="{49080967-29E9-422E-8D6D-A342C15DC92B}"/>
                    </a:ext>
                  </a:extLst>
                </p:cNvPr>
                <p:cNvSpPr/>
                <p:nvPr/>
              </p:nvSpPr>
              <p:spPr>
                <a:xfrm>
                  <a:off x="4138889" y="3396643"/>
                  <a:ext cx="152400" cy="219075"/>
                </a:xfrm>
                <a:custGeom>
                  <a:avLst/>
                  <a:gdLst>
                    <a:gd name="connsiteX0" fmla="*/ 7144 w 152400"/>
                    <a:gd name="connsiteY0" fmla="*/ 7144 h 219075"/>
                    <a:gd name="connsiteX1" fmla="*/ 10211 w 152400"/>
                    <a:gd name="connsiteY1" fmla="*/ 136636 h 219075"/>
                    <a:gd name="connsiteX2" fmla="*/ 146571 w 152400"/>
                    <a:gd name="connsiteY2" fmla="*/ 221180 h 219075"/>
                    <a:gd name="connsiteX3" fmla="*/ 143513 w 152400"/>
                    <a:gd name="connsiteY3" fmla="*/ 91602 h 219075"/>
                    <a:gd name="connsiteX4" fmla="*/ 7144 w 152400"/>
                    <a:gd name="connsiteY4" fmla="*/ 7144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19075">
                      <a:moveTo>
                        <a:pt x="7144" y="7144"/>
                      </a:moveTo>
                      <a:lnTo>
                        <a:pt x="10211" y="136636"/>
                      </a:lnTo>
                      <a:lnTo>
                        <a:pt x="146571" y="221180"/>
                      </a:lnTo>
                      <a:lnTo>
                        <a:pt x="143513" y="91602"/>
                      </a:lnTo>
                      <a:lnTo>
                        <a:pt x="7144" y="7144"/>
                      </a:lnTo>
                    </a:path>
                  </a:pathLst>
                </a:custGeom>
                <a:solidFill>
                  <a:srgbClr val="95398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AF10C70-0E01-4FDA-8502-267D38C865DB}"/>
                    </a:ext>
                  </a:extLst>
                </p:cNvPr>
                <p:cNvSpPr/>
                <p:nvPr/>
              </p:nvSpPr>
              <p:spPr>
                <a:xfrm>
                  <a:off x="4344152" y="3730409"/>
                  <a:ext cx="133350" cy="209550"/>
                </a:xfrm>
                <a:custGeom>
                  <a:avLst/>
                  <a:gdLst>
                    <a:gd name="connsiteX0" fmla="*/ 134693 w 133350"/>
                    <a:gd name="connsiteY0" fmla="*/ 211579 h 209550"/>
                    <a:gd name="connsiteX1" fmla="*/ 131712 w 133350"/>
                    <a:gd name="connsiteY1" fmla="*/ 84753 h 209550"/>
                    <a:gd name="connsiteX2" fmla="*/ 12211 w 133350"/>
                    <a:gd name="connsiteY2" fmla="*/ 10706 h 209550"/>
                    <a:gd name="connsiteX3" fmla="*/ 7144 w 133350"/>
                    <a:gd name="connsiteY3" fmla="*/ 7144 h 209550"/>
                    <a:gd name="connsiteX4" fmla="*/ 10163 w 133350"/>
                    <a:gd name="connsiteY4" fmla="*/ 134398 h 209550"/>
                    <a:gd name="connsiteX5" fmla="*/ 134693 w 133350"/>
                    <a:gd name="connsiteY5" fmla="*/ 21157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209550">
                      <a:moveTo>
                        <a:pt x="134693" y="211579"/>
                      </a:moveTo>
                      <a:lnTo>
                        <a:pt x="131712" y="84753"/>
                      </a:lnTo>
                      <a:lnTo>
                        <a:pt x="12211" y="10706"/>
                      </a:lnTo>
                      <a:cubicBezTo>
                        <a:pt x="10439" y="9601"/>
                        <a:pt x="8868" y="8306"/>
                        <a:pt x="7144" y="7144"/>
                      </a:cubicBezTo>
                      <a:lnTo>
                        <a:pt x="10163" y="134398"/>
                      </a:lnTo>
                      <a:lnTo>
                        <a:pt x="134693" y="211579"/>
                      </a:lnTo>
                    </a:path>
                  </a:pathLst>
                </a:custGeom>
                <a:solidFill>
                  <a:srgbClr val="953984"/>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1DC7204-0C95-4534-B2C2-93ADB5701401}"/>
                    </a:ext>
                  </a:extLst>
                </p:cNvPr>
                <p:cNvSpPr/>
                <p:nvPr/>
              </p:nvSpPr>
              <p:spPr>
                <a:xfrm>
                  <a:off x="3602827" y="3392795"/>
                  <a:ext cx="714375" cy="847725"/>
                </a:xfrm>
                <a:custGeom>
                  <a:avLst/>
                  <a:gdLst>
                    <a:gd name="connsiteX0" fmla="*/ 450251 w 714375"/>
                    <a:gd name="connsiteY0" fmla="*/ 719947 h 847725"/>
                    <a:gd name="connsiteX1" fmla="*/ 138478 w 714375"/>
                    <a:gd name="connsiteY1" fmla="*/ 526761 h 847725"/>
                    <a:gd name="connsiteX2" fmla="*/ 130896 w 714375"/>
                    <a:gd name="connsiteY2" fmla="*/ 202549 h 847725"/>
                    <a:gd name="connsiteX3" fmla="*/ 283744 w 714375"/>
                    <a:gd name="connsiteY3" fmla="*/ 136636 h 847725"/>
                    <a:gd name="connsiteX4" fmla="*/ 280677 w 714375"/>
                    <a:gd name="connsiteY4" fmla="*/ 7144 h 847725"/>
                    <a:gd name="connsiteX5" fmla="*/ 36742 w 714375"/>
                    <a:gd name="connsiteY5" fmla="*/ 112309 h 847725"/>
                    <a:gd name="connsiteX6" fmla="*/ 7157 w 714375"/>
                    <a:gd name="connsiteY6" fmla="*/ 157763 h 847725"/>
                    <a:gd name="connsiteX7" fmla="*/ 16311 w 714375"/>
                    <a:gd name="connsiteY7" fmla="*/ 546716 h 847725"/>
                    <a:gd name="connsiteX8" fmla="*/ 48229 w 714375"/>
                    <a:gd name="connsiteY8" fmla="*/ 598465 h 847725"/>
                    <a:gd name="connsiteX9" fmla="*/ 422123 w 714375"/>
                    <a:gd name="connsiteY9" fmla="*/ 830170 h 847725"/>
                    <a:gd name="connsiteX10" fmla="*/ 478273 w 714375"/>
                    <a:gd name="connsiteY10" fmla="*/ 838295 h 847725"/>
                    <a:gd name="connsiteX11" fmla="*/ 483560 w 714375"/>
                    <a:gd name="connsiteY11" fmla="*/ 836362 h 847725"/>
                    <a:gd name="connsiteX12" fmla="*/ 712998 w 714375"/>
                    <a:gd name="connsiteY12" fmla="*/ 737454 h 847725"/>
                    <a:gd name="connsiteX13" fmla="*/ 588554 w 714375"/>
                    <a:gd name="connsiteY13" fmla="*/ 660302 h 847725"/>
                    <a:gd name="connsiteX14" fmla="*/ 450251 w 714375"/>
                    <a:gd name="connsiteY14" fmla="*/ 719947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847725">
                      <a:moveTo>
                        <a:pt x="450251" y="719947"/>
                      </a:moveTo>
                      <a:lnTo>
                        <a:pt x="138478" y="526761"/>
                      </a:lnTo>
                      <a:lnTo>
                        <a:pt x="130896" y="202549"/>
                      </a:lnTo>
                      <a:lnTo>
                        <a:pt x="283744" y="136636"/>
                      </a:lnTo>
                      <a:lnTo>
                        <a:pt x="280677" y="7144"/>
                      </a:lnTo>
                      <a:lnTo>
                        <a:pt x="36742" y="112309"/>
                      </a:lnTo>
                      <a:cubicBezTo>
                        <a:pt x="17978" y="120472"/>
                        <a:pt x="6700" y="137684"/>
                        <a:pt x="7157" y="157763"/>
                      </a:cubicBezTo>
                      <a:lnTo>
                        <a:pt x="16311" y="546716"/>
                      </a:lnTo>
                      <a:cubicBezTo>
                        <a:pt x="16768" y="566785"/>
                        <a:pt x="28960" y="586435"/>
                        <a:pt x="48229" y="598465"/>
                      </a:cubicBezTo>
                      <a:lnTo>
                        <a:pt x="422123" y="830170"/>
                      </a:lnTo>
                      <a:cubicBezTo>
                        <a:pt x="439545" y="840943"/>
                        <a:pt x="460557" y="843896"/>
                        <a:pt x="478273" y="838295"/>
                      </a:cubicBezTo>
                      <a:cubicBezTo>
                        <a:pt x="480150" y="837705"/>
                        <a:pt x="481855" y="837028"/>
                        <a:pt x="483560" y="836362"/>
                      </a:cubicBezTo>
                      <a:lnTo>
                        <a:pt x="712998" y="737454"/>
                      </a:lnTo>
                      <a:lnTo>
                        <a:pt x="588554" y="660302"/>
                      </a:lnTo>
                      <a:lnTo>
                        <a:pt x="450251" y="719947"/>
                      </a:lnTo>
                    </a:path>
                  </a:pathLst>
                </a:custGeom>
                <a:solidFill>
                  <a:srgbClr val="95398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73A1038-9676-4155-9F6A-2855C5CA194D}"/>
                    </a:ext>
                  </a:extLst>
                </p:cNvPr>
                <p:cNvSpPr/>
                <p:nvPr/>
              </p:nvSpPr>
              <p:spPr>
                <a:xfrm>
                  <a:off x="4548140" y="3047590"/>
                  <a:ext cx="523875" cy="819150"/>
                </a:xfrm>
                <a:custGeom>
                  <a:avLst/>
                  <a:gdLst>
                    <a:gd name="connsiteX0" fmla="*/ 512331 w 523875"/>
                    <a:gd name="connsiteY0" fmla="*/ 348786 h 819150"/>
                    <a:gd name="connsiteX1" fmla="*/ 475097 w 523875"/>
                    <a:gd name="connsiteY1" fmla="*/ 288484 h 819150"/>
                    <a:gd name="connsiteX2" fmla="*/ 21155 w 523875"/>
                    <a:gd name="connsiteY2" fmla="*/ 7144 h 819150"/>
                    <a:gd name="connsiteX3" fmla="*/ 7144 w 523875"/>
                    <a:gd name="connsiteY3" fmla="*/ 13192 h 819150"/>
                    <a:gd name="connsiteX4" fmla="*/ 10354 w 523875"/>
                    <a:gd name="connsiteY4" fmla="*/ 149323 h 819150"/>
                    <a:gd name="connsiteX5" fmla="*/ 369808 w 523875"/>
                    <a:gd name="connsiteY5" fmla="*/ 372018 h 819150"/>
                    <a:gd name="connsiteX6" fmla="*/ 378400 w 523875"/>
                    <a:gd name="connsiteY6" fmla="*/ 736254 h 819150"/>
                    <a:gd name="connsiteX7" fmla="*/ 515874 w 523875"/>
                    <a:gd name="connsiteY7" fmla="*/ 821446 h 819150"/>
                    <a:gd name="connsiteX8" fmla="*/ 523370 w 523875"/>
                    <a:gd name="connsiteY8" fmla="*/ 818207 h 819150"/>
                    <a:gd name="connsiteX9" fmla="*/ 512331 w 523875"/>
                    <a:gd name="connsiteY9" fmla="*/ 34878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875" h="819150">
                      <a:moveTo>
                        <a:pt x="512331" y="348786"/>
                      </a:moveTo>
                      <a:cubicBezTo>
                        <a:pt x="511759" y="325469"/>
                        <a:pt x="497595" y="302371"/>
                        <a:pt x="475097" y="288484"/>
                      </a:cubicBezTo>
                      <a:lnTo>
                        <a:pt x="21155" y="7144"/>
                      </a:lnTo>
                      <a:lnTo>
                        <a:pt x="7144" y="13192"/>
                      </a:lnTo>
                      <a:lnTo>
                        <a:pt x="10354" y="149323"/>
                      </a:lnTo>
                      <a:lnTo>
                        <a:pt x="369808" y="372018"/>
                      </a:lnTo>
                      <a:lnTo>
                        <a:pt x="378400" y="736254"/>
                      </a:lnTo>
                      <a:lnTo>
                        <a:pt x="515874" y="821446"/>
                      </a:lnTo>
                      <a:lnTo>
                        <a:pt x="523370" y="818207"/>
                      </a:lnTo>
                      <a:lnTo>
                        <a:pt x="512331" y="348786"/>
                      </a:lnTo>
                    </a:path>
                  </a:pathLst>
                </a:custGeom>
                <a:solidFill>
                  <a:srgbClr val="AC6199"/>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8A78A6-6A59-45B0-BF28-836B86842B69}"/>
                    </a:ext>
                  </a:extLst>
                </p:cNvPr>
                <p:cNvSpPr/>
                <p:nvPr/>
              </p:nvSpPr>
              <p:spPr>
                <a:xfrm>
                  <a:off x="3933302" y="3094634"/>
                  <a:ext cx="914400" cy="1085850"/>
                </a:xfrm>
                <a:custGeom>
                  <a:avLst/>
                  <a:gdLst>
                    <a:gd name="connsiteX0" fmla="*/ 583510 w 914400"/>
                    <a:gd name="connsiteY0" fmla="*/ 941099 h 1085850"/>
                    <a:gd name="connsiteX1" fmla="*/ 161781 w 914400"/>
                    <a:gd name="connsiteY1" fmla="*/ 679733 h 1085850"/>
                    <a:gd name="connsiteX2" fmla="*/ 151418 w 914400"/>
                    <a:gd name="connsiteY2" fmla="*/ 241011 h 1085850"/>
                    <a:gd name="connsiteX3" fmla="*/ 343556 w 914400"/>
                    <a:gd name="connsiteY3" fmla="*/ 158248 h 1085850"/>
                    <a:gd name="connsiteX4" fmla="*/ 339994 w 914400"/>
                    <a:gd name="connsiteY4" fmla="*/ 7144 h 1085850"/>
                    <a:gd name="connsiteX5" fmla="*/ 41661 w 914400"/>
                    <a:gd name="connsiteY5" fmla="*/ 135750 h 1085850"/>
                    <a:gd name="connsiteX6" fmla="*/ 7162 w 914400"/>
                    <a:gd name="connsiteY6" fmla="*/ 188786 h 1085850"/>
                    <a:gd name="connsiteX7" fmla="*/ 19306 w 914400"/>
                    <a:gd name="connsiteY7" fmla="*/ 703088 h 1085850"/>
                    <a:gd name="connsiteX8" fmla="*/ 56492 w 914400"/>
                    <a:gd name="connsiteY8" fmla="*/ 763276 h 1085850"/>
                    <a:gd name="connsiteX9" fmla="*/ 550801 w 914400"/>
                    <a:gd name="connsiteY9" fmla="*/ 1069705 h 1085850"/>
                    <a:gd name="connsiteX10" fmla="*/ 616314 w 914400"/>
                    <a:gd name="connsiteY10" fmla="*/ 1079202 h 1085850"/>
                    <a:gd name="connsiteX11" fmla="*/ 622477 w 914400"/>
                    <a:gd name="connsiteY11" fmla="*/ 1076858 h 1085850"/>
                    <a:gd name="connsiteX12" fmla="*/ 914475 w 914400"/>
                    <a:gd name="connsiteY12" fmla="*/ 950986 h 1085850"/>
                    <a:gd name="connsiteX13" fmla="*/ 769276 w 914400"/>
                    <a:gd name="connsiteY13" fmla="*/ 861012 h 1085850"/>
                    <a:gd name="connsiteX14" fmla="*/ 583510 w 914400"/>
                    <a:gd name="connsiteY14" fmla="*/ 941099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1085850">
                      <a:moveTo>
                        <a:pt x="583510" y="941099"/>
                      </a:moveTo>
                      <a:lnTo>
                        <a:pt x="161781" y="679733"/>
                      </a:lnTo>
                      <a:lnTo>
                        <a:pt x="151418" y="241011"/>
                      </a:lnTo>
                      <a:lnTo>
                        <a:pt x="343556" y="158248"/>
                      </a:lnTo>
                      <a:lnTo>
                        <a:pt x="339994" y="7144"/>
                      </a:lnTo>
                      <a:lnTo>
                        <a:pt x="41661" y="135750"/>
                      </a:lnTo>
                      <a:cubicBezTo>
                        <a:pt x="19782" y="145285"/>
                        <a:pt x="6590" y="165478"/>
                        <a:pt x="7162" y="188786"/>
                      </a:cubicBezTo>
                      <a:lnTo>
                        <a:pt x="19306" y="703088"/>
                      </a:lnTo>
                      <a:cubicBezTo>
                        <a:pt x="19763" y="726443"/>
                        <a:pt x="33994" y="749379"/>
                        <a:pt x="56492" y="763276"/>
                      </a:cubicBezTo>
                      <a:lnTo>
                        <a:pt x="550801" y="1069705"/>
                      </a:lnTo>
                      <a:cubicBezTo>
                        <a:pt x="571165" y="1082307"/>
                        <a:pt x="595664" y="1085726"/>
                        <a:pt x="616314" y="1079202"/>
                      </a:cubicBezTo>
                      <a:cubicBezTo>
                        <a:pt x="618429" y="1078535"/>
                        <a:pt x="620486" y="1077754"/>
                        <a:pt x="622477" y="1076858"/>
                      </a:cubicBezTo>
                      <a:lnTo>
                        <a:pt x="914475" y="950986"/>
                      </a:lnTo>
                      <a:lnTo>
                        <a:pt x="769276" y="861012"/>
                      </a:lnTo>
                      <a:lnTo>
                        <a:pt x="583510" y="941099"/>
                      </a:lnTo>
                    </a:path>
                  </a:pathLst>
                </a:custGeom>
                <a:solidFill>
                  <a:srgbClr val="AC6199"/>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35C236-4EBB-4AA6-8E31-E0C044A6DF77}"/>
                    </a:ext>
                  </a:extLst>
                </p:cNvPr>
                <p:cNvSpPr/>
                <p:nvPr/>
              </p:nvSpPr>
              <p:spPr>
                <a:xfrm>
                  <a:off x="4322550" y="2621600"/>
                  <a:ext cx="1438275" cy="1476375"/>
                </a:xfrm>
                <a:custGeom>
                  <a:avLst/>
                  <a:gdLst>
                    <a:gd name="connsiteX0" fmla="*/ 736492 w 1438275"/>
                    <a:gd name="connsiteY0" fmla="*/ 1314587 h 1476375"/>
                    <a:gd name="connsiteX1" fmla="*/ 185652 w 1438275"/>
                    <a:gd name="connsiteY1" fmla="*/ 973239 h 1476375"/>
                    <a:gd name="connsiteX2" fmla="*/ 172107 w 1438275"/>
                    <a:gd name="connsiteY2" fmla="*/ 400310 h 1476375"/>
                    <a:gd name="connsiteX3" fmla="*/ 709422 w 1438275"/>
                    <a:gd name="connsiteY3" fmla="*/ 168729 h 1476375"/>
                    <a:gd name="connsiteX4" fmla="*/ 1260205 w 1438275"/>
                    <a:gd name="connsiteY4" fmla="*/ 509953 h 1476375"/>
                    <a:gd name="connsiteX5" fmla="*/ 1273750 w 1438275"/>
                    <a:gd name="connsiteY5" fmla="*/ 1082882 h 1476375"/>
                    <a:gd name="connsiteX6" fmla="*/ 736492 w 1438275"/>
                    <a:gd name="connsiteY6" fmla="*/ 1314587 h 1476375"/>
                    <a:gd name="connsiteX7" fmla="*/ 1380639 w 1438275"/>
                    <a:gd name="connsiteY7" fmla="*/ 414541 h 1476375"/>
                    <a:gd name="connsiteX8" fmla="*/ 746836 w 1438275"/>
                    <a:gd name="connsiteY8" fmla="*/ 21692 h 1476375"/>
                    <a:gd name="connsiteX9" fmla="*/ 671741 w 1438275"/>
                    <a:gd name="connsiteY9" fmla="*/ 10919 h 1476375"/>
                    <a:gd name="connsiteX10" fmla="*/ 664845 w 1438275"/>
                    <a:gd name="connsiteY10" fmla="*/ 13472 h 1476375"/>
                    <a:gd name="connsiteX11" fmla="*/ 46634 w 1438275"/>
                    <a:gd name="connsiteY11" fmla="*/ 280067 h 1476375"/>
                    <a:gd name="connsiteX12" fmla="*/ 7163 w 1438275"/>
                    <a:gd name="connsiteY12" fmla="*/ 340579 h 1476375"/>
                    <a:gd name="connsiteX13" fmla="*/ 22707 w 1438275"/>
                    <a:gd name="connsiteY13" fmla="*/ 999919 h 1476375"/>
                    <a:gd name="connsiteX14" fmla="*/ 65275 w 1438275"/>
                    <a:gd name="connsiteY14" fmla="*/ 1068775 h 1476375"/>
                    <a:gd name="connsiteX15" fmla="*/ 699030 w 1438275"/>
                    <a:gd name="connsiteY15" fmla="*/ 1461500 h 1476375"/>
                    <a:gd name="connsiteX16" fmla="*/ 773906 w 1438275"/>
                    <a:gd name="connsiteY16" fmla="*/ 1472368 h 1476375"/>
                    <a:gd name="connsiteX17" fmla="*/ 781012 w 1438275"/>
                    <a:gd name="connsiteY17" fmla="*/ 1469730 h 1476375"/>
                    <a:gd name="connsiteX18" fmla="*/ 1399280 w 1438275"/>
                    <a:gd name="connsiteY18" fmla="*/ 1203249 h 1476375"/>
                    <a:gd name="connsiteX19" fmla="*/ 1438694 w 1438275"/>
                    <a:gd name="connsiteY19" fmla="*/ 1142613 h 1476375"/>
                    <a:gd name="connsiteX20" fmla="*/ 1423216 w 1438275"/>
                    <a:gd name="connsiteY20" fmla="*/ 483397 h 1476375"/>
                    <a:gd name="connsiteX21" fmla="*/ 1380639 w 1438275"/>
                    <a:gd name="connsiteY21" fmla="*/ 414541 h 1476375"/>
                    <a:gd name="connsiteX22" fmla="*/ 1380639 w 1438275"/>
                    <a:gd name="connsiteY22" fmla="*/ 414541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8275" h="1476375">
                      <a:moveTo>
                        <a:pt x="736492" y="1314587"/>
                      </a:moveTo>
                      <a:lnTo>
                        <a:pt x="185652" y="973239"/>
                      </a:lnTo>
                      <a:lnTo>
                        <a:pt x="172107" y="400310"/>
                      </a:lnTo>
                      <a:lnTo>
                        <a:pt x="709422" y="168729"/>
                      </a:lnTo>
                      <a:lnTo>
                        <a:pt x="1260205" y="509953"/>
                      </a:lnTo>
                      <a:lnTo>
                        <a:pt x="1273750" y="1082882"/>
                      </a:lnTo>
                      <a:lnTo>
                        <a:pt x="736492" y="1314587"/>
                      </a:lnTo>
                      <a:close/>
                      <a:moveTo>
                        <a:pt x="1380639" y="414541"/>
                      </a:moveTo>
                      <a:lnTo>
                        <a:pt x="746836" y="21692"/>
                      </a:lnTo>
                      <a:cubicBezTo>
                        <a:pt x="723452" y="7204"/>
                        <a:pt x="695582" y="3385"/>
                        <a:pt x="671741" y="10919"/>
                      </a:cubicBezTo>
                      <a:cubicBezTo>
                        <a:pt x="669398" y="11662"/>
                        <a:pt x="667102" y="12510"/>
                        <a:pt x="664845" y="13472"/>
                      </a:cubicBezTo>
                      <a:lnTo>
                        <a:pt x="46634" y="280067"/>
                      </a:lnTo>
                      <a:cubicBezTo>
                        <a:pt x="21593" y="290868"/>
                        <a:pt x="6534" y="313871"/>
                        <a:pt x="7163" y="340579"/>
                      </a:cubicBezTo>
                      <a:lnTo>
                        <a:pt x="22707" y="999919"/>
                      </a:lnTo>
                      <a:cubicBezTo>
                        <a:pt x="23327" y="1026627"/>
                        <a:pt x="39595" y="1052859"/>
                        <a:pt x="65275" y="1068775"/>
                      </a:cubicBezTo>
                      <a:lnTo>
                        <a:pt x="699030" y="1461500"/>
                      </a:lnTo>
                      <a:cubicBezTo>
                        <a:pt x="722328" y="1475931"/>
                        <a:pt x="750208" y="1479855"/>
                        <a:pt x="773906" y="1472368"/>
                      </a:cubicBezTo>
                      <a:cubicBezTo>
                        <a:pt x="776249" y="1471625"/>
                        <a:pt x="778659" y="1470740"/>
                        <a:pt x="781012" y="1469730"/>
                      </a:cubicBezTo>
                      <a:lnTo>
                        <a:pt x="1399280" y="1203249"/>
                      </a:lnTo>
                      <a:cubicBezTo>
                        <a:pt x="1424321" y="1192448"/>
                        <a:pt x="1439323" y="1169330"/>
                        <a:pt x="1438694" y="1142613"/>
                      </a:cubicBezTo>
                      <a:lnTo>
                        <a:pt x="1423216" y="483397"/>
                      </a:lnTo>
                      <a:cubicBezTo>
                        <a:pt x="1422587" y="456689"/>
                        <a:pt x="1406319" y="430448"/>
                        <a:pt x="1380639" y="414541"/>
                      </a:cubicBezTo>
                      <a:lnTo>
                        <a:pt x="1380639" y="414541"/>
                      </a:lnTo>
                      <a:close/>
                    </a:path>
                  </a:pathLst>
                </a:custGeom>
                <a:solidFill>
                  <a:srgbClr val="C0458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81271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adapter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-A</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log-</a:t>
              </a:r>
              <a:r>
                <a:rPr lang="de-DE" sz="1600" kern="0" dirty="0" err="1">
                  <a:solidFill>
                    <a:sysClr val="windowText" lastClr="000000"/>
                  </a:solidFill>
                  <a:ea typeface="Arial Unicode MS" pitchFamily="34" charset="-128"/>
                </a:rPr>
                <a:t>collector</a:t>
              </a:r>
              <a:endParaRPr lang="de-DE" sz="1600" kern="0" dirty="0">
                <a:solidFill>
                  <a:sysClr val="windowText" lastClr="000000"/>
                </a:solidFill>
                <a:ea typeface="Arial Unicode MS" pitchFamily="34" charset="-128"/>
              </a:endParaRP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FA472B0E-8873-4EE8-A7AF-354B2BC94100}"/>
              </a:ext>
            </a:extLst>
          </p:cNvPr>
          <p:cNvSpPr/>
          <p:nvPr/>
        </p:nvSpPr>
        <p:spPr bwMode="gray">
          <a:xfrm>
            <a:off x="8871556" y="5085335"/>
            <a:ext cx="3008446" cy="915844"/>
          </a:xfrm>
          <a:prstGeom prst="wedgeRectCallout">
            <a:avLst>
              <a:gd name="adj1" fmla="val -94138"/>
              <a:gd name="adj2" fmla="val -455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collects data via shared volume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995252"/>
            <a:ext cx="3008446" cy="1132229"/>
          </a:xfrm>
          <a:prstGeom prst="wedgeRectCallout">
            <a:avLst>
              <a:gd name="adj1" fmla="val -61298"/>
              <a:gd name="adj2" fmla="val 1237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processes &amp; exposes data in a common format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84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ambassador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access-</a:t>
              </a:r>
              <a:r>
                <a:rPr lang="de-DE" sz="1600" kern="0" dirty="0" err="1">
                  <a:solidFill>
                    <a:sysClr val="windowText" lastClr="000000"/>
                  </a:solidFill>
                  <a:ea typeface="Arial Unicode MS" pitchFamily="34" charset="-128"/>
                </a:rPr>
                <a:t>to</a:t>
              </a:r>
              <a:r>
                <a:rPr lang="de-DE" sz="1600" kern="0" dirty="0">
                  <a:solidFill>
                    <a:sysClr val="windowText" lastClr="000000"/>
                  </a:solidFill>
                  <a:ea typeface="Arial Unicode MS" pitchFamily="34" charset="-128"/>
                </a:rPr>
                <a:t>-DB</a:t>
              </a: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1211637"/>
            <a:ext cx="3008446" cy="915844"/>
          </a:xfrm>
          <a:prstGeom prst="wedgeRectCallout">
            <a:avLst>
              <a:gd name="adj1" fmla="val -57455"/>
              <a:gd name="adj2" fmla="val 17019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ambassador is an abstraction of another service entity</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646D4807-DB4B-471B-8174-ECDD909BEED2}"/>
              </a:ext>
            </a:extLst>
          </p:cNvPr>
          <p:cNvSpPr/>
          <p:nvPr/>
        </p:nvSpPr>
        <p:spPr bwMode="gray">
          <a:xfrm>
            <a:off x="8871556" y="4214509"/>
            <a:ext cx="3008446" cy="1166788"/>
          </a:xfrm>
          <a:prstGeom prst="wedgeRectCallout">
            <a:avLst>
              <a:gd name="adj1" fmla="val -64093"/>
              <a:gd name="adj2" fmla="val -926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It is available via localhost and takes care of traffic forwarding</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0495459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1999</Words>
  <Application>Microsoft Office PowerPoint</Application>
  <PresentationFormat>Custom</PresentationFormat>
  <Paragraphs>265</Paragraphs>
  <Slides>17</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Courier New</vt:lpstr>
      <vt:lpstr>Symbol</vt:lpstr>
      <vt:lpstr>wingdings</vt:lpstr>
      <vt:lpstr>wingdings</vt:lpstr>
      <vt:lpstr>SAP_2017_16x9_black</vt:lpstr>
      <vt:lpstr>PowerPoint Presentation</vt:lpstr>
      <vt:lpstr>When we have containers, why do we need Pods?</vt:lpstr>
      <vt:lpstr>Pods – logical hosts</vt:lpstr>
      <vt:lpstr>Pods</vt:lpstr>
      <vt:lpstr>Pods on process level</vt:lpstr>
      <vt:lpstr>Anti-pattern: don’t create God pods</vt:lpstr>
      <vt:lpstr>Sidecar pattern – or when to use multiple container in a pod</vt:lpstr>
      <vt:lpstr>More useful pattern – adapter</vt:lpstr>
      <vt:lpstr>More useful pattern – ambassador</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552</cp:revision>
  <dcterms:created xsi:type="dcterms:W3CDTF">2015-10-14T11:21:43Z</dcterms:created>
  <dcterms:modified xsi:type="dcterms:W3CDTF">2019-10-24T12:48:36Z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