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8" r:id="rId4"/>
    <p:sldId id="445" r:id="rId5"/>
    <p:sldId id="465" r:id="rId6"/>
    <p:sldId id="466" r:id="rId7"/>
    <p:sldId id="447" r:id="rId8"/>
    <p:sldId id="469" r:id="rId9"/>
    <p:sldId id="448" r:id="rId10"/>
    <p:sldId id="467" r:id="rId11"/>
    <p:sldId id="449" r:id="rId12"/>
    <p:sldId id="470" r:id="rId13"/>
    <p:sldId id="459" r:id="rId14"/>
    <p:sldId id="468" r:id="rId15"/>
    <p:sldId id="460" r:id="rId16"/>
    <p:sldId id="456" r:id="rId17"/>
    <p:sldId id="451"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4959" autoAdjust="0"/>
  </p:normalViewPr>
  <p:slideViewPr>
    <p:cSldViewPr snapToGrid="0" showGuides="1">
      <p:cViewPr varScale="1">
        <p:scale>
          <a:sx n="97" d="100"/>
          <a:sy n="97" d="100"/>
        </p:scale>
        <p:origin x="1494"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t>
        <a:bodyPr/>
        <a:lstStyle/>
        <a:p>
          <a:endParaRPr lang="en-US"/>
        </a:p>
      </dgm:t>
    </dgm:pt>
    <dgm:pt modelId="{F1066729-CD93-4CEB-A0E4-B8DF02E98F7C}" type="sibTrans" cxnId="{9E1E0EBD-C8F1-4DD2-8D0D-B08EC7B7A3B5}">
      <dgm:prSet/>
      <dgm:spPr/>
      <dgm:t>
        <a:bodyPr/>
        <a:lstStyle/>
        <a:p>
          <a:endParaRPr lang="en-US"/>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522441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node ports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NodePort</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a:t>
            </a:r>
            <a:r>
              <a:rPr lang="en-US" baseline="0" dirty="0" err="1"/>
              <a:t>NodePort</a:t>
            </a:r>
            <a:r>
              <a:rPr lang="en-US" baseline="0" dirty="0"/>
              <a:t> Service from the outside (of the cluster)</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3566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a:t>
            </a:r>
            <a:r>
              <a:rPr lang="en-US" baseline="0" dirty="0" err="1"/>
              <a:t>Loadbalancer</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LoadBalancer</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and the external IP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 and a </a:t>
            </a:r>
            <a:r>
              <a:rPr lang="en-US" baseline="0" dirty="0" err="1"/>
              <a:t>nodePort</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Wait until the external IP is assigned and point out that this involves cluster external mechanisms provided by the underlying infrastructure platform. It might not work the same way everywhere.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service from the outside (of the cluster) via the </a:t>
            </a:r>
            <a:r>
              <a:rPr lang="en-US" baseline="0" dirty="0" err="1"/>
              <a:t>LoadBalancer</a:t>
            </a:r>
            <a:r>
              <a:rPr lang="en-US" baseline="0" dirty="0"/>
              <a:t> IP and port 80 (port of the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again, show that the new node port is working as well / additionally</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37808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70469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107911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named ports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41430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compatible)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If not yet present, create a deployment of an </a:t>
            </a:r>
            <a:r>
              <a:rPr lang="en-US" baseline="0" dirty="0" err="1"/>
              <a:t>nginx</a:t>
            </a:r>
            <a:r>
              <a:rPr lang="en-US" baseline="0" dirty="0"/>
              <a:t> webserver first (</a:t>
            </a:r>
            <a:r>
              <a:rPr lang="en-US" baseline="0" dirty="0" err="1"/>
              <a:t>kubectl</a:t>
            </a:r>
            <a:r>
              <a:rPr lang="en-US" baseline="0" dirty="0"/>
              <a:t> run </a:t>
            </a:r>
            <a:r>
              <a:rPr lang="en-US" baseline="0" dirty="0" err="1"/>
              <a:t>nginx</a:t>
            </a:r>
            <a:r>
              <a:rPr lang="en-US" baseline="0" dirty="0"/>
              <a:t>-demo --image=</a:t>
            </a:r>
            <a:r>
              <a:rPr lang="en-US" baseline="0" dirty="0" err="1"/>
              <a:t>nginx:mainline</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ClusterIP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Explain the command and the ports (port = service, target-port = pod)</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associated end points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Scale the deployment up and show again the updated list of end points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Spin up a </a:t>
            </a:r>
            <a:r>
              <a:rPr lang="en-US" baseline="0" dirty="0" err="1"/>
              <a:t>tmp</a:t>
            </a:r>
            <a:r>
              <a:rPr lang="en-US" baseline="0" dirty="0"/>
              <a:t> pod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--restart=Never --image=alpine:3.8”</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Do a “</a:t>
            </a:r>
            <a:r>
              <a:rPr lang="en-US" baseline="0" dirty="0" err="1"/>
              <a:t>nslookup</a:t>
            </a:r>
            <a:r>
              <a:rPr lang="en-US" baseline="0" dirty="0"/>
              <a:t> &lt;service name&gt;” and point to the the cluster DNS, every namespace is a subdomain</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DNS name of a service to download an index.html (i.e. “</a:t>
            </a:r>
            <a:r>
              <a:rPr lang="en-US" baseline="0" dirty="0" err="1"/>
              <a:t>wget</a:t>
            </a:r>
            <a:r>
              <a:rPr lang="en-US" baseline="0" dirty="0"/>
              <a:t> </a:t>
            </a:r>
            <a:r>
              <a:rPr lang="en-US" baseline="0" dirty="0" err="1"/>
              <a:t>nginx</a:t>
            </a:r>
            <a:r>
              <a:rPr lang="en-US" baseline="0" dirty="0"/>
              <a:t>-demo”)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1722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6D7BE52F-C01D-4565-B661-6184ACBDECF8}"/>
              </a:ext>
            </a:extLst>
          </p:cNvPr>
          <p:cNvPicPr>
            <a:picLocks noGrp="1" noChangeAspect="1"/>
          </p:cNvPicPr>
          <p:nvPr>
            <p:ph type="pic" sz="quarter" idx="12"/>
          </p:nvPr>
        </p:nvPicPr>
        <p:blipFill>
          <a:blip r:embed="rId3"/>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F9BECC-C563-41A7-9A52-148BF3719B70}"/>
              </a:ext>
            </a:extLst>
          </p:cNvPr>
          <p:cNvSpPr/>
          <p:nvPr/>
        </p:nvSpPr>
        <p:spPr bwMode="gray">
          <a:xfrm>
            <a:off x="645459" y="1035424"/>
            <a:ext cx="10797988" cy="5163670"/>
          </a:xfrm>
          <a:prstGeom prst="rect">
            <a:avLst/>
          </a:prstGeom>
          <a:solidFill>
            <a:schemeClr val="accent3">
              <a:lumMod val="20000"/>
              <a:lumOff val="80000"/>
            </a:schemeClr>
          </a:solidFill>
          <a:ln w="6350" algn="ctr">
            <a:noFill/>
            <a:miter lim="800000"/>
            <a:headEnd/>
            <a:tailEnd/>
          </a:ln>
        </p:spPr>
        <p:txBody>
          <a:bodyPr lIns="90000" tIns="72000" rIns="144000" bIns="72000" rtlCol="0" anchor="t"/>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rPr>
              <a:t>Cluster</a:t>
            </a:r>
          </a:p>
        </p:txBody>
      </p:sp>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975564" y="1321321"/>
            <a:ext cx="3045620"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load balancing</a:t>
            </a:r>
          </a:p>
        </p:txBody>
      </p:sp>
      <p:sp>
        <p:nvSpPr>
          <p:cNvPr id="3" name="Rectangle: Single Corner Snipped 2"/>
          <p:cNvSpPr/>
          <p:nvPr/>
        </p:nvSpPr>
        <p:spPr bwMode="gray">
          <a:xfrm>
            <a:off x="4266503" y="3172065"/>
            <a:ext cx="1776947" cy="988022"/>
          </a:xfrm>
          <a:prstGeom prst="snip1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600" b="1" kern="0" dirty="0" err="1">
                <a:solidFill>
                  <a:sysClr val="windowText" lastClr="000000"/>
                </a:solidFill>
                <a:ea typeface="Arial Unicode MS" pitchFamily="34" charset="-128"/>
              </a:rPr>
              <a:t>koopa</a:t>
            </a:r>
            <a:r>
              <a:rPr lang="en-US" sz="1600" b="1" kern="0" dirty="0">
                <a:solidFill>
                  <a:sysClr val="windowText" lastClr="000000"/>
                </a:solidFill>
                <a:ea typeface="Arial Unicode MS" pitchFamily="34" charset="-128"/>
              </a:rPr>
              <a:t>-service</a:t>
            </a:r>
          </a:p>
        </p:txBody>
      </p:sp>
      <p:sp>
        <p:nvSpPr>
          <p:cNvPr id="8" name="Rectangle 7"/>
          <p:cNvSpPr/>
          <p:nvPr/>
        </p:nvSpPr>
        <p:spPr bwMode="gray">
          <a:xfrm>
            <a:off x="8716880" y="3085645"/>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cxnSp>
        <p:nvCxnSpPr>
          <p:cNvPr id="9" name="Straight Arrow Connector 8"/>
          <p:cNvCxnSpPr>
            <a:cxnSpLocks/>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cxnSpLocks/>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cxnSpLocks/>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10.10.20.2</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3" name="Straight Arrow Connector 8"/>
          <p:cNvCxnSpPr>
            <a:cxnSpLocks/>
            <a:stCxn id="8" idx="1"/>
            <a:endCxn id="37" idx="3"/>
          </p:cNvCxnSpPr>
          <p:nvPr/>
        </p:nvCxnSpPr>
        <p:spPr>
          <a:xfrm flipH="1" flipV="1">
            <a:off x="4021184" y="3655218"/>
            <a:ext cx="4695696"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solidFill>
            <a:schemeClr val="accent5"/>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1" y="1160121"/>
            <a:ext cx="3213763" cy="1211653"/>
          </a:xfrm>
          <a:prstGeom prst="wedgeRoundRectCallout">
            <a:avLst>
              <a:gd name="adj1" fmla="val -37925"/>
              <a:gd name="adj2" fmla="val 146592"/>
              <a:gd name="adj3" fmla="val 16667"/>
            </a:avLst>
          </a:prstGeom>
          <a:solidFill>
            <a:schemeClr val="accent4">
              <a:lumMod val="7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bg1"/>
                </a:solidFill>
                <a:ea typeface="Arial Unicode MS" pitchFamily="34" charset="-128"/>
                <a:cs typeface="Arial Unicode MS" pitchFamily="34" charset="-128"/>
              </a:rPr>
              <a:t>Use “</a:t>
            </a:r>
            <a:r>
              <a:rPr lang="en-US" sz="1600" b="1" kern="0" noProof="0" dirty="0" err="1">
                <a:solidFill>
                  <a:schemeClr val="bg1"/>
                </a:solidFill>
                <a:ea typeface="Arial Unicode MS" pitchFamily="34" charset="-128"/>
                <a:cs typeface="Arial Unicode MS" pitchFamily="34" charset="-128"/>
              </a:rPr>
              <a:t>koopa</a:t>
            </a:r>
            <a:r>
              <a:rPr lang="en-US" sz="1600" b="1" kern="0" noProof="0" dirty="0">
                <a:solidFill>
                  <a:schemeClr val="bg1"/>
                </a:solidFill>
                <a:ea typeface="Arial Unicode MS" pitchFamily="34" charset="-128"/>
                <a:cs typeface="Arial Unicode MS" pitchFamily="34" charset="-128"/>
              </a:rPr>
              <a:t>-service” as DNS name to connect to it</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15" name="Group 14">
            <a:extLst>
              <a:ext uri="{FF2B5EF4-FFF2-40B4-BE49-F238E27FC236}">
                <a16:creationId xmlns:a16="http://schemas.microsoft.com/office/drawing/2014/main" id="{516D1427-376B-43EB-B18D-5E65656B7ABD}"/>
              </a:ext>
            </a:extLst>
          </p:cNvPr>
          <p:cNvGrpSpPr/>
          <p:nvPr/>
        </p:nvGrpSpPr>
        <p:grpSpPr>
          <a:xfrm>
            <a:off x="1299175" y="1755443"/>
            <a:ext cx="2068667" cy="1160859"/>
            <a:chOff x="1299175" y="1755443"/>
            <a:chExt cx="2068667" cy="1160859"/>
          </a:xfrm>
        </p:grpSpPr>
        <p:sp>
          <p:nvSpPr>
            <p:cNvPr id="7" name="Rectangle 6"/>
            <p:cNvSpPr/>
            <p:nvPr/>
          </p:nvSpPr>
          <p:spPr bwMode="gray">
            <a:xfrm>
              <a:off x="1299175" y="1755443"/>
              <a:ext cx="2068667"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nasty-koopa</a:t>
              </a:r>
              <a:endParaRPr lang="de-DE" sz="1600" b="1" kern="0" dirty="0">
                <a:solidFill>
                  <a:sysClr val="windowText" lastClr="000000"/>
                </a:solidFill>
                <a:ea typeface="Arial Unicode MS" pitchFamily="34" charset="-128"/>
              </a:endParaRPr>
            </a:p>
          </p:txBody>
        </p:sp>
        <p:sp>
          <p:nvSpPr>
            <p:cNvPr id="26" name="Rectangle 25"/>
            <p:cNvSpPr/>
            <p:nvPr/>
          </p:nvSpPr>
          <p:spPr bwMode="gray">
            <a:xfrm>
              <a:off x="1408613" y="183981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pic>
          <p:nvPicPr>
            <p:cNvPr id="31" name="Picture 2" descr="https://vignette.wikia.nocookie.net/nintendo/images/8/83/KoopaNSMB.png/revision/latest?cb=20110724132501&amp;path-prefix=en">
              <a:extLst>
                <a:ext uri="{FF2B5EF4-FFF2-40B4-BE49-F238E27FC236}">
                  <a16:creationId xmlns:a16="http://schemas.microsoft.com/office/drawing/2014/main" id="{3885B7FC-E2B2-492B-857A-F02310E6B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154" y="2202495"/>
              <a:ext cx="429952" cy="6841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CA06C626-F678-4708-BEF6-2F4BDF9054F7}"/>
              </a:ext>
            </a:extLst>
          </p:cNvPr>
          <p:cNvGrpSpPr/>
          <p:nvPr/>
        </p:nvGrpSpPr>
        <p:grpSpPr>
          <a:xfrm>
            <a:off x="1299175" y="3074792"/>
            <a:ext cx="2068667" cy="1160859"/>
            <a:chOff x="1299175" y="3074792"/>
            <a:chExt cx="2068667" cy="1160859"/>
          </a:xfrm>
        </p:grpSpPr>
        <p:sp>
          <p:nvSpPr>
            <p:cNvPr id="5" name="Rectangle 4"/>
            <p:cNvSpPr/>
            <p:nvPr/>
          </p:nvSpPr>
          <p:spPr bwMode="gray">
            <a:xfrm>
              <a:off x="1299175" y="3074792"/>
              <a:ext cx="2068667"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evil-koopa</a:t>
              </a:r>
              <a:endParaRPr lang="de-DE" sz="1600" b="1" kern="0" dirty="0">
                <a:solidFill>
                  <a:sysClr val="windowText" lastClr="000000"/>
                </a:solidFill>
                <a:ea typeface="Arial Unicode MS" pitchFamily="34" charset="-128"/>
              </a:endParaRPr>
            </a:p>
          </p:txBody>
        </p:sp>
        <p:sp>
          <p:nvSpPr>
            <p:cNvPr id="27" name="Rectangle 26"/>
            <p:cNvSpPr/>
            <p:nvPr/>
          </p:nvSpPr>
          <p:spPr bwMode="gray">
            <a:xfrm>
              <a:off x="1408613" y="3167544"/>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pic>
          <p:nvPicPr>
            <p:cNvPr id="32" name="Picture 2" descr="https://vignette.wikia.nocookie.net/nintendo/images/8/83/KoopaNSMB.png/revision/latest?cb=20110724132501&amp;path-prefix=en">
              <a:extLst>
                <a:ext uri="{FF2B5EF4-FFF2-40B4-BE49-F238E27FC236}">
                  <a16:creationId xmlns:a16="http://schemas.microsoft.com/office/drawing/2014/main" id="{320714EB-C645-4DFF-85E3-267209AF8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154" y="3527138"/>
              <a:ext cx="429952" cy="6841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965A4BFE-6A75-4B56-85FA-1D715590299C}"/>
              </a:ext>
            </a:extLst>
          </p:cNvPr>
          <p:cNvGrpSpPr/>
          <p:nvPr/>
        </p:nvGrpSpPr>
        <p:grpSpPr>
          <a:xfrm>
            <a:off x="1299175" y="4394141"/>
            <a:ext cx="2068667" cy="1160859"/>
            <a:chOff x="1299175" y="4394141"/>
            <a:chExt cx="2068667" cy="1160859"/>
          </a:xfrm>
        </p:grpSpPr>
        <p:sp>
          <p:nvSpPr>
            <p:cNvPr id="6" name="Rectangle 5"/>
            <p:cNvSpPr/>
            <p:nvPr/>
          </p:nvSpPr>
          <p:spPr bwMode="gray">
            <a:xfrm>
              <a:off x="1299175" y="4394141"/>
              <a:ext cx="2068667"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naughty-koopa</a:t>
              </a:r>
              <a:endParaRPr lang="de-DE" sz="1600" b="1" kern="0" dirty="0">
                <a:solidFill>
                  <a:sysClr val="windowText" lastClr="000000"/>
                </a:solidFill>
                <a:ea typeface="Arial Unicode MS" pitchFamily="34" charset="-128"/>
              </a:endParaRPr>
            </a:p>
          </p:txBody>
        </p:sp>
        <p:sp>
          <p:nvSpPr>
            <p:cNvPr id="28" name="Rectangle 27"/>
            <p:cNvSpPr/>
            <p:nvPr/>
          </p:nvSpPr>
          <p:spPr bwMode="gray">
            <a:xfrm>
              <a:off x="14086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pic>
          <p:nvPicPr>
            <p:cNvPr id="34" name="Picture 2" descr="https://vignette.wikia.nocookie.net/nintendo/images/8/83/KoopaNSMB.png/revision/latest?cb=20110724132501&amp;path-prefix=en">
              <a:extLst>
                <a:ext uri="{FF2B5EF4-FFF2-40B4-BE49-F238E27FC236}">
                  <a16:creationId xmlns:a16="http://schemas.microsoft.com/office/drawing/2014/main" id="{720F9DEE-CAF0-4B8A-8B59-8B2B5047B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777" y="4846083"/>
              <a:ext cx="429952" cy="68412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8355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69ED53B1-9319-4DFD-92E7-ECC7199FB4F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A1CBD7-BF7D-4C80-AA17-23D6313E88BB}"/>
              </a:ext>
            </a:extLst>
          </p:cNvPr>
          <p:cNvSpPr/>
          <p:nvPr/>
        </p:nvSpPr>
        <p:spPr bwMode="gray">
          <a:xfrm>
            <a:off x="504001" y="2841068"/>
            <a:ext cx="11186476" cy="3584321"/>
          </a:xfrm>
          <a:prstGeom prst="rect">
            <a:avLst/>
          </a:prstGeom>
          <a:solidFill>
            <a:schemeClr val="accent3">
              <a:lumMod val="20000"/>
              <a:lumOff val="80000"/>
            </a:schemeClr>
          </a:solidFill>
          <a:ln w="6350" algn="ctr">
            <a:noFill/>
            <a:miter lim="800000"/>
            <a:headEnd/>
            <a:tailEnd/>
          </a:ln>
        </p:spPr>
        <p:txBody>
          <a:bodyPr lIns="90000" tIns="72000" rIns="144000" bIns="72000" rtlCol="0" anchor="t"/>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rPr>
              <a:t>Cluster</a:t>
            </a:r>
          </a:p>
        </p:txBody>
      </p:sp>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16072" y="4439970"/>
            <a:ext cx="183682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290316" y="5386537"/>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142736" y="4446544"/>
            <a:ext cx="171857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750715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7906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cxnSp>
        <p:nvCxnSpPr>
          <p:cNvPr id="36" name="Connector: Elbow 35"/>
          <p:cNvCxnSpPr>
            <a:cxnSpLocks/>
            <a:stCxn id="46" idx="1"/>
            <a:endCxn id="17" idx="2"/>
          </p:cNvCxnSpPr>
          <p:nvPr/>
        </p:nvCxnSpPr>
        <p:spPr>
          <a:xfrm rot="5400000">
            <a:off x="4847018" y="4611396"/>
            <a:ext cx="719540" cy="1687911"/>
          </a:xfrm>
          <a:prstGeom prst="bentConnector3">
            <a:avLst>
              <a:gd name="adj1" fmla="val 131770"/>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3862444" y="1221245"/>
            <a:ext cx="4558552"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a:ea typeface="Arial Unicode MS" pitchFamily="34" charset="-128"/>
                <a:cs typeface="Arial Unicode MS" pitchFamily="34" charset="-128"/>
              </a:rPr>
              <a:t>node:30021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8" name="Picture 2" descr="https://vignette.wikia.nocookie.net/nintendo/images/8/83/KoopaNSMB.png/revision/latest?cb=20110724132501&amp;path-prefix=en">
            <a:extLst>
              <a:ext uri="{FF2B5EF4-FFF2-40B4-BE49-F238E27FC236}">
                <a16:creationId xmlns:a16="http://schemas.microsoft.com/office/drawing/2014/main" id="{E2CA8877-CBC9-42B6-B22C-15A47CC06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557" y="4658745"/>
            <a:ext cx="429952" cy="6841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vignette.wikia.nocookie.net/nintendo/images/8/83/KoopaNSMB.png/revision/latest?cb=20110724132501&amp;path-prefix=en">
            <a:extLst>
              <a:ext uri="{FF2B5EF4-FFF2-40B4-BE49-F238E27FC236}">
                <a16:creationId xmlns:a16="http://schemas.microsoft.com/office/drawing/2014/main" id="{128A8896-05CA-440F-BBCA-12961478D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660" y="4650839"/>
            <a:ext cx="429952" cy="68412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5E3F86B-ACF0-46DD-BF5C-2BD2309F88A2}"/>
              </a:ext>
            </a:extLst>
          </p:cNvPr>
          <p:cNvSpPr/>
          <p:nvPr/>
        </p:nvSpPr>
        <p:spPr bwMode="gray">
          <a:xfrm>
            <a:off x="9216392" y="5376413"/>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8" name="Connector: Elbow 37">
            <a:extLst>
              <a:ext uri="{FF2B5EF4-FFF2-40B4-BE49-F238E27FC236}">
                <a16:creationId xmlns:a16="http://schemas.microsoft.com/office/drawing/2014/main" id="{78D0D50D-A6AA-44F6-9339-80384EAA4A38}"/>
              </a:ext>
            </a:extLst>
          </p:cNvPr>
          <p:cNvCxnSpPr>
            <a:cxnSpLocks/>
            <a:endCxn id="20" idx="2"/>
          </p:cNvCxnSpPr>
          <p:nvPr/>
        </p:nvCxnSpPr>
        <p:spPr>
          <a:xfrm>
            <a:off x="6003382" y="4849838"/>
            <a:ext cx="2040597" cy="965283"/>
          </a:xfrm>
          <a:prstGeom prst="bentConnector4">
            <a:avLst>
              <a:gd name="adj1" fmla="val 245"/>
              <a:gd name="adj2" fmla="val 123682"/>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594334" y="3079127"/>
            <a:ext cx="2912817" cy="2016454"/>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species=</a:t>
            </a:r>
            <a:r>
              <a:rPr lang="en-US" sz="1600" kern="0" dirty="0" err="1">
                <a:solidFill>
                  <a:sysClr val="windowText" lastClr="000000"/>
                </a:solidFill>
                <a:ea typeface="Arial Unicode MS" pitchFamily="34" charset="-128"/>
                <a:cs typeface="Arial Unicode MS" pitchFamily="34" charset="-128"/>
              </a:rPr>
              <a:t>koopa</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Type: </a:t>
            </a:r>
            <a:r>
              <a:rPr lang="en-US" sz="1600" kern="0" dirty="0" err="1">
                <a:solidFill>
                  <a:sysClr val="windowText" lastClr="000000"/>
                </a:solidFill>
                <a:ea typeface="Arial Unicode MS" pitchFamily="34" charset="-128"/>
                <a:cs typeface="Arial Unicode MS" pitchFamily="34" charset="-128"/>
              </a:rPr>
              <a:t>NodePort</a:t>
            </a:r>
            <a:endParaRPr lang="en-US" sz="1600" kern="0" dirty="0">
              <a:solidFill>
                <a:sysClr val="windowText" lastClr="000000"/>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0" name="Connector: Elbow 29">
            <a:extLst>
              <a:ext uri="{FF2B5EF4-FFF2-40B4-BE49-F238E27FC236}">
                <a16:creationId xmlns:a16="http://schemas.microsoft.com/office/drawing/2014/main" id="{F739514E-B604-4D35-8252-B5A6F2605B3E}"/>
              </a:ext>
            </a:extLst>
          </p:cNvPr>
          <p:cNvCxnSpPr>
            <a:cxnSpLocks/>
            <a:stCxn id="31" idx="2"/>
          </p:cNvCxnSpPr>
          <p:nvPr/>
        </p:nvCxnSpPr>
        <p:spPr>
          <a:xfrm rot="10800000" flipV="1">
            <a:off x="1403290" y="1758455"/>
            <a:ext cx="2473295" cy="1469404"/>
          </a:xfrm>
          <a:prstGeom prst="bentConnector3">
            <a:avLst>
              <a:gd name="adj1" fmla="val 100373"/>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86DA505-AC3F-44E5-B4C9-EE24786D129B}"/>
              </a:ext>
            </a:extLst>
          </p:cNvPr>
          <p:cNvCxnSpPr>
            <a:cxnSpLocks/>
            <a:stCxn id="31" idx="0"/>
          </p:cNvCxnSpPr>
          <p:nvPr/>
        </p:nvCxnSpPr>
        <p:spPr>
          <a:xfrm>
            <a:off x="8417197" y="1758455"/>
            <a:ext cx="2211117" cy="1469405"/>
          </a:xfrm>
          <a:prstGeom prst="bentConnector3">
            <a:avLst>
              <a:gd name="adj1" fmla="val 100143"/>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41AD0F10-42E5-4D26-A2EE-7426640C9DFC}"/>
              </a:ext>
            </a:extLst>
          </p:cNvPr>
          <p:cNvCxnSpPr>
            <a:cxnSpLocks/>
          </p:cNvCxnSpPr>
          <p:nvPr/>
        </p:nvCxnSpPr>
        <p:spPr>
          <a:xfrm>
            <a:off x="1403285" y="3656444"/>
            <a:ext cx="3191049" cy="310523"/>
          </a:xfrm>
          <a:prstGeom prst="bentConnector3">
            <a:avLst>
              <a:gd name="adj1" fmla="val 275"/>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9871BF5-1BA5-4A85-9851-D40B5269E3D0}"/>
              </a:ext>
            </a:extLst>
          </p:cNvPr>
          <p:cNvCxnSpPr>
            <a:cxnSpLocks/>
          </p:cNvCxnSpPr>
          <p:nvPr/>
        </p:nvCxnSpPr>
        <p:spPr>
          <a:xfrm rot="10800000" flipV="1">
            <a:off x="7507151" y="3656445"/>
            <a:ext cx="3121164" cy="310524"/>
          </a:xfrm>
          <a:prstGeom prst="bentConnector3">
            <a:avLst>
              <a:gd name="adj1" fmla="val -408"/>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DA3CF5C-1C3A-4015-A1E8-BC1C89D781B4}"/>
              </a:ext>
            </a:extLst>
          </p:cNvPr>
          <p:cNvSpPr/>
          <p:nvPr/>
        </p:nvSpPr>
        <p:spPr bwMode="gray">
          <a:xfrm>
            <a:off x="678812" y="3227860"/>
            <a:ext cx="1974894"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4FCB5143-F757-480A-B16E-ED49A088147F}"/>
              </a:ext>
            </a:extLst>
          </p:cNvPr>
          <p:cNvSpPr/>
          <p:nvPr/>
        </p:nvSpPr>
        <p:spPr bwMode="gray">
          <a:xfrm>
            <a:off x="9458574" y="3227860"/>
            <a:ext cx="1950213"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7417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7EAD404B-E776-42D7-9A6B-DED20C11196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A1CBD7-BF7D-4C80-AA17-23D6313E88BB}"/>
              </a:ext>
            </a:extLst>
          </p:cNvPr>
          <p:cNvSpPr/>
          <p:nvPr/>
        </p:nvSpPr>
        <p:spPr bwMode="gray">
          <a:xfrm>
            <a:off x="504001" y="2841068"/>
            <a:ext cx="11186476" cy="3584321"/>
          </a:xfrm>
          <a:prstGeom prst="rect">
            <a:avLst/>
          </a:prstGeom>
          <a:solidFill>
            <a:schemeClr val="accent3">
              <a:lumMod val="20000"/>
              <a:lumOff val="80000"/>
            </a:schemeClr>
          </a:solidFill>
          <a:ln w="6350" algn="ctr">
            <a:noFill/>
            <a:miter lim="800000"/>
            <a:headEnd/>
            <a:tailEnd/>
          </a:ln>
        </p:spPr>
        <p:txBody>
          <a:bodyPr lIns="90000" tIns="72000" rIns="144000" bIns="72000" rtlCol="0" anchor="t"/>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rPr>
              <a:t>Cluster</a:t>
            </a:r>
          </a:p>
        </p:txBody>
      </p:sp>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16072" y="4439970"/>
            <a:ext cx="183682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290316" y="5386537"/>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142736" y="4446544"/>
            <a:ext cx="171857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750715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7906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cxnSp>
        <p:nvCxnSpPr>
          <p:cNvPr id="36" name="Connector: Elbow 35"/>
          <p:cNvCxnSpPr>
            <a:cxnSpLocks/>
            <a:stCxn id="46" idx="1"/>
            <a:endCxn id="17" idx="2"/>
          </p:cNvCxnSpPr>
          <p:nvPr/>
        </p:nvCxnSpPr>
        <p:spPr>
          <a:xfrm rot="5400000">
            <a:off x="4847018" y="4611396"/>
            <a:ext cx="719540" cy="1687911"/>
          </a:xfrm>
          <a:prstGeom prst="bentConnector3">
            <a:avLst>
              <a:gd name="adj1" fmla="val 131770"/>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5809130" y="432611"/>
            <a:ext cx="4558552"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a:ea typeface="Arial Unicode MS" pitchFamily="34" charset="-128"/>
                <a:cs typeface="Arial Unicode MS" pitchFamily="34" charset="-128"/>
              </a:rPr>
              <a:t>koopa.ondemand.com:80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088406" y="1505887"/>
            <a:ext cx="166033"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Picture 2" descr="https://vignette.wikia.nocookie.net/nintendo/images/8/83/KoopaNSMB.png/revision/latest?cb=20110724132501&amp;path-prefix=en">
            <a:extLst>
              <a:ext uri="{FF2B5EF4-FFF2-40B4-BE49-F238E27FC236}">
                <a16:creationId xmlns:a16="http://schemas.microsoft.com/office/drawing/2014/main" id="{E2CA8877-CBC9-42B6-B22C-15A47CC06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557" y="4658745"/>
            <a:ext cx="429952" cy="6841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vignette.wikia.nocookie.net/nintendo/images/8/83/KoopaNSMB.png/revision/latest?cb=20110724132501&amp;path-prefix=en">
            <a:extLst>
              <a:ext uri="{FF2B5EF4-FFF2-40B4-BE49-F238E27FC236}">
                <a16:creationId xmlns:a16="http://schemas.microsoft.com/office/drawing/2014/main" id="{128A8896-05CA-440F-BBCA-12961478D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660" y="4650839"/>
            <a:ext cx="429952" cy="68412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5E3F86B-ACF0-46DD-BF5C-2BD2309F88A2}"/>
              </a:ext>
            </a:extLst>
          </p:cNvPr>
          <p:cNvSpPr/>
          <p:nvPr/>
        </p:nvSpPr>
        <p:spPr bwMode="gray">
          <a:xfrm>
            <a:off x="9216392" y="5376413"/>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8" name="Connector: Elbow 37">
            <a:extLst>
              <a:ext uri="{FF2B5EF4-FFF2-40B4-BE49-F238E27FC236}">
                <a16:creationId xmlns:a16="http://schemas.microsoft.com/office/drawing/2014/main" id="{78D0D50D-A6AA-44F6-9339-80384EAA4A38}"/>
              </a:ext>
            </a:extLst>
          </p:cNvPr>
          <p:cNvCxnSpPr>
            <a:cxnSpLocks/>
            <a:endCxn id="20" idx="2"/>
          </p:cNvCxnSpPr>
          <p:nvPr/>
        </p:nvCxnSpPr>
        <p:spPr>
          <a:xfrm>
            <a:off x="6003382" y="4849838"/>
            <a:ext cx="2040597" cy="965283"/>
          </a:xfrm>
          <a:prstGeom prst="bentConnector4">
            <a:avLst>
              <a:gd name="adj1" fmla="val 245"/>
              <a:gd name="adj2" fmla="val 123682"/>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594334" y="3079127"/>
            <a:ext cx="2912817" cy="2016454"/>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species=</a:t>
            </a:r>
            <a:r>
              <a:rPr lang="en-US" sz="1600" kern="0" dirty="0" err="1">
                <a:solidFill>
                  <a:sysClr val="windowText" lastClr="000000"/>
                </a:solidFill>
                <a:ea typeface="Arial Unicode MS" pitchFamily="34" charset="-128"/>
                <a:cs typeface="Arial Unicode MS" pitchFamily="34" charset="-128"/>
              </a:rPr>
              <a:t>koopa</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0" name="Connector: Elbow 29">
            <a:extLst>
              <a:ext uri="{FF2B5EF4-FFF2-40B4-BE49-F238E27FC236}">
                <a16:creationId xmlns:a16="http://schemas.microsoft.com/office/drawing/2014/main" id="{F739514E-B604-4D35-8252-B5A6F2605B3E}"/>
              </a:ext>
            </a:extLst>
          </p:cNvPr>
          <p:cNvCxnSpPr>
            <a:cxnSpLocks/>
          </p:cNvCxnSpPr>
          <p:nvPr/>
        </p:nvCxnSpPr>
        <p:spPr>
          <a:xfrm rot="10800000" flipV="1">
            <a:off x="1403286" y="2334304"/>
            <a:ext cx="1614611" cy="893555"/>
          </a:xfrm>
          <a:prstGeom prst="bentConnector2">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86DA505-AC3F-44E5-B4C9-EE24786D129B}"/>
              </a:ext>
            </a:extLst>
          </p:cNvPr>
          <p:cNvCxnSpPr>
            <a:cxnSpLocks/>
          </p:cNvCxnSpPr>
          <p:nvPr/>
        </p:nvCxnSpPr>
        <p:spPr>
          <a:xfrm>
            <a:off x="9069904" y="2334305"/>
            <a:ext cx="1558410" cy="893555"/>
          </a:xfrm>
          <a:prstGeom prst="bentConnector2">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41AD0F10-42E5-4D26-A2EE-7426640C9DFC}"/>
              </a:ext>
            </a:extLst>
          </p:cNvPr>
          <p:cNvCxnSpPr>
            <a:cxnSpLocks/>
          </p:cNvCxnSpPr>
          <p:nvPr/>
        </p:nvCxnSpPr>
        <p:spPr>
          <a:xfrm>
            <a:off x="1403285" y="3656444"/>
            <a:ext cx="3191049" cy="310523"/>
          </a:xfrm>
          <a:prstGeom prst="bentConnector3">
            <a:avLst>
              <a:gd name="adj1" fmla="val 275"/>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9871BF5-1BA5-4A85-9851-D40B5269E3D0}"/>
              </a:ext>
            </a:extLst>
          </p:cNvPr>
          <p:cNvCxnSpPr>
            <a:cxnSpLocks/>
          </p:cNvCxnSpPr>
          <p:nvPr/>
        </p:nvCxnSpPr>
        <p:spPr>
          <a:xfrm rot="10800000" flipV="1">
            <a:off x="7507151" y="3656445"/>
            <a:ext cx="3121164" cy="310524"/>
          </a:xfrm>
          <a:prstGeom prst="bentConnector3">
            <a:avLst>
              <a:gd name="adj1" fmla="val -408"/>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DA3CF5C-1C3A-4015-A1E8-BC1C89D781B4}"/>
              </a:ext>
            </a:extLst>
          </p:cNvPr>
          <p:cNvSpPr/>
          <p:nvPr/>
        </p:nvSpPr>
        <p:spPr bwMode="gray">
          <a:xfrm>
            <a:off x="678812" y="3227860"/>
            <a:ext cx="1974894"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4FCB5143-F757-480A-B16E-ED49A088147F}"/>
              </a:ext>
            </a:extLst>
          </p:cNvPr>
          <p:cNvSpPr/>
          <p:nvPr/>
        </p:nvSpPr>
        <p:spPr bwMode="gray">
          <a:xfrm>
            <a:off x="9458574" y="3227860"/>
            <a:ext cx="1950213"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198496" cy="818420"/>
            <a:chOff x="3017896" y="1876370"/>
            <a:chExt cx="6052008" cy="821276"/>
          </a:xfrm>
          <a:solidFill>
            <a:schemeClr val="accent3">
              <a:lumMod val="40000"/>
              <a:lumOff val="60000"/>
            </a:schemeClr>
          </a:solidFill>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solidFill>
              <a:schemeClr val="accent3">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solidFill>
                    <a:schemeClr val="bg1"/>
                  </a:solidFill>
                  <a:ea typeface="Arial Unicode MS" pitchFamily="34" charset="-128"/>
                  <a:cs typeface="Arial Unicode MS" pitchFamily="34" charset="-128"/>
                </a:rPr>
                <a:t>Port: 80</a:t>
              </a:r>
              <a:endPar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solidFill>
              <a:schemeClr val="accent3">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IP: 35.65.257.1</a:t>
              </a:r>
            </a:p>
          </p:txBody>
        </p:sp>
      </p:grpSp>
    </p:spTree>
    <p:extLst>
      <p:ext uri="{BB962C8B-B14F-4D97-AF65-F5344CB8AC3E}">
        <p14:creationId xmlns:p14="http://schemas.microsoft.com/office/powerpoint/2010/main" val="365758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EF0BFC98-B737-4F20-BC1A-D30A78344285}"/>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4049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7515D22-FF30-4AC1-B6A2-F07B7FE970EE}"/>
              </a:ext>
            </a:extLst>
          </p:cNvPr>
          <p:cNvPicPr>
            <a:picLocks noChangeAspect="1"/>
          </p:cNvPicPr>
          <p:nvPr/>
        </p:nvPicPr>
        <p:blipFill>
          <a:blip r:embed="rId3"/>
          <a:stretch>
            <a:fillRect/>
          </a:stretch>
        </p:blipFill>
        <p:spPr>
          <a:xfrm>
            <a:off x="504001" y="1315497"/>
            <a:ext cx="2933333" cy="4380952"/>
          </a:xfrm>
          <a:prstGeom prst="rect">
            <a:avLst/>
          </a:prstGeom>
          <a:ln>
            <a:solidFill>
              <a:schemeClr val="tx1"/>
            </a:solidFill>
          </a:ln>
        </p:spPr>
      </p:pic>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#04</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BB097883-2309-4829-AD93-2FB63E489689}"/>
              </a:ext>
            </a:extLst>
          </p:cNvPr>
          <p:cNvSpPr/>
          <p:nvPr/>
        </p:nvSpPr>
        <p:spPr bwMode="gray">
          <a:xfrm>
            <a:off x="591671" y="1787021"/>
            <a:ext cx="2535294" cy="915844"/>
          </a:xfrm>
          <a:prstGeom prst="wedgeRectCallout">
            <a:avLst>
              <a:gd name="adj1" fmla="val 78596"/>
              <a:gd name="adj2" fmla="val -542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Make your pods available via a service</a:t>
            </a: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006732341"/>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443690342"/>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a:solidFill>
            <a:schemeClr val="bg2"/>
          </a:solidFill>
        </p:grpSpPr>
        <p:sp>
          <p:nvSpPr>
            <p:cNvPr id="42" name="Rectangle 41"/>
            <p:cNvSpPr/>
            <p:nvPr/>
          </p:nvSpPr>
          <p:spPr bwMode="gray">
            <a:xfrm>
              <a:off x="2386981"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1" name="Rectangle 10"/>
            <p:cNvSpPr/>
            <p:nvPr/>
          </p:nvSpPr>
          <p:spPr bwMode="gray">
            <a:xfrm>
              <a:off x="4918424"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5" name="Rectangle 14"/>
            <p:cNvSpPr/>
            <p:nvPr/>
          </p:nvSpPr>
          <p:spPr bwMode="gray">
            <a:xfrm>
              <a:off x="7449867"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services?</a:t>
            </a:r>
          </a:p>
        </p:txBody>
      </p:sp>
      <p:sp>
        <p:nvSpPr>
          <p:cNvPr id="4" name="Rectangle 3"/>
          <p:cNvSpPr/>
          <p:nvPr/>
        </p:nvSpPr>
        <p:spPr bwMode="gray">
          <a:xfrm>
            <a:off x="2245659"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869142" y="3450386"/>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23</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851"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516C6CF-B9EC-497E-8BEE-5B0FCFD4B99F}"/>
              </a:ext>
            </a:extLst>
          </p:cNvPr>
          <p:cNvSpPr/>
          <p:nvPr/>
        </p:nvSpPr>
        <p:spPr bwMode="gray">
          <a:xfrm>
            <a:off x="7583653"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AE42718A-46FF-414E-ADB9-9B0E046D7693}"/>
              </a:ext>
            </a:extLst>
          </p:cNvPr>
          <p:cNvSpPr/>
          <p:nvPr/>
        </p:nvSpPr>
        <p:spPr bwMode="gray">
          <a:xfrm>
            <a:off x="7207136" y="3450386"/>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42</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 name="Picture 2" descr="https://vignette.wikia.nocookie.net/nintendo/images/8/83/KoopaNSMB.png/revision/latest?cb=20110724132501&amp;path-prefix=en">
            <a:extLst>
              <a:ext uri="{FF2B5EF4-FFF2-40B4-BE49-F238E27FC236}">
                <a16:creationId xmlns:a16="http://schemas.microsoft.com/office/drawing/2014/main" id="{86DACA72-203D-483F-B13C-5400F8529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2845"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7" name="Multiplication Sign 6">
            <a:extLst>
              <a:ext uri="{FF2B5EF4-FFF2-40B4-BE49-F238E27FC236}">
                <a16:creationId xmlns:a16="http://schemas.microsoft.com/office/drawing/2014/main" id="{D0435775-5342-45BC-A144-EFE5CD3F7C99}"/>
              </a:ext>
            </a:extLst>
          </p:cNvPr>
          <p:cNvSpPr/>
          <p:nvPr/>
        </p:nvSpPr>
        <p:spPr bwMode="gray">
          <a:xfrm>
            <a:off x="1596933" y="2959172"/>
            <a:ext cx="3898828" cy="3898828"/>
          </a:xfrm>
          <a:prstGeom prst="mathMultiply">
            <a:avLst>
              <a:gd name="adj1" fmla="val 13173"/>
            </a:avLst>
          </a:prstGeom>
          <a:solidFill>
            <a:srgbClr val="FF00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Bent 8">
            <a:extLst>
              <a:ext uri="{FF2B5EF4-FFF2-40B4-BE49-F238E27FC236}">
                <a16:creationId xmlns:a16="http://schemas.microsoft.com/office/drawing/2014/main" id="{E345D34A-7A10-4F85-AF10-B28CB9E687F4}"/>
              </a:ext>
            </a:extLst>
          </p:cNvPr>
          <p:cNvSpPr/>
          <p:nvPr/>
        </p:nvSpPr>
        <p:spPr bwMode="gray">
          <a:xfrm rot="16200000" flipH="1">
            <a:off x="2382178" y="1782724"/>
            <a:ext cx="1903549" cy="1450260"/>
          </a:xfrm>
          <a:prstGeom prst="bentArrow">
            <a:avLst>
              <a:gd name="adj1" fmla="val 14067"/>
              <a:gd name="adj2" fmla="val 19230"/>
              <a:gd name="adj3" fmla="val 17711"/>
              <a:gd name="adj4" fmla="val 30388"/>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 name="Graphic 23" descr="Question mark">
            <a:extLst>
              <a:ext uri="{FF2B5EF4-FFF2-40B4-BE49-F238E27FC236}">
                <a16:creationId xmlns:a16="http://schemas.microsoft.com/office/drawing/2014/main" id="{1CAFC181-2A17-4421-A0C6-086C8129A8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25818" y="3289409"/>
            <a:ext cx="3151546" cy="3151546"/>
          </a:xfrm>
          <a:prstGeom prst="rect">
            <a:avLst/>
          </a:prstGeom>
        </p:spPr>
      </p:pic>
      <p:sp>
        <p:nvSpPr>
          <p:cNvPr id="13" name="Cloud 12">
            <a:extLst>
              <a:ext uri="{FF2B5EF4-FFF2-40B4-BE49-F238E27FC236}">
                <a16:creationId xmlns:a16="http://schemas.microsoft.com/office/drawing/2014/main" id="{0A9BF1C0-27CA-42F1-A273-1B42EF983C4F}"/>
              </a:ext>
            </a:extLst>
          </p:cNvPr>
          <p:cNvSpPr/>
          <p:nvPr/>
        </p:nvSpPr>
        <p:spPr bwMode="gray">
          <a:xfrm>
            <a:off x="3452217" y="1056212"/>
            <a:ext cx="4616018" cy="1074420"/>
          </a:xfrm>
          <a:prstGeom prst="cloud">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a:ea typeface="Arial Unicode MS" pitchFamily="34" charset="-128"/>
                <a:cs typeface="Arial Unicode MS" pitchFamily="34" charset="-128"/>
              </a:rPr>
              <a:t>nasty-</a:t>
            </a:r>
            <a:r>
              <a:rPr lang="en-US" sz="1800" b="1" kern="0" dirty="0" err="1">
                <a:ea typeface="Arial Unicode MS" pitchFamily="34" charset="-128"/>
                <a:cs typeface="Arial Unicode MS" pitchFamily="34" charset="-128"/>
              </a:rPr>
              <a:t>koopa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10.10.20.</a:t>
            </a:r>
            <a:r>
              <a:rPr lang="en-US" sz="1800" b="1" kern="0" dirty="0">
                <a:ea typeface="Arial Unicode MS" pitchFamily="34" charset="-128"/>
                <a:cs typeface="Arial Unicode MS" pitchFamily="34" charset="-128"/>
              </a:rPr>
              <a:t>23</a:t>
            </a:r>
            <a:r>
              <a:rPr lang="en-US" sz="1800" kern="0" dirty="0">
                <a:ea typeface="Arial Unicode MS" pitchFamily="34" charset="-128"/>
                <a:cs typeface="Arial Unicode MS" pitchFamily="34" charset="-128"/>
              </a:rPr>
              <a:t>:80</a:t>
            </a:r>
            <a:endParaRPr kumimoji="0" lang="en-US" sz="180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3016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indefinite" fill="hold" grpId="0" nodeType="afterEffect">
                                  <p:stCondLst>
                                    <p:cond delay="0"/>
                                  </p:stCondLst>
                                  <p:endCondLst>
                                    <p:cond evt="onNext" delay="0">
                                      <p:tgtEl>
                                        <p:sldTgt/>
                                      </p:tgtEl>
                                    </p:cond>
                                  </p:end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grpId="0" nodeType="clickEffect">
                                  <p:stCondLst>
                                    <p:cond delay="0"/>
                                  </p:stCondLst>
                                  <p:childTnLst>
                                    <p:animEffect transition="out" filter="fade">
                                      <p:cBhvr>
                                        <p:cTn id="14" dur="1000"/>
                                        <p:tgtEl>
                                          <p:spTgt spid="4"/>
                                        </p:tgtEl>
                                      </p:cBhvr>
                                    </p:animEffect>
                                    <p:anim calcmode="lin" valueType="num">
                                      <p:cBhvr>
                                        <p:cTn id="15" dur="1000"/>
                                        <p:tgtEl>
                                          <p:spTgt spid="4"/>
                                        </p:tgtEl>
                                        <p:attrNameLst>
                                          <p:attrName>ppt_x</p:attrName>
                                        </p:attrNameLst>
                                      </p:cBhvr>
                                      <p:tavLst>
                                        <p:tav tm="0">
                                          <p:val>
                                            <p:strVal val="ppt_x"/>
                                          </p:val>
                                        </p:tav>
                                        <p:tav tm="100000">
                                          <p:val>
                                            <p:strVal val="ppt_x"/>
                                          </p:val>
                                        </p:tav>
                                      </p:tavLst>
                                    </p:anim>
                                    <p:anim calcmode="lin" valueType="num">
                                      <p:cBhvr>
                                        <p:cTn id="16" dur="1000"/>
                                        <p:tgtEl>
                                          <p:spTgt spid="4"/>
                                        </p:tgtEl>
                                        <p:attrNameLst>
                                          <p:attrName>ppt_y</p:attrName>
                                        </p:attrNameLst>
                                      </p:cBhvr>
                                      <p:tavLst>
                                        <p:tav tm="0">
                                          <p:val>
                                            <p:strVal val="ppt_y"/>
                                          </p:val>
                                        </p:tav>
                                        <p:tav tm="100000">
                                          <p:val>
                                            <p:strVal val="ppt_y+.1"/>
                                          </p:val>
                                        </p:tav>
                                      </p:tavLst>
                                    </p:anim>
                                    <p:set>
                                      <p:cBhvr>
                                        <p:cTn id="17" dur="1" fill="hold">
                                          <p:stCondLst>
                                            <p:cond delay="999"/>
                                          </p:stCondLst>
                                        </p:cTn>
                                        <p:tgtEl>
                                          <p:spTgt spid="4"/>
                                        </p:tgtEl>
                                        <p:attrNameLst>
                                          <p:attrName>style.visibility</p:attrName>
                                        </p:attrNameLst>
                                      </p:cBhvr>
                                      <p:to>
                                        <p:strVal val="hidden"/>
                                      </p:to>
                                    </p:set>
                                  </p:childTnLst>
                                </p:cTn>
                              </p:par>
                              <p:par>
                                <p:cTn id="18" presetID="42" presetClass="exit" presetSubtype="0" fill="hold" grpId="0" nodeType="withEffect">
                                  <p:stCondLst>
                                    <p:cond delay="0"/>
                                  </p:stCondLst>
                                  <p:childTnLst>
                                    <p:animEffect transition="out" filter="fade">
                                      <p:cBhvr>
                                        <p:cTn id="19" dur="1000"/>
                                        <p:tgtEl>
                                          <p:spTgt spid="5"/>
                                        </p:tgtEl>
                                      </p:cBhvr>
                                    </p:animEffect>
                                    <p:anim calcmode="lin" valueType="num">
                                      <p:cBhvr>
                                        <p:cTn id="20" dur="1000"/>
                                        <p:tgtEl>
                                          <p:spTgt spid="5"/>
                                        </p:tgtEl>
                                        <p:attrNameLst>
                                          <p:attrName>ppt_x</p:attrName>
                                        </p:attrNameLst>
                                      </p:cBhvr>
                                      <p:tavLst>
                                        <p:tav tm="0">
                                          <p:val>
                                            <p:strVal val="ppt_x"/>
                                          </p:val>
                                        </p:tav>
                                        <p:tav tm="100000">
                                          <p:val>
                                            <p:strVal val="ppt_x"/>
                                          </p:val>
                                        </p:tav>
                                      </p:tavLst>
                                    </p:anim>
                                    <p:anim calcmode="lin" valueType="num">
                                      <p:cBhvr>
                                        <p:cTn id="21" dur="1000"/>
                                        <p:tgtEl>
                                          <p:spTgt spid="5"/>
                                        </p:tgtEl>
                                        <p:attrNameLst>
                                          <p:attrName>ppt_y</p:attrName>
                                        </p:attrNameLst>
                                      </p:cBhvr>
                                      <p:tavLst>
                                        <p:tav tm="0">
                                          <p:val>
                                            <p:strVal val="ppt_y"/>
                                          </p:val>
                                        </p:tav>
                                        <p:tav tm="100000">
                                          <p:val>
                                            <p:strVal val="ppt_y+.1"/>
                                          </p:val>
                                        </p:tav>
                                      </p:tavLst>
                                    </p:anim>
                                    <p:set>
                                      <p:cBhvr>
                                        <p:cTn id="22" dur="1" fill="hold">
                                          <p:stCondLst>
                                            <p:cond delay="999"/>
                                          </p:stCondLst>
                                        </p:cTn>
                                        <p:tgtEl>
                                          <p:spTgt spid="5"/>
                                        </p:tgtEl>
                                        <p:attrNameLst>
                                          <p:attrName>style.visibility</p:attrName>
                                        </p:attrNameLst>
                                      </p:cBhvr>
                                      <p:to>
                                        <p:strVal val="hidden"/>
                                      </p:to>
                                    </p:set>
                                  </p:childTnLst>
                                </p:cTn>
                              </p:par>
                              <p:par>
                                <p:cTn id="23" presetID="42" presetClass="exit" presetSubtype="0" fill="hold" nodeType="withEffect">
                                  <p:stCondLst>
                                    <p:cond delay="0"/>
                                  </p:stCondLst>
                                  <p:childTnLst>
                                    <p:animEffect transition="out" filter="fade">
                                      <p:cBhvr>
                                        <p:cTn id="24" dur="1000"/>
                                        <p:tgtEl>
                                          <p:spTgt spid="15"/>
                                        </p:tgtEl>
                                      </p:cBhvr>
                                    </p:animEffect>
                                    <p:anim calcmode="lin" valueType="num">
                                      <p:cBhvr>
                                        <p:cTn id="25" dur="1000"/>
                                        <p:tgtEl>
                                          <p:spTgt spid="15"/>
                                        </p:tgtEl>
                                        <p:attrNameLst>
                                          <p:attrName>ppt_x</p:attrName>
                                        </p:attrNameLst>
                                      </p:cBhvr>
                                      <p:tavLst>
                                        <p:tav tm="0">
                                          <p:val>
                                            <p:strVal val="ppt_x"/>
                                          </p:val>
                                        </p:tav>
                                        <p:tav tm="100000">
                                          <p:val>
                                            <p:strVal val="ppt_x"/>
                                          </p:val>
                                        </p:tav>
                                      </p:tavLst>
                                    </p:anim>
                                    <p:anim calcmode="lin" valueType="num">
                                      <p:cBhvr>
                                        <p:cTn id="26" dur="1000"/>
                                        <p:tgtEl>
                                          <p:spTgt spid="15"/>
                                        </p:tgtEl>
                                        <p:attrNameLst>
                                          <p:attrName>ppt_y</p:attrName>
                                        </p:attrNameLst>
                                      </p:cBhvr>
                                      <p:tavLst>
                                        <p:tav tm="0">
                                          <p:val>
                                            <p:strVal val="ppt_y"/>
                                          </p:val>
                                        </p:tav>
                                        <p:tav tm="100000">
                                          <p:val>
                                            <p:strVal val="ppt_y+.1"/>
                                          </p:val>
                                        </p:tav>
                                      </p:tavLst>
                                    </p:anim>
                                    <p:set>
                                      <p:cBhvr>
                                        <p:cTn id="27" dur="1" fill="hold">
                                          <p:stCondLst>
                                            <p:cond delay="999"/>
                                          </p:stCondLst>
                                        </p:cTn>
                                        <p:tgtEl>
                                          <p:spTgt spid="15"/>
                                        </p:tgtEl>
                                        <p:attrNameLst>
                                          <p:attrName>style.visibility</p:attrName>
                                        </p:attrNameLst>
                                      </p:cBhvr>
                                      <p:to>
                                        <p:strVal val="hidden"/>
                                      </p:to>
                                    </p:set>
                                  </p:childTnLst>
                                </p:cTn>
                              </p:par>
                              <p:par>
                                <p:cTn id="28" presetID="42" presetClass="exit" presetSubtype="0" fill="hold" grpId="2" nodeType="withEffect">
                                  <p:stCondLst>
                                    <p:cond delay="0"/>
                                  </p:stCondLst>
                                  <p:childTnLst>
                                    <p:animEffect transition="out" filter="fade">
                                      <p:cBhvr>
                                        <p:cTn id="29" dur="1000"/>
                                        <p:tgtEl>
                                          <p:spTgt spid="7"/>
                                        </p:tgtEl>
                                      </p:cBhvr>
                                    </p:animEffect>
                                    <p:anim calcmode="lin" valueType="num">
                                      <p:cBhvr>
                                        <p:cTn id="30" dur="1000"/>
                                        <p:tgtEl>
                                          <p:spTgt spid="7"/>
                                        </p:tgtEl>
                                        <p:attrNameLst>
                                          <p:attrName>ppt_x</p:attrName>
                                        </p:attrNameLst>
                                      </p:cBhvr>
                                      <p:tavLst>
                                        <p:tav tm="0">
                                          <p:val>
                                            <p:strVal val="ppt_x"/>
                                          </p:val>
                                        </p:tav>
                                        <p:tav tm="100000">
                                          <p:val>
                                            <p:strVal val="ppt_x"/>
                                          </p:val>
                                        </p:tav>
                                      </p:tavLst>
                                    </p:anim>
                                    <p:anim calcmode="lin" valueType="num">
                                      <p:cBhvr>
                                        <p:cTn id="31" dur="1000"/>
                                        <p:tgtEl>
                                          <p:spTgt spid="7"/>
                                        </p:tgtEl>
                                        <p:attrNameLst>
                                          <p:attrName>ppt_y</p:attrName>
                                        </p:attrNameLst>
                                      </p:cBhvr>
                                      <p:tavLst>
                                        <p:tav tm="0">
                                          <p:val>
                                            <p:strVal val="ppt_y"/>
                                          </p:val>
                                        </p:tav>
                                        <p:tav tm="100000">
                                          <p:val>
                                            <p:strVal val="ppt_y+.1"/>
                                          </p:val>
                                        </p:tav>
                                      </p:tavLst>
                                    </p:anim>
                                    <p:set>
                                      <p:cBhvr>
                                        <p:cTn id="32" dur="1" fill="hold">
                                          <p:stCondLst>
                                            <p:cond delay="999"/>
                                          </p:stCondLst>
                                        </p:cTn>
                                        <p:tgtEl>
                                          <p:spTgt spid="7"/>
                                        </p:tgtEl>
                                        <p:attrNameLst>
                                          <p:attrName>style.visibility</p:attrName>
                                        </p:attrNameLst>
                                      </p:cBhvr>
                                      <p:to>
                                        <p:strVal val="hidden"/>
                                      </p:to>
                                    </p:set>
                                  </p:childTnLst>
                                </p:cTn>
                              </p:par>
                            </p:childTnLst>
                          </p:cTn>
                        </p:par>
                        <p:par>
                          <p:cTn id="33" fill="hold">
                            <p:stCondLst>
                              <p:cond delay="1000"/>
                            </p:stCondLst>
                            <p:childTnLst>
                              <p:par>
                                <p:cTn id="34" presetID="42"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8" grpId="0" animBg="1"/>
      <p:bldP spid="19" grpId="0" animBg="1"/>
      <p:bldP spid="7" grpId="0" animBg="1"/>
      <p:bldP spid="7" grpId="1" animBg="1"/>
      <p:bldP spid="7"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 Stable network endpoints</a:t>
            </a:r>
          </a:p>
        </p:txBody>
      </p:sp>
      <p:grpSp>
        <p:nvGrpSpPr>
          <p:cNvPr id="8" name="Group 7">
            <a:extLst>
              <a:ext uri="{FF2B5EF4-FFF2-40B4-BE49-F238E27FC236}">
                <a16:creationId xmlns:a16="http://schemas.microsoft.com/office/drawing/2014/main" id="{15144149-BD31-41FA-AD2F-1665F463BEB2}"/>
              </a:ext>
            </a:extLst>
          </p:cNvPr>
          <p:cNvGrpSpPr/>
          <p:nvPr/>
        </p:nvGrpSpPr>
        <p:grpSpPr>
          <a:xfrm>
            <a:off x="2084293" y="3715608"/>
            <a:ext cx="2695507" cy="2457124"/>
            <a:chOff x="1196789" y="3390962"/>
            <a:chExt cx="2977894" cy="2714538"/>
          </a:xfrm>
        </p:grpSpPr>
        <p:sp>
          <p:nvSpPr>
            <p:cNvPr id="4" name="Rectangle 3"/>
            <p:cNvSpPr/>
            <p:nvPr/>
          </p:nvSpPr>
          <p:spPr bwMode="gray">
            <a:xfrm>
              <a:off x="1573306"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196789" y="3390962"/>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23</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26C6BE8-7277-4404-848A-F6B084B0CBF8}"/>
              </a:ext>
            </a:extLst>
          </p:cNvPr>
          <p:cNvGrpSpPr/>
          <p:nvPr/>
        </p:nvGrpSpPr>
        <p:grpSpPr>
          <a:xfrm>
            <a:off x="7422287" y="3715608"/>
            <a:ext cx="2695507" cy="2457124"/>
            <a:chOff x="6534783" y="3390962"/>
            <a:chExt cx="2977894" cy="2714538"/>
          </a:xfrm>
        </p:grpSpPr>
        <p:sp>
          <p:nvSpPr>
            <p:cNvPr id="18" name="Rectangle 17">
              <a:extLst>
                <a:ext uri="{FF2B5EF4-FFF2-40B4-BE49-F238E27FC236}">
                  <a16:creationId xmlns:a16="http://schemas.microsoft.com/office/drawing/2014/main" id="{3516C6CF-B9EC-497E-8BEE-5B0FCFD4B99F}"/>
                </a:ext>
              </a:extLst>
            </p:cNvPr>
            <p:cNvSpPr/>
            <p:nvPr/>
          </p:nvSpPr>
          <p:spPr bwMode="gray">
            <a:xfrm>
              <a:off x="6911300"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AE42718A-46FF-414E-ADB9-9B0E046D7693}"/>
                </a:ext>
              </a:extLst>
            </p:cNvPr>
            <p:cNvSpPr/>
            <p:nvPr/>
          </p:nvSpPr>
          <p:spPr bwMode="gray">
            <a:xfrm>
              <a:off x="6534783" y="3390962"/>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42</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 name="Picture 2" descr="https://vignette.wikia.nocookie.net/nintendo/images/8/83/KoopaNSMB.png/revision/latest?cb=20110724132501&amp;path-prefix=en">
              <a:extLst>
                <a:ext uri="{FF2B5EF4-FFF2-40B4-BE49-F238E27FC236}">
                  <a16:creationId xmlns:a16="http://schemas.microsoft.com/office/drawing/2014/main" id="{86DACA72-203D-483F-B13C-5400F8529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492"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Multiplication Sign 6">
            <a:extLst>
              <a:ext uri="{FF2B5EF4-FFF2-40B4-BE49-F238E27FC236}">
                <a16:creationId xmlns:a16="http://schemas.microsoft.com/office/drawing/2014/main" id="{D0435775-5342-45BC-A144-EFE5CD3F7C99}"/>
              </a:ext>
            </a:extLst>
          </p:cNvPr>
          <p:cNvSpPr/>
          <p:nvPr/>
        </p:nvSpPr>
        <p:spPr bwMode="gray">
          <a:xfrm>
            <a:off x="1670379" y="3072272"/>
            <a:ext cx="3898828" cy="3898828"/>
          </a:xfrm>
          <a:prstGeom prst="mathMultiply">
            <a:avLst>
              <a:gd name="adj1" fmla="val 13173"/>
            </a:avLst>
          </a:prstGeom>
          <a:solidFill>
            <a:srgbClr val="FF00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15F99F9-BC4C-42EC-85D8-3581EAE3B890}"/>
              </a:ext>
            </a:extLst>
          </p:cNvPr>
          <p:cNvSpPr/>
          <p:nvPr/>
        </p:nvSpPr>
        <p:spPr bwMode="gray">
          <a:xfrm>
            <a:off x="3506454" y="2637162"/>
            <a:ext cx="4373074" cy="700518"/>
          </a:xfrm>
          <a:prstGeom prst="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br>
              <a:rPr kumimoji="0" lang="en-US" sz="18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en-US" sz="1800" kern="0" dirty="0">
                <a:solidFill>
                  <a:schemeClr val="bg1"/>
                </a:solidFill>
                <a:ea typeface="Arial Unicode MS" pitchFamily="34" charset="-128"/>
                <a:cs typeface="Arial Unicode MS" pitchFamily="34" charset="-128"/>
              </a:rPr>
              <a:t>Name: </a:t>
            </a:r>
            <a:r>
              <a:rPr lang="en-US" sz="1800" b="1" kern="0" dirty="0" err="1">
                <a:solidFill>
                  <a:schemeClr val="bg1"/>
                </a:solidFill>
                <a:ea typeface="Arial Unicode MS" pitchFamily="34" charset="-128"/>
                <a:cs typeface="Arial Unicode MS" pitchFamily="34" charset="-128"/>
              </a:rPr>
              <a:t>koopa</a:t>
            </a:r>
            <a:r>
              <a:rPr lang="en-US" sz="1800" b="1" kern="0" dirty="0">
                <a:solidFill>
                  <a:schemeClr val="bg1"/>
                </a:solidFill>
                <a:ea typeface="Arial Unicode MS" pitchFamily="34" charset="-128"/>
                <a:cs typeface="Arial Unicode MS" pitchFamily="34" charset="-128"/>
              </a:rPr>
              <a:t>-service</a:t>
            </a:r>
            <a:endParaRPr kumimoji="0" lang="en-US" sz="18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4" name="Arrow: Bent 13">
            <a:extLst>
              <a:ext uri="{FF2B5EF4-FFF2-40B4-BE49-F238E27FC236}">
                <a16:creationId xmlns:a16="http://schemas.microsoft.com/office/drawing/2014/main" id="{7C7B11AE-57B9-4432-9473-81FD0EAA581B}"/>
              </a:ext>
            </a:extLst>
          </p:cNvPr>
          <p:cNvSpPr/>
          <p:nvPr/>
        </p:nvSpPr>
        <p:spPr bwMode="gray">
          <a:xfrm rot="16200000" flipH="1">
            <a:off x="2709955" y="2858294"/>
            <a:ext cx="759797" cy="833201"/>
          </a:xfrm>
          <a:prstGeom prst="bentArrow">
            <a:avLst>
              <a:gd name="adj1" fmla="val 21745"/>
              <a:gd name="adj2" fmla="val 23069"/>
              <a:gd name="adj3" fmla="val 17711"/>
              <a:gd name="adj4" fmla="val 30388"/>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Arrow: Bent 16">
            <a:extLst>
              <a:ext uri="{FF2B5EF4-FFF2-40B4-BE49-F238E27FC236}">
                <a16:creationId xmlns:a16="http://schemas.microsoft.com/office/drawing/2014/main" id="{9645930A-9928-49CE-844A-CDE81A5F4DBA}"/>
              </a:ext>
            </a:extLst>
          </p:cNvPr>
          <p:cNvSpPr/>
          <p:nvPr/>
        </p:nvSpPr>
        <p:spPr bwMode="gray">
          <a:xfrm rot="5400000">
            <a:off x="7909570" y="2854071"/>
            <a:ext cx="759797" cy="833200"/>
          </a:xfrm>
          <a:prstGeom prst="bentArrow">
            <a:avLst>
              <a:gd name="adj1" fmla="val 21745"/>
              <a:gd name="adj2" fmla="val 23069"/>
              <a:gd name="adj3" fmla="val 17711"/>
              <a:gd name="adj4" fmla="val 30388"/>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Down 9">
            <a:extLst>
              <a:ext uri="{FF2B5EF4-FFF2-40B4-BE49-F238E27FC236}">
                <a16:creationId xmlns:a16="http://schemas.microsoft.com/office/drawing/2014/main" id="{52311CEE-F051-458E-9F9F-EEB00618F36C}"/>
              </a:ext>
            </a:extLst>
          </p:cNvPr>
          <p:cNvSpPr/>
          <p:nvPr/>
        </p:nvSpPr>
        <p:spPr bwMode="gray">
          <a:xfrm>
            <a:off x="5329920" y="2136758"/>
            <a:ext cx="726141" cy="496220"/>
          </a:xfrm>
          <a:prstGeom prst="downArrow">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3" name="Cloud 12">
            <a:extLst>
              <a:ext uri="{FF2B5EF4-FFF2-40B4-BE49-F238E27FC236}">
                <a16:creationId xmlns:a16="http://schemas.microsoft.com/office/drawing/2014/main" id="{0A9BF1C0-27CA-42F1-A273-1B42EF983C4F}"/>
              </a:ext>
            </a:extLst>
          </p:cNvPr>
          <p:cNvSpPr/>
          <p:nvPr/>
        </p:nvSpPr>
        <p:spPr bwMode="gray">
          <a:xfrm>
            <a:off x="3384982" y="1123448"/>
            <a:ext cx="4616018" cy="1074420"/>
          </a:xfrm>
          <a:prstGeom prst="cloud">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err="1">
                <a:ea typeface="Arial Unicode MS" pitchFamily="34" charset="-128"/>
                <a:cs typeface="Arial Unicode MS" pitchFamily="34" charset="-128"/>
              </a:rPr>
              <a:t>koopa</a:t>
            </a:r>
            <a:r>
              <a:rPr lang="en-US" sz="1800" b="1" kern="0" dirty="0">
                <a:ea typeface="Arial Unicode MS" pitchFamily="34" charset="-128"/>
                <a:cs typeface="Arial Unicode MS" pitchFamily="34" charset="-128"/>
              </a:rPr>
              <a:t>-service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10.30.42.5:80</a:t>
            </a:r>
            <a:endParaRPr kumimoji="0" lang="en-US" sz="180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151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2000" fill="hold" grpId="0" nodeType="afterEffect">
                                  <p:stCondLst>
                                    <p:cond delay="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par>
                          <p:cTn id="11" fill="hold">
                            <p:stCondLst>
                              <p:cond delay="1000"/>
                            </p:stCondLst>
                            <p:childTnLst>
                              <p:par>
                                <p:cTn id="12" presetID="42" presetClass="exit" presetSubtype="0" fill="hold" nodeType="afterEffect">
                                  <p:stCondLst>
                                    <p:cond delay="0"/>
                                  </p:stCondLst>
                                  <p:childTnLst>
                                    <p:animEffect transition="out" filter="fade">
                                      <p:cBhvr>
                                        <p:cTn id="13" dur="1000"/>
                                        <p:tgtEl>
                                          <p:spTgt spid="8"/>
                                        </p:tgtEl>
                                      </p:cBhvr>
                                    </p:animEffect>
                                    <p:anim calcmode="lin" valueType="num">
                                      <p:cBhvr>
                                        <p:cTn id="14" dur="1000"/>
                                        <p:tgtEl>
                                          <p:spTgt spid="8"/>
                                        </p:tgtEl>
                                        <p:attrNameLst>
                                          <p:attrName>ppt_x</p:attrName>
                                        </p:attrNameLst>
                                      </p:cBhvr>
                                      <p:tavLst>
                                        <p:tav tm="0">
                                          <p:val>
                                            <p:strVal val="ppt_x"/>
                                          </p:val>
                                        </p:tav>
                                        <p:tav tm="100000">
                                          <p:val>
                                            <p:strVal val="ppt_x"/>
                                          </p:val>
                                        </p:tav>
                                      </p:tavLst>
                                    </p:anim>
                                    <p:anim calcmode="lin" valueType="num">
                                      <p:cBhvr>
                                        <p:cTn id="15" dur="1000"/>
                                        <p:tgtEl>
                                          <p:spTgt spid="8"/>
                                        </p:tgtEl>
                                        <p:attrNameLst>
                                          <p:attrName>ppt_y</p:attrName>
                                        </p:attrNameLst>
                                      </p:cBhvr>
                                      <p:tavLst>
                                        <p:tav tm="0">
                                          <p:val>
                                            <p:strVal val="ppt_y"/>
                                          </p:val>
                                        </p:tav>
                                        <p:tav tm="100000">
                                          <p:val>
                                            <p:strVal val="ppt_y+.1"/>
                                          </p:val>
                                        </p:tav>
                                      </p:tavLst>
                                    </p:anim>
                                    <p:set>
                                      <p:cBhvr>
                                        <p:cTn id="16" dur="1" fill="hold">
                                          <p:stCondLst>
                                            <p:cond delay="999"/>
                                          </p:stCondLst>
                                        </p:cTn>
                                        <p:tgtEl>
                                          <p:spTgt spid="8"/>
                                        </p:tgtEl>
                                        <p:attrNameLst>
                                          <p:attrName>style.visibility</p:attrName>
                                        </p:attrNameLst>
                                      </p:cBhvr>
                                      <p:to>
                                        <p:strVal val="hidden"/>
                                      </p:to>
                                    </p:set>
                                  </p:childTnLst>
                                </p:cTn>
                              </p:par>
                              <p:par>
                                <p:cTn id="17" presetID="42" presetClass="exit" presetSubtype="0" fill="hold" grpId="2" nodeType="withEffect">
                                  <p:stCondLst>
                                    <p:cond delay="0"/>
                                  </p:stCondLst>
                                  <p:childTnLst>
                                    <p:animEffect transition="out" filter="fade">
                                      <p:cBhvr>
                                        <p:cTn id="18" dur="1000"/>
                                        <p:tgtEl>
                                          <p:spTgt spid="7"/>
                                        </p:tgtEl>
                                      </p:cBhvr>
                                    </p:animEffect>
                                    <p:anim calcmode="lin" valueType="num">
                                      <p:cBhvr>
                                        <p:cTn id="19" dur="1000"/>
                                        <p:tgtEl>
                                          <p:spTgt spid="7"/>
                                        </p:tgtEl>
                                        <p:attrNameLst>
                                          <p:attrName>ppt_x</p:attrName>
                                        </p:attrNameLst>
                                      </p:cBhvr>
                                      <p:tavLst>
                                        <p:tav tm="0">
                                          <p:val>
                                            <p:strVal val="ppt_x"/>
                                          </p:val>
                                        </p:tav>
                                        <p:tav tm="100000">
                                          <p:val>
                                            <p:strVal val="ppt_x"/>
                                          </p:val>
                                        </p:tav>
                                      </p:tavLst>
                                    </p:anim>
                                    <p:anim calcmode="lin" valueType="num">
                                      <p:cBhvr>
                                        <p:cTn id="20" dur="1000"/>
                                        <p:tgtEl>
                                          <p:spTgt spid="7"/>
                                        </p:tgtEl>
                                        <p:attrNameLst>
                                          <p:attrName>ppt_y</p:attrName>
                                        </p:attrNameLst>
                                      </p:cBhvr>
                                      <p:tavLst>
                                        <p:tav tm="0">
                                          <p:val>
                                            <p:strVal val="ppt_y"/>
                                          </p:val>
                                        </p:tav>
                                        <p:tav tm="100000">
                                          <p:val>
                                            <p:strVal val="ppt_y+.1"/>
                                          </p:val>
                                        </p:tav>
                                      </p:tavLst>
                                    </p:anim>
                                    <p:set>
                                      <p:cBhvr>
                                        <p:cTn id="21" dur="1" fill="hold">
                                          <p:stCondLst>
                                            <p:cond delay="999"/>
                                          </p:stCondLst>
                                        </p:cTn>
                                        <p:tgtEl>
                                          <p:spTgt spid="7"/>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par>
                          <p:cTn id="24" fill="hold">
                            <p:stCondLst>
                              <p:cond delay="2000"/>
                            </p:stCondLst>
                            <p:childTnLst>
                              <p:par>
                                <p:cTn id="25" presetID="42" presetClass="entr" presetSubtype="0" fill="hold" nodeType="afterEffect">
                                  <p:stCondLst>
                                    <p:cond delay="2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5000"/>
                            </p:stCondLst>
                            <p:childTnLst>
                              <p:par>
                                <p:cTn id="31" presetID="1"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14"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pic>
        <p:nvPicPr>
          <p:cNvPr id="3" name="Picture 2">
            <a:extLst>
              <a:ext uri="{FF2B5EF4-FFF2-40B4-BE49-F238E27FC236}">
                <a16:creationId xmlns:a16="http://schemas.microsoft.com/office/drawing/2014/main" id="{1B8C0222-D7FB-43CC-AB2E-555FEA651E3D}"/>
              </a:ext>
            </a:extLst>
          </p:cNvPr>
          <p:cNvPicPr>
            <a:picLocks noChangeAspect="1"/>
          </p:cNvPicPr>
          <p:nvPr/>
        </p:nvPicPr>
        <p:blipFill>
          <a:blip r:embed="rId3"/>
          <a:stretch>
            <a:fillRect/>
          </a:stretch>
        </p:blipFill>
        <p:spPr>
          <a:xfrm>
            <a:off x="504001" y="1301734"/>
            <a:ext cx="3000000" cy="4542857"/>
          </a:xfrm>
          <a:prstGeom prst="rect">
            <a:avLst/>
          </a:prstGeom>
          <a:ln>
            <a:solidFill>
              <a:schemeClr val="tx1"/>
            </a:solidFill>
          </a:ln>
        </p:spPr>
      </p:pic>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087B535-80B7-45B6-9D6C-1F9D2076F679}"/>
              </a:ext>
            </a:extLst>
          </p:cNvPr>
          <p:cNvGrpSpPr/>
          <p:nvPr/>
        </p:nvGrpSpPr>
        <p:grpSpPr>
          <a:xfrm>
            <a:off x="4652010" y="3518317"/>
            <a:ext cx="4000983" cy="3040388"/>
            <a:chOff x="4652010" y="3518317"/>
            <a:chExt cx="4000983" cy="3040388"/>
          </a:xfrm>
        </p:grpSpPr>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652010" y="4092785"/>
              <a:ext cx="2581029" cy="2230120"/>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Selector:</a:t>
              </a:r>
              <a:br>
                <a:rPr lang="en-US" sz="1800"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species=</a:t>
              </a:r>
              <a:r>
                <a:rPr lang="en-US" sz="1800" b="1" kern="0" dirty="0" err="1">
                  <a:ea typeface="Arial Unicode MS" pitchFamily="34" charset="-128"/>
                  <a:cs typeface="Arial Unicode MS" pitchFamily="34" charset="-128"/>
                </a:rPr>
                <a:t>goomba</a:t>
              </a:r>
              <a:endParaRPr lang="en-US" sz="1800" b="1"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8080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cxnSp>
          <p:nvCxnSpPr>
            <p:cNvPr id="16" name="Connector: Elbow 15">
              <a:extLst>
                <a:ext uri="{FF2B5EF4-FFF2-40B4-BE49-F238E27FC236}">
                  <a16:creationId xmlns:a16="http://schemas.microsoft.com/office/drawing/2014/main" id="{ADE7A174-FDE3-4744-8B4E-E5B3FEC53F27}"/>
                </a:ext>
              </a:extLst>
            </p:cNvPr>
            <p:cNvCxnSpPr>
              <a:cxnSpLocks/>
              <a:stCxn id="7" idx="0"/>
            </p:cNvCxnSpPr>
            <p:nvPr/>
          </p:nvCxnSpPr>
          <p:spPr>
            <a:xfrm flipV="1">
              <a:off x="7233039" y="3518317"/>
              <a:ext cx="1419954" cy="168952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77CAFD2-27A3-4DE6-AAE9-AC799E427C0F}"/>
                </a:ext>
              </a:extLst>
            </p:cNvPr>
            <p:cNvSpPr/>
            <p:nvPr/>
          </p:nvSpPr>
          <p:spPr bwMode="gray">
            <a:xfrm>
              <a:off x="6735834" y="6101505"/>
              <a:ext cx="99441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ts val="600"/>
                </a:spcBef>
                <a:spcAft>
                  <a:spcPct val="0"/>
                </a:spcAft>
                <a:buClr>
                  <a:srgbClr val="F0AB00"/>
                </a:buClr>
                <a:buSzPct val="80000"/>
              </a:pPr>
              <a:r>
                <a:rPr lang="en-US" sz="1800" kern="0" dirty="0">
                  <a:solidFill>
                    <a:schemeClr val="dk1"/>
                  </a:solidFill>
                  <a:latin typeface="+mn-lt"/>
                  <a:ea typeface="Arial Unicode MS" pitchFamily="34" charset="-128"/>
                </a:rPr>
                <a:t>Port</a:t>
              </a:r>
              <a:r>
                <a:rPr lang="en-US" sz="1800" kern="0">
                  <a:solidFill>
                    <a:schemeClr val="dk1"/>
                  </a:solidFill>
                  <a:latin typeface="+mn-lt"/>
                  <a:ea typeface="Arial Unicode MS" pitchFamily="34" charset="-128"/>
                </a:rPr>
                <a:t>: 80</a:t>
              </a:r>
              <a:endParaRPr lang="en-US" sz="1800" kern="0" dirty="0">
                <a:solidFill>
                  <a:schemeClr val="dk1"/>
                </a:solidFill>
                <a:latin typeface="+mn-lt"/>
                <a:ea typeface="Arial Unicode MS" pitchFamily="34" charset="-128"/>
              </a:endParaRPr>
            </a:p>
          </p:txBody>
        </p:sp>
      </p:grpSp>
      <p:grpSp>
        <p:nvGrpSpPr>
          <p:cNvPr id="38" name="Group 37">
            <a:extLst>
              <a:ext uri="{FF2B5EF4-FFF2-40B4-BE49-F238E27FC236}">
                <a16:creationId xmlns:a16="http://schemas.microsoft.com/office/drawing/2014/main" id="{4F068B5A-9151-464B-BA82-AAE8A85B3887}"/>
              </a:ext>
            </a:extLst>
          </p:cNvPr>
          <p:cNvGrpSpPr/>
          <p:nvPr/>
        </p:nvGrpSpPr>
        <p:grpSpPr>
          <a:xfrm>
            <a:off x="1208838" y="3518316"/>
            <a:ext cx="6521406" cy="3042504"/>
            <a:chOff x="1208838" y="3518316"/>
            <a:chExt cx="6521406" cy="3042504"/>
          </a:xfrm>
        </p:grpSpPr>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652010" y="4102100"/>
              <a:ext cx="2581029" cy="2230120"/>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ts val="600"/>
                </a:spcBef>
                <a:spcAft>
                  <a:spcPct val="0"/>
                </a:spcAft>
                <a:buClr>
                  <a:srgbClr val="F0AB00"/>
                </a:buClr>
                <a:buSzPct val="80000"/>
              </a:pPr>
              <a:r>
                <a:rPr lang="en-US" sz="1800" kern="0" dirty="0">
                  <a:solidFill>
                    <a:schemeClr val="dk1"/>
                  </a:solidFill>
                  <a:ea typeface="Arial Unicode MS" pitchFamily="34" charset="-128"/>
                </a:rPr>
                <a:t>Service</a:t>
              </a:r>
            </a:p>
            <a:p>
              <a:pPr marL="285750" indent="-285750" defTabSz="914400" fontAlgn="base">
                <a:spcBef>
                  <a:spcPct val="50000"/>
                </a:spcBef>
                <a:spcAft>
                  <a:spcPct val="0"/>
                </a:spcAft>
                <a:buSzPct val="80000"/>
                <a:buFontTx/>
                <a:buChar char="-"/>
              </a:pPr>
              <a:r>
                <a:rPr lang="en-US" sz="1800" kern="0" dirty="0">
                  <a:ea typeface="Arial Unicode MS" pitchFamily="34" charset="-128"/>
                  <a:cs typeface="Arial Unicode MS" pitchFamily="34" charset="-128"/>
                </a:rPr>
                <a:t>Selector:</a:t>
              </a:r>
              <a:br>
                <a:rPr lang="en-US" sz="1800"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species=</a:t>
              </a:r>
              <a:r>
                <a:rPr lang="en-US" sz="1800" b="1" kern="0" dirty="0" err="1">
                  <a:ea typeface="Arial Unicode MS" pitchFamily="34" charset="-128"/>
                  <a:cs typeface="Arial Unicode MS" pitchFamily="34" charset="-128"/>
                </a:rPr>
                <a:t>koopa</a:t>
              </a:r>
              <a:endParaRPr lang="en-US" sz="1800" b="1" kern="0" dirty="0">
                <a:ea typeface="Arial Unicode MS" pitchFamily="34" charset="-128"/>
                <a:cs typeface="Arial Unicode MS" pitchFamily="34" charset="-128"/>
              </a:endParaRPr>
            </a:p>
            <a:p>
              <a:pPr marL="285750" indent="-285750" defTabSz="914400" fontAlgn="base">
                <a:spcBef>
                  <a:spcPct val="50000"/>
                </a:spcBef>
                <a:spcAft>
                  <a:spcPct val="0"/>
                </a:spcAft>
                <a:buSzPct val="80000"/>
                <a:buFontTx/>
                <a:buChar char="-"/>
              </a:pPr>
              <a:r>
                <a:rPr lang="en-US" sz="1800" kern="0" dirty="0" err="1">
                  <a:solidFill>
                    <a:schemeClr val="dk1"/>
                  </a:solidFill>
                  <a:ea typeface="Arial Unicode MS" pitchFamily="34" charset="-128"/>
                </a:rPr>
                <a:t>TargetPort</a:t>
              </a:r>
              <a:r>
                <a:rPr lang="en-US" sz="1800" kern="0" dirty="0">
                  <a:solidFill>
                    <a:schemeClr val="dk1"/>
                  </a:solidFill>
                  <a:ea typeface="Arial Unicode MS" pitchFamily="34" charset="-128"/>
                </a:rPr>
                <a:t>: </a:t>
              </a:r>
              <a:r>
                <a:rPr lang="en-US" sz="1800" b="1" kern="0" dirty="0">
                  <a:solidFill>
                    <a:schemeClr val="dk1"/>
                  </a:solidFill>
                  <a:ea typeface="Arial Unicode MS" pitchFamily="34" charset="-128"/>
                </a:rPr>
                <a:t>http</a:t>
              </a:r>
            </a:p>
            <a:p>
              <a:pPr marL="285750" indent="-285750" defTabSz="914400" fontAlgn="base">
                <a:spcBef>
                  <a:spcPct val="50000"/>
                </a:spcBef>
                <a:spcAft>
                  <a:spcPct val="0"/>
                </a:spcAft>
                <a:buSzPct val="80000"/>
                <a:buFontTx/>
                <a:buChar char="-"/>
              </a:pPr>
              <a:r>
                <a:rPr lang="en-US" sz="1800" kern="0" dirty="0">
                  <a:solidFill>
                    <a:schemeClr val="dk1"/>
                  </a:solidFill>
                  <a:ea typeface="Arial Unicode MS" pitchFamily="34" charset="-128"/>
                </a:rPr>
                <a:t>Port: 80</a:t>
              </a:r>
            </a:p>
          </p:txBody>
        </p:sp>
        <p:sp>
          <p:nvSpPr>
            <p:cNvPr id="15" name="Rectangle 14">
              <a:extLst>
                <a:ext uri="{FF2B5EF4-FFF2-40B4-BE49-F238E27FC236}">
                  <a16:creationId xmlns:a16="http://schemas.microsoft.com/office/drawing/2014/main" id="{C72EFE74-CEC5-4A75-B01C-41483570F4EF}"/>
                </a:ext>
              </a:extLst>
            </p:cNvPr>
            <p:cNvSpPr/>
            <p:nvPr/>
          </p:nvSpPr>
          <p:spPr bwMode="gray">
            <a:xfrm>
              <a:off x="6735834" y="6103620"/>
              <a:ext cx="99441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ts val="600"/>
                </a:spcBef>
                <a:spcAft>
                  <a:spcPct val="0"/>
                </a:spcAft>
                <a:buClr>
                  <a:srgbClr val="F0AB00"/>
                </a:buClr>
                <a:buSzPct val="80000"/>
              </a:pPr>
              <a:r>
                <a:rPr lang="en-US" sz="1800" kern="0" dirty="0">
                  <a:solidFill>
                    <a:schemeClr val="dk1"/>
                  </a:solidFill>
                  <a:latin typeface="+mn-lt"/>
                  <a:ea typeface="Arial Unicode MS" pitchFamily="34" charset="-128"/>
                </a:rPr>
                <a:t>Port</a:t>
              </a:r>
              <a:r>
                <a:rPr lang="en-US" sz="1800" kern="0">
                  <a:solidFill>
                    <a:schemeClr val="dk1"/>
                  </a:solidFill>
                  <a:latin typeface="+mn-lt"/>
                  <a:ea typeface="Arial Unicode MS" pitchFamily="34" charset="-128"/>
                </a:rPr>
                <a:t>: 80</a:t>
              </a:r>
              <a:endParaRPr lang="en-US" sz="1800" kern="0" dirty="0">
                <a:solidFill>
                  <a:schemeClr val="dk1"/>
                </a:solidFill>
                <a:latin typeface="+mn-lt"/>
                <a:ea typeface="Arial Unicode MS" pitchFamily="34" charset="-128"/>
              </a:endParaRP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1208838" y="3518316"/>
              <a:ext cx="3443173" cy="1698844"/>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grpSp>
        <p:nvGrpSpPr>
          <p:cNvPr id="3" name="Group 2">
            <a:extLst>
              <a:ext uri="{FF2B5EF4-FFF2-40B4-BE49-F238E27FC236}">
                <a16:creationId xmlns:a16="http://schemas.microsoft.com/office/drawing/2014/main" id="{BA02E5F6-351A-4475-8339-0F6802116EF8}"/>
              </a:ext>
            </a:extLst>
          </p:cNvPr>
          <p:cNvGrpSpPr/>
          <p:nvPr/>
        </p:nvGrpSpPr>
        <p:grpSpPr>
          <a:xfrm>
            <a:off x="301168" y="1447801"/>
            <a:ext cx="3956448" cy="2273002"/>
            <a:chOff x="301168" y="1447801"/>
            <a:chExt cx="3956448" cy="2273002"/>
          </a:xfrm>
        </p:grpSpPr>
        <p:sp>
          <p:nvSpPr>
            <p:cNvPr id="5" name="Rectangle 4">
              <a:extLst>
                <a:ext uri="{FF2B5EF4-FFF2-40B4-BE49-F238E27FC236}">
                  <a16:creationId xmlns:a16="http://schemas.microsoft.com/office/drawing/2014/main" id="{4F713495-D0C7-4536-A47C-ABE85D9862FF}"/>
                </a:ext>
              </a:extLst>
            </p:cNvPr>
            <p:cNvSpPr/>
            <p:nvPr/>
          </p:nvSpPr>
          <p:spPr bwMode="gray">
            <a:xfrm>
              <a:off x="1179685" y="1808361"/>
              <a:ext cx="2430922" cy="1477234"/>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324000" bIns="72000" rtlCol="0" anchor="ctr"/>
            <a:lstStyle/>
            <a:p>
              <a:pPr algn="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koopa-Pod</a:t>
              </a:r>
              <a:endParaRPr lang="de-DE" sz="1600" b="1" kern="0" dirty="0">
                <a:solidFill>
                  <a:sysClr val="windowText" lastClr="000000"/>
                </a:solidFill>
                <a:ea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736628" y="1447801"/>
              <a:ext cx="1645920" cy="4654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301168" y="3052874"/>
              <a:ext cx="1815338" cy="465442"/>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24574" y="2878625"/>
              <a:ext cx="1533042" cy="84217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ts val="6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ts val="6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pic>
          <p:nvPicPr>
            <p:cNvPr id="21" name="Picture 2" descr="https://vignette.wikia.nocookie.net/nintendo/images/8/83/KoopaNSMB.png/revision/latest?cb=20110724132501&amp;path-prefix=en">
              <a:extLst>
                <a:ext uri="{FF2B5EF4-FFF2-40B4-BE49-F238E27FC236}">
                  <a16:creationId xmlns:a16="http://schemas.microsoft.com/office/drawing/2014/main" id="{E3EE2C5C-6B3C-4DB8-BC93-E2542A627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60" y="2096023"/>
              <a:ext cx="512545" cy="8155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CADC3F7F-89FE-409F-B3FF-9644CB8CF101}"/>
              </a:ext>
            </a:extLst>
          </p:cNvPr>
          <p:cNvGrpSpPr/>
          <p:nvPr/>
        </p:nvGrpSpPr>
        <p:grpSpPr>
          <a:xfrm>
            <a:off x="7066621" y="1447801"/>
            <a:ext cx="4175243" cy="2273002"/>
            <a:chOff x="7066621" y="1447801"/>
            <a:chExt cx="4175243" cy="2273002"/>
          </a:xfrm>
        </p:grpSpPr>
        <p:sp>
          <p:nvSpPr>
            <p:cNvPr id="23" name="Rectangle 22">
              <a:extLst>
                <a:ext uri="{FF2B5EF4-FFF2-40B4-BE49-F238E27FC236}">
                  <a16:creationId xmlns:a16="http://schemas.microsoft.com/office/drawing/2014/main" id="{B487C0ED-C9A9-4905-9A5E-B676B88C332E}"/>
                </a:ext>
              </a:extLst>
            </p:cNvPr>
            <p:cNvSpPr/>
            <p:nvPr/>
          </p:nvSpPr>
          <p:spPr bwMode="gray">
            <a:xfrm>
              <a:off x="8163932" y="1808361"/>
              <a:ext cx="2705997" cy="1477234"/>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324000" bIns="72000" rtlCol="0" anchor="ctr"/>
            <a:lstStyle/>
            <a:p>
              <a:pPr algn="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goomba-Pod</a:t>
              </a:r>
              <a:endParaRPr lang="de-DE" sz="1600" b="1" kern="0" dirty="0">
                <a:solidFill>
                  <a:sysClr val="windowText" lastClr="000000"/>
                </a:solidFill>
                <a:ea typeface="Arial Unicode MS" pitchFamily="34" charset="-128"/>
              </a:endParaRPr>
            </a:p>
          </p:txBody>
        </p:sp>
        <p:sp>
          <p:nvSpPr>
            <p:cNvPr id="24" name="Rectangle 23">
              <a:extLst>
                <a:ext uri="{FF2B5EF4-FFF2-40B4-BE49-F238E27FC236}">
                  <a16:creationId xmlns:a16="http://schemas.microsoft.com/office/drawing/2014/main" id="{B91FF4A5-F996-4555-B8E0-9C4BC764B552}"/>
                </a:ext>
              </a:extLst>
            </p:cNvPr>
            <p:cNvSpPr/>
            <p:nvPr/>
          </p:nvSpPr>
          <p:spPr bwMode="gray">
            <a:xfrm>
              <a:off x="7720876" y="1447801"/>
              <a:ext cx="1645920" cy="4654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5" name="Rectangle 24">
              <a:extLst>
                <a:ext uri="{FF2B5EF4-FFF2-40B4-BE49-F238E27FC236}">
                  <a16:creationId xmlns:a16="http://schemas.microsoft.com/office/drawing/2014/main" id="{FDF3E291-A9F0-4EEC-94B6-05CDBE347AF5}"/>
                </a:ext>
              </a:extLst>
            </p:cNvPr>
            <p:cNvSpPr/>
            <p:nvPr/>
          </p:nvSpPr>
          <p:spPr bwMode="gray">
            <a:xfrm>
              <a:off x="7066621" y="3052874"/>
              <a:ext cx="2034133" cy="465442"/>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goomba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9C4ABB6E-98AA-44E9-BBAB-FA89D332F4D5}"/>
                </a:ext>
              </a:extLst>
            </p:cNvPr>
            <p:cNvSpPr/>
            <p:nvPr/>
          </p:nvSpPr>
          <p:spPr bwMode="gray">
            <a:xfrm>
              <a:off x="9708822" y="2878625"/>
              <a:ext cx="1533042" cy="84217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ts val="600"/>
                </a:spcBef>
                <a:spcAft>
                  <a:spcPct val="0"/>
                </a:spcAft>
                <a:buClr>
                  <a:srgbClr val="F0AB00"/>
                </a:buClr>
                <a:buSzPct val="80000"/>
                <a:tabLst/>
              </a:pPr>
              <a:r>
                <a:rPr lang="de-DE" sz="1800" kern="0" dirty="0">
                  <a:ea typeface="Arial Unicode MS" pitchFamily="34" charset="-128"/>
                  <a:cs typeface="Arial Unicode MS" pitchFamily="34" charset="-128"/>
                </a:rPr>
                <a:t>Port: 8080</a:t>
              </a:r>
            </a:p>
          </p:txBody>
        </p:sp>
        <p:pic>
          <p:nvPicPr>
            <p:cNvPr id="10" name="Picture 9">
              <a:extLst>
                <a:ext uri="{FF2B5EF4-FFF2-40B4-BE49-F238E27FC236}">
                  <a16:creationId xmlns:a16="http://schemas.microsoft.com/office/drawing/2014/main" id="{54F0BC9E-565E-4A8A-AE06-95B25752010B}"/>
                </a:ext>
              </a:extLst>
            </p:cNvPr>
            <p:cNvPicPr>
              <a:picLocks noChangeAspect="1"/>
            </p:cNvPicPr>
            <p:nvPr/>
          </p:nvPicPr>
          <p:blipFill>
            <a:blip r:embed="rId4"/>
            <a:stretch>
              <a:fillRect/>
            </a:stretch>
          </p:blipFill>
          <p:spPr>
            <a:xfrm>
              <a:off x="8458102" y="2155394"/>
              <a:ext cx="631124" cy="783168"/>
            </a:xfrm>
            <a:prstGeom prst="rect">
              <a:avLst/>
            </a:prstGeom>
          </p:spPr>
        </p:pic>
      </p:grpSp>
    </p:spTree>
    <p:extLst>
      <p:ext uri="{BB962C8B-B14F-4D97-AF65-F5344CB8AC3E}">
        <p14:creationId xmlns:p14="http://schemas.microsoft.com/office/powerpoint/2010/main" val="8696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1928</Words>
  <Application>Microsoft Office PowerPoint</Application>
  <PresentationFormat>Custom</PresentationFormat>
  <Paragraphs>252</Paragraphs>
  <Slides>18</Slides>
  <Notes>16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Why do we need services?</vt:lpstr>
      <vt:lpstr>Services – Stable network endpoints</vt:lpstr>
      <vt:lpstr>Services</vt:lpstr>
      <vt:lpstr>Labels &amp; Named Ports</vt:lpstr>
      <vt:lpstr>Service types: Cluster IP, NodePort, Loadbalancer</vt:lpstr>
      <vt:lpstr>ClusterIP services – cluster internal load balancing</vt:lpstr>
      <vt:lpstr>Demo</vt:lpstr>
      <vt:lpstr>Introducing LoadBalancers</vt:lpstr>
      <vt:lpstr>Demo</vt:lpstr>
      <vt:lpstr>Introducing LoadBalancers</vt:lpstr>
      <vt:lpstr>Demo</vt:lpstr>
      <vt:lpstr>So many different ports…</vt:lpstr>
      <vt:lpstr>What YOU will do in exercise #04</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545</cp:revision>
  <dcterms:created xsi:type="dcterms:W3CDTF">2015-10-14T11:21:43Z</dcterms:created>
  <dcterms:modified xsi:type="dcterms:W3CDTF">2019-10-24T13:10:23Z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