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50"/>
  </p:notesMasterIdLst>
  <p:handoutMasterIdLst>
    <p:handoutMasterId r:id="rId51"/>
  </p:handoutMasterIdLst>
  <p:sldIdLst>
    <p:sldId id="433" r:id="rId5"/>
    <p:sldId id="952" r:id="rId6"/>
    <p:sldId id="451" r:id="rId7"/>
    <p:sldId id="945" r:id="rId8"/>
    <p:sldId id="946" r:id="rId9"/>
    <p:sldId id="947" r:id="rId10"/>
    <p:sldId id="943" r:id="rId11"/>
    <p:sldId id="868" r:id="rId12"/>
    <p:sldId id="944" r:id="rId13"/>
    <p:sldId id="884" r:id="rId14"/>
    <p:sldId id="883" r:id="rId15"/>
    <p:sldId id="964" r:id="rId16"/>
    <p:sldId id="872" r:id="rId17"/>
    <p:sldId id="958" r:id="rId18"/>
    <p:sldId id="885" r:id="rId19"/>
    <p:sldId id="909" r:id="rId20"/>
    <p:sldId id="962" r:id="rId21"/>
    <p:sldId id="899" r:id="rId22"/>
    <p:sldId id="907" r:id="rId23"/>
    <p:sldId id="875" r:id="rId24"/>
    <p:sldId id="906" r:id="rId25"/>
    <p:sldId id="878" r:id="rId26"/>
    <p:sldId id="951" r:id="rId27"/>
    <p:sldId id="966" r:id="rId28"/>
    <p:sldId id="965" r:id="rId29"/>
    <p:sldId id="902" r:id="rId30"/>
    <p:sldId id="904" r:id="rId31"/>
    <p:sldId id="954" r:id="rId32"/>
    <p:sldId id="914" r:id="rId33"/>
    <p:sldId id="963" r:id="rId34"/>
    <p:sldId id="923" r:id="rId35"/>
    <p:sldId id="925" r:id="rId36"/>
    <p:sldId id="916" r:id="rId37"/>
    <p:sldId id="917" r:id="rId38"/>
    <p:sldId id="918" r:id="rId39"/>
    <p:sldId id="924" r:id="rId40"/>
    <p:sldId id="905" r:id="rId41"/>
    <p:sldId id="960" r:id="rId42"/>
    <p:sldId id="961" r:id="rId43"/>
    <p:sldId id="955" r:id="rId44"/>
    <p:sldId id="948" r:id="rId45"/>
    <p:sldId id="949" r:id="rId46"/>
    <p:sldId id="950" r:id="rId47"/>
    <p:sldId id="930" r:id="rId48"/>
    <p:sldId id="265" r:id="rId49"/>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53" d="100"/>
          <a:sy n="53" d="100"/>
        </p:scale>
        <p:origin x="1138" y="2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11</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12</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341452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403231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275734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19</a:t>
            </a:fld>
            <a:endParaRPr lang="de-DE" dirty="0">
              <a:solidFill>
                <a:srgbClr val="000000"/>
              </a:solidFill>
            </a:endParaRPr>
          </a:p>
        </p:txBody>
      </p:sp>
    </p:spTree>
    <p:extLst>
      <p:ext uri="{BB962C8B-B14F-4D97-AF65-F5344CB8AC3E}">
        <p14:creationId xmlns:p14="http://schemas.microsoft.com/office/powerpoint/2010/main" val="47940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20</a:t>
            </a:fld>
            <a:endParaRPr lang="de-DE" dirty="0">
              <a:solidFill>
                <a:srgbClr val="000000"/>
              </a:solidFill>
            </a:endParaRPr>
          </a:p>
        </p:txBody>
      </p:sp>
    </p:spTree>
    <p:extLst>
      <p:ext uri="{BB962C8B-B14F-4D97-AF65-F5344CB8AC3E}">
        <p14:creationId xmlns:p14="http://schemas.microsoft.com/office/powerpoint/2010/main" val="997134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Tree>
    <p:extLst>
      <p:ext uri="{BB962C8B-B14F-4D97-AF65-F5344CB8AC3E}">
        <p14:creationId xmlns:p14="http://schemas.microsoft.com/office/powerpoint/2010/main" val="356316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854403" indent="-854403">
              <a:buFontTx/>
              <a:buChar char="-"/>
            </a:pPr>
            <a:r>
              <a:rPr lang="en-US" dirty="0"/>
              <a:t>Adapt path …/data/</a:t>
            </a:r>
            <a:r>
              <a:rPr lang="en-US" dirty="0" err="1"/>
              <a:t>pgdata</a:t>
            </a:r>
            <a:endParaRPr lang="en-US" dirty="0"/>
          </a:p>
          <a:p>
            <a:pPr marL="854403" indent="-854403">
              <a:buFontTx/>
              <a:buChar char="-"/>
            </a:pPr>
            <a:r>
              <a:rPr lang="en-US" dirty="0"/>
              <a:t>Rename secret PD_PASSWORD ?</a:t>
            </a:r>
          </a:p>
          <a:p>
            <a:pPr marL="854403" indent="-854403">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22</a:t>
            </a:fld>
            <a:endParaRPr lang="de-DE" dirty="0">
              <a:solidFill>
                <a:srgbClr val="000000"/>
              </a:solidFill>
            </a:endParaRPr>
          </a:p>
        </p:txBody>
      </p:sp>
    </p:spTree>
    <p:extLst>
      <p:ext uri="{BB962C8B-B14F-4D97-AF65-F5344CB8AC3E}">
        <p14:creationId xmlns:p14="http://schemas.microsoft.com/office/powerpoint/2010/main" val="165246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23</a:t>
            </a:fld>
            <a:endParaRPr lang="de-DE" dirty="0">
              <a:solidFill>
                <a:srgbClr val="000000"/>
              </a:solidFill>
            </a:endParaRPr>
          </a:p>
        </p:txBody>
      </p:sp>
    </p:spTree>
    <p:extLst>
      <p:ext uri="{BB962C8B-B14F-4D97-AF65-F5344CB8AC3E}">
        <p14:creationId xmlns:p14="http://schemas.microsoft.com/office/powerpoint/2010/main" val="220633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26</a:t>
            </a:fld>
            <a:endParaRPr lang="de-DE" dirty="0">
              <a:solidFill>
                <a:srgbClr val="000000"/>
              </a:solidFill>
            </a:endParaRPr>
          </a:p>
        </p:txBody>
      </p:sp>
    </p:spTree>
    <p:extLst>
      <p:ext uri="{BB962C8B-B14F-4D97-AF65-F5344CB8AC3E}">
        <p14:creationId xmlns:p14="http://schemas.microsoft.com/office/powerpoint/2010/main" val="349214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27</a:t>
            </a:fld>
            <a:endParaRPr lang="de-DE" dirty="0">
              <a:solidFill>
                <a:srgbClr val="000000"/>
              </a:solidFill>
            </a:endParaRPr>
          </a:p>
        </p:txBody>
      </p:sp>
    </p:spTree>
    <p:extLst>
      <p:ext uri="{BB962C8B-B14F-4D97-AF65-F5344CB8AC3E}">
        <p14:creationId xmlns:p14="http://schemas.microsoft.com/office/powerpoint/2010/main" val="282534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29</a:t>
            </a:fld>
            <a:endParaRPr lang="de-DE" dirty="0">
              <a:solidFill>
                <a:srgbClr val="000000"/>
              </a:solidFill>
            </a:endParaRPr>
          </a:p>
        </p:txBody>
      </p:sp>
    </p:spTree>
    <p:extLst>
      <p:ext uri="{BB962C8B-B14F-4D97-AF65-F5344CB8AC3E}">
        <p14:creationId xmlns:p14="http://schemas.microsoft.com/office/powerpoint/2010/main" val="170517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31</a:t>
            </a:fld>
            <a:endParaRPr lang="de-DE" dirty="0">
              <a:solidFill>
                <a:srgbClr val="000000"/>
              </a:solidFill>
            </a:endParaRPr>
          </a:p>
        </p:txBody>
      </p:sp>
    </p:spTree>
    <p:extLst>
      <p:ext uri="{BB962C8B-B14F-4D97-AF65-F5344CB8AC3E}">
        <p14:creationId xmlns:p14="http://schemas.microsoft.com/office/powerpoint/2010/main" val="1523779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32</a:t>
            </a:fld>
            <a:endParaRPr lang="de-DE" dirty="0">
              <a:solidFill>
                <a:srgbClr val="000000"/>
              </a:solidFill>
            </a:endParaRPr>
          </a:p>
        </p:txBody>
      </p:sp>
    </p:spTree>
    <p:extLst>
      <p:ext uri="{BB962C8B-B14F-4D97-AF65-F5344CB8AC3E}">
        <p14:creationId xmlns:p14="http://schemas.microsoft.com/office/powerpoint/2010/main" val="42117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33</a:t>
            </a:fld>
            <a:endParaRPr lang="de-DE" dirty="0">
              <a:solidFill>
                <a:srgbClr val="000000"/>
              </a:solidFill>
            </a:endParaRPr>
          </a:p>
        </p:txBody>
      </p:sp>
    </p:spTree>
    <p:extLst>
      <p:ext uri="{BB962C8B-B14F-4D97-AF65-F5344CB8AC3E}">
        <p14:creationId xmlns:p14="http://schemas.microsoft.com/office/powerpoint/2010/main" val="13611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34</a:t>
            </a:fld>
            <a:endParaRPr lang="de-DE" dirty="0">
              <a:solidFill>
                <a:srgbClr val="000000"/>
              </a:solidFill>
            </a:endParaRPr>
          </a:p>
        </p:txBody>
      </p:sp>
    </p:spTree>
    <p:extLst>
      <p:ext uri="{BB962C8B-B14F-4D97-AF65-F5344CB8AC3E}">
        <p14:creationId xmlns:p14="http://schemas.microsoft.com/office/powerpoint/2010/main" val="663463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35</a:t>
            </a:fld>
            <a:endParaRPr lang="de-DE" dirty="0">
              <a:solidFill>
                <a:srgbClr val="000000"/>
              </a:solidFill>
            </a:endParaRPr>
          </a:p>
        </p:txBody>
      </p:sp>
    </p:spTree>
    <p:extLst>
      <p:ext uri="{BB962C8B-B14F-4D97-AF65-F5344CB8AC3E}">
        <p14:creationId xmlns:p14="http://schemas.microsoft.com/office/powerpoint/2010/main" val="386919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36</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37</a:t>
            </a:fld>
            <a:endParaRPr lang="de-DE" dirty="0">
              <a:solidFill>
                <a:srgbClr val="000000"/>
              </a:solidFill>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38</a:t>
            </a:fld>
            <a:endParaRPr lang="de-DE" dirty="0">
              <a:solidFill>
                <a:srgbClr val="000000"/>
              </a:solidFill>
            </a:endParaRPr>
          </a:p>
        </p:txBody>
      </p:sp>
    </p:spTree>
    <p:extLst>
      <p:ext uri="{BB962C8B-B14F-4D97-AF65-F5344CB8AC3E}">
        <p14:creationId xmlns:p14="http://schemas.microsoft.com/office/powerpoint/2010/main" val="4876964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42</a:t>
            </a:fld>
            <a:endParaRPr lang="de-DE" dirty="0">
              <a:solidFill>
                <a:srgbClr val="000000"/>
              </a:solidFill>
            </a:endParaRPr>
          </a:p>
        </p:txBody>
      </p:sp>
    </p:spTree>
    <p:extLst>
      <p:ext uri="{BB962C8B-B14F-4D97-AF65-F5344CB8AC3E}">
        <p14:creationId xmlns:p14="http://schemas.microsoft.com/office/powerpoint/2010/main" val="1758994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43</a:t>
            </a:fld>
            <a:endParaRPr lang="de-DE" dirty="0">
              <a:solidFill>
                <a:srgbClr val="000000"/>
              </a:solidFill>
            </a:endParaRPr>
          </a:p>
        </p:txBody>
      </p:sp>
    </p:spTree>
    <p:extLst>
      <p:ext uri="{BB962C8B-B14F-4D97-AF65-F5344CB8AC3E}">
        <p14:creationId xmlns:p14="http://schemas.microsoft.com/office/powerpoint/2010/main" val="481162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44</a:t>
            </a:fld>
            <a:endParaRPr lang="de-DE" dirty="0">
              <a:solidFill>
                <a:srgbClr val="000000"/>
              </a:solidFill>
            </a:endParaRPr>
          </a:p>
        </p:txBody>
      </p:sp>
    </p:spTree>
    <p:extLst>
      <p:ext uri="{BB962C8B-B14F-4D97-AF65-F5344CB8AC3E}">
        <p14:creationId xmlns:p14="http://schemas.microsoft.com/office/powerpoint/2010/main" val="3873325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45</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45136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9</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hub.docker.com/_/postgres/" TargetMode="External"/><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wdf.sap.corp/cc-refapp/cc-bulletinboard-ads-spring-boot/tree/migratedToK8s" TargetMode="External"/><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54.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5.png"/><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chemeClr val="tx1"/>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chemeClr val="tx1"/>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chemeClr val="tx1"/>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chemeClr val="tx1"/>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5317" y="2910728"/>
            <a:ext cx="686485" cy="695521"/>
            <a:chOff x="4665762" y="5343683"/>
            <a:chExt cx="686485" cy="695521"/>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4589" y="5880999"/>
              <a:ext cx="13765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762" y="5744734"/>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19"/>
                                        </p:tgtEl>
                                        <p:attrNameLst>
                                          <p:attrName>style.visibility</p:attrName>
                                        </p:attrNameLst>
                                      </p:cBhvr>
                                      <p:to>
                                        <p:strVal val="visible"/>
                                      </p:to>
                                    </p:set>
                                    <p:anim calcmode="lin" valueType="num">
                                      <p:cBhvr additive="base">
                                        <p:cTn id="205" dur="500" fill="hold"/>
                                        <p:tgtEl>
                                          <p:spTgt spid="119"/>
                                        </p:tgtEl>
                                        <p:attrNameLst>
                                          <p:attrName>ppt_x</p:attrName>
                                        </p:attrNameLst>
                                      </p:cBhvr>
                                      <p:tavLst>
                                        <p:tav tm="0">
                                          <p:val>
                                            <p:strVal val="#ppt_x"/>
                                          </p:val>
                                        </p:tav>
                                        <p:tav tm="100000">
                                          <p:val>
                                            <p:strVal val="#ppt_x"/>
                                          </p:val>
                                        </p:tav>
                                      </p:tavLst>
                                    </p:anim>
                                    <p:anim calcmode="lin" valueType="num">
                                      <p:cBhvr additive="base">
                                        <p:cTn id="20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8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Ads:DB</a:t>
            </a:r>
            <a:r>
              <a:rPr lang="de-DE" dirty="0"/>
              <a:t> Docker Image</a:t>
            </a:r>
          </a:p>
        </p:txBody>
      </p:sp>
      <p:pic>
        <p:nvPicPr>
          <p:cNvPr id="7" name="Picture 6">
            <a:extLst>
              <a:ext uri="{FF2B5EF4-FFF2-40B4-BE49-F238E27FC236}">
                <a16:creationId xmlns:a16="http://schemas.microsoft.com/office/drawing/2014/main" id="{3FC49FE1-C68F-49B2-A382-FDDA63A30F91}"/>
              </a:ext>
            </a:extLst>
          </p:cNvPr>
          <p:cNvPicPr>
            <a:picLocks noChangeAspect="1"/>
          </p:cNvPicPr>
          <p:nvPr/>
        </p:nvPicPr>
        <p:blipFill>
          <a:blip r:embed="rId2"/>
          <a:stretch>
            <a:fillRect/>
          </a:stretch>
        </p:blipFill>
        <p:spPr>
          <a:xfrm>
            <a:off x="649968" y="1957571"/>
            <a:ext cx="10895238" cy="2942857"/>
          </a:xfrm>
          <a:prstGeom prst="rect">
            <a:avLst/>
          </a:prstGeom>
        </p:spPr>
      </p:pic>
      <p:sp>
        <p:nvSpPr>
          <p:cNvPr id="8" name="Rectangle 7">
            <a:extLst>
              <a:ext uri="{FF2B5EF4-FFF2-40B4-BE49-F238E27FC236}">
                <a16:creationId xmlns:a16="http://schemas.microsoft.com/office/drawing/2014/main" id="{C3E636AA-A725-4465-B0E6-8A6BBF376F5C}"/>
              </a:ext>
            </a:extLst>
          </p:cNvPr>
          <p:cNvSpPr/>
          <p:nvPr/>
        </p:nvSpPr>
        <p:spPr>
          <a:xfrm>
            <a:off x="6209426" y="457834"/>
            <a:ext cx="4297523" cy="415498"/>
          </a:xfrm>
          <a:prstGeom prst="rect">
            <a:avLst/>
          </a:prstGeom>
        </p:spPr>
        <p:txBody>
          <a:bodyPr wrap="none">
            <a:spAutoFit/>
          </a:bodyPr>
          <a:lstStyle/>
          <a:p>
            <a:r>
              <a:rPr lang="de-DE" dirty="0">
                <a:hlinkClick r:id="rId3"/>
              </a:rPr>
              <a:t>https://hub.docker.com/_/postgres/</a:t>
            </a:r>
            <a:endParaRPr lang="de-DE" dirty="0"/>
          </a:p>
        </p:txBody>
      </p:sp>
    </p:spTree>
    <p:extLst>
      <p:ext uri="{BB962C8B-B14F-4D97-AF65-F5344CB8AC3E}">
        <p14:creationId xmlns:p14="http://schemas.microsoft.com/office/powerpoint/2010/main" val="72584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a:t>
            </a:r>
            <a:r>
              <a:rPr lang="en-US" sz="1600" dirty="0" err="1">
                <a:solidFill>
                  <a:srgbClr val="FFC000"/>
                </a:solidFill>
              </a:rPr>
              <a:t>postgres</a:t>
            </a:r>
            <a:r>
              <a:rPr lang="en-US" sz="1600" dirty="0">
                <a:solidFill>
                  <a:srgbClr val="FFC000"/>
                </a:solidFill>
              </a:rPr>
              <a:t> </a:t>
            </a:r>
            <a:r>
              <a:rPr lang="en-US" sz="1600" dirty="0" err="1">
                <a:solidFill>
                  <a:srgbClr val="FFC000"/>
                </a:solidFill>
              </a:rPr>
              <a:t>db</a:t>
            </a:r>
            <a:r>
              <a:rPr lang="en-US" sz="1600" dirty="0">
                <a:solidFill>
                  <a:srgbClr val="FFC000"/>
                </a:solidFill>
              </a:rPr>
              <a:t> files path</a:t>
            </a:r>
          </a:p>
          <a:p>
            <a:pPr lvl="1"/>
            <a:endParaRPr lang="en-US" sz="1600" dirty="0"/>
          </a:p>
          <a:p>
            <a:pPr lvl="1"/>
            <a:r>
              <a:rPr lang="en-US" sz="1600" dirty="0"/>
              <a:t>Secret:</a:t>
            </a:r>
            <a:br>
              <a:rPr lang="en-US" sz="1600" dirty="0"/>
            </a:br>
            <a:r>
              <a:rPr lang="en-US" sz="1600" dirty="0">
                <a:solidFill>
                  <a:schemeClr val="accent1"/>
                </a:solidFill>
              </a:rPr>
              <a:t>- </a:t>
            </a:r>
            <a:r>
              <a:rPr lang="en-US" sz="1600" dirty="0" err="1">
                <a:solidFill>
                  <a:srgbClr val="FFC000"/>
                </a:solidFill>
              </a:rPr>
              <a:t>initdb.sql</a:t>
            </a:r>
            <a:r>
              <a:rPr lang="en-US" sz="1600" dirty="0">
                <a:solidFill>
                  <a:srgbClr val="FFC000"/>
                </a:solidFill>
              </a:rPr>
              <a:t> script</a:t>
            </a:r>
            <a:br>
              <a:rPr lang="en-US" sz="1600" dirty="0">
                <a:solidFill>
                  <a:srgbClr val="FFC000"/>
                </a:solidFill>
              </a:rPr>
            </a:br>
            <a:r>
              <a:rPr lang="en-US" sz="1600" dirty="0">
                <a:solidFill>
                  <a:srgbClr val="FFC000"/>
                </a:solidFill>
              </a:rPr>
              <a:t>- </a:t>
            </a:r>
            <a:r>
              <a:rPr lang="en-US" sz="1600" dirty="0" err="1">
                <a:solidFill>
                  <a:srgbClr val="FFC000"/>
                </a:solidFill>
              </a:rPr>
              <a:t>postgres</a:t>
            </a:r>
            <a:r>
              <a:rPr lang="en-US" sz="1600" dirty="0">
                <a:solidFill>
                  <a:srgbClr val="FFC000"/>
                </a:solidFill>
              </a:rPr>
              <a:t> superuser pw</a:t>
            </a:r>
            <a:endParaRPr lang="en-US" sz="1600" dirty="0"/>
          </a:p>
        </p:txBody>
      </p:sp>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sz="1800" kern="0">
                <a:solidFill>
                  <a:srgbClr val="002060"/>
                </a:solidFill>
                <a:latin typeface="Arial"/>
                <a:ea typeface="Arial Unicode MS" pitchFamily="34" charset="-128"/>
              </a:rPr>
              <a:t>Statefulset</a:t>
            </a:r>
            <a:r>
              <a:rPr lang="en-US" sz="1800" kern="0" dirty="0">
                <a:solidFill>
                  <a:srgbClr val="002060"/>
                </a:solidFill>
                <a:latin typeface="Arial"/>
                <a:ea typeface="Arial Unicode MS" pitchFamily="34" charset="-128"/>
              </a:rPr>
              <a:t>:</a:t>
            </a:r>
          </a:p>
          <a:p>
            <a:pPr algn="ctr" defTabSz="914217" fontAlgn="base">
              <a:spcBef>
                <a:spcPct val="50000"/>
              </a:spcBef>
              <a:spcAft>
                <a:spcPct val="0"/>
              </a:spcAft>
              <a:buClr>
                <a:srgbClr val="F0AB00"/>
              </a:buClr>
              <a:buSzPct val="80000"/>
            </a:pPr>
            <a:r>
              <a:rPr lang="en-US" sz="1800" kern="0">
                <a:solidFill>
                  <a:srgbClr val="002060"/>
                </a:solidFill>
                <a:latin typeface="Arial"/>
                <a:ea typeface="Arial Unicode MS" pitchFamily="34" charset="-128"/>
              </a:rPr>
              <a:t>‘ads-db-statefulset</a:t>
            </a:r>
            <a:r>
              <a:rPr lang="en-US" sz="1800" kern="0" dirty="0">
                <a:solidFill>
                  <a:srgbClr val="002060"/>
                </a:solidFill>
                <a:latin typeface="Arial"/>
                <a:ea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3AEE965-6063-4E10-924F-D77F75FCE821}"/>
              </a:ext>
            </a:extLst>
          </p:cNvPr>
          <p:cNvPicPr>
            <a:picLocks noChangeAspect="1"/>
          </p:cNvPicPr>
          <p:nvPr/>
        </p:nvPicPr>
        <p:blipFill>
          <a:blip r:embed="rId3"/>
          <a:stretch>
            <a:fillRect/>
          </a:stretch>
        </p:blipFill>
        <p:spPr>
          <a:xfrm>
            <a:off x="6392079" y="1281794"/>
            <a:ext cx="3923809" cy="1914286"/>
          </a:xfrm>
          <a:prstGeom prst="rect">
            <a:avLst/>
          </a:prstGeom>
        </p:spPr>
      </p:pic>
      <p:sp>
        <p:nvSpPr>
          <p:cNvPr id="3" name="Rectangle: Rounded Corners 2">
            <a:extLst>
              <a:ext uri="{FF2B5EF4-FFF2-40B4-BE49-F238E27FC236}">
                <a16:creationId xmlns:a16="http://schemas.microsoft.com/office/drawing/2014/main" id="{8B233441-E9EB-4271-A66C-6A047C916788}"/>
              </a:ext>
            </a:extLst>
          </p:cNvPr>
          <p:cNvSpPr/>
          <p:nvPr/>
        </p:nvSpPr>
        <p:spPr bwMode="gray">
          <a:xfrm>
            <a:off x="6413500" y="1608932"/>
            <a:ext cx="3467100" cy="613567"/>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77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276999"/>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old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a:ln w="12700">
            <a:solidFill>
              <a:schemeClr val="tx1"/>
            </a:solidFill>
          </a:ln>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a:ln w="12700">
            <a:solidFill>
              <a:schemeClr val="tx1"/>
            </a:solidFill>
          </a:ln>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a:ln w="12700">
            <a:solidFill>
              <a:schemeClr val="tx1"/>
            </a:solidFill>
          </a:ln>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a:ln w="12700">
            <a:solidFill>
              <a:schemeClr val="tx1"/>
            </a:solidFill>
          </a:ln>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12">
            <a:extLst>
              <a:ext uri="{FF2B5EF4-FFF2-40B4-BE49-F238E27FC236}">
                <a16:creationId xmlns:a16="http://schemas.microsoft.com/office/drawing/2014/main" id="{F93415A1-6C69-44E8-9DC9-DAFD7B605412}"/>
              </a:ext>
            </a:extLst>
          </p:cNvPr>
          <p:cNvPicPr>
            <a:picLocks noChangeAspect="1"/>
          </p:cNvPicPr>
          <p:nvPr/>
        </p:nvPicPr>
        <p:blipFill>
          <a:blip r:embed="rId2"/>
          <a:stretch>
            <a:fillRect/>
          </a:stretch>
        </p:blipFill>
        <p:spPr>
          <a:xfrm>
            <a:off x="0" y="1359795"/>
            <a:ext cx="6097587" cy="4138409"/>
          </a:xfrm>
          <a:prstGeom prst="rect">
            <a:avLst/>
          </a:prstGeom>
        </p:spPr>
      </p:pic>
      <p:sp>
        <p:nvSpPr>
          <p:cNvPr id="115" name="Rectangle 114">
            <a:extLst>
              <a:ext uri="{FF2B5EF4-FFF2-40B4-BE49-F238E27FC236}">
                <a16:creationId xmlns:a16="http://schemas.microsoft.com/office/drawing/2014/main" id="{2FC552C2-EDEF-409D-A651-3C49F39DC2DC}"/>
              </a:ext>
            </a:extLst>
          </p:cNvPr>
          <p:cNvSpPr/>
          <p:nvPr/>
        </p:nvSpPr>
        <p:spPr bwMode="gray">
          <a:xfrm>
            <a:off x="3081787" y="1088796"/>
            <a:ext cx="2950590" cy="4732256"/>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Rectangle 115">
            <a:extLst>
              <a:ext uri="{FF2B5EF4-FFF2-40B4-BE49-F238E27FC236}">
                <a16:creationId xmlns:a16="http://schemas.microsoft.com/office/drawing/2014/main" id="{DEF50D7F-5439-4A5F-A07A-7CC949A8DEBE}"/>
              </a:ext>
            </a:extLst>
          </p:cNvPr>
          <p:cNvSpPr/>
          <p:nvPr/>
        </p:nvSpPr>
        <p:spPr bwMode="gray">
          <a:xfrm>
            <a:off x="65987" y="1103270"/>
            <a:ext cx="5966389" cy="232573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16">
            <a:extLst>
              <a:ext uri="{FF2B5EF4-FFF2-40B4-BE49-F238E27FC236}">
                <a16:creationId xmlns:a16="http://schemas.microsoft.com/office/drawing/2014/main" id="{964687B6-EA02-4037-8C51-4E02AE6418B3}"/>
              </a:ext>
            </a:extLst>
          </p:cNvPr>
          <p:cNvSpPr/>
          <p:nvPr/>
        </p:nvSpPr>
        <p:spPr bwMode="gray">
          <a:xfrm>
            <a:off x="65598" y="3511818"/>
            <a:ext cx="5966389" cy="2309234"/>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 Placeholder 4">
            <a:extLst>
              <a:ext uri="{FF2B5EF4-FFF2-40B4-BE49-F238E27FC236}">
                <a16:creationId xmlns:a16="http://schemas.microsoft.com/office/drawing/2014/main" id="{AC07F43F-F644-475B-BD40-181304188A68}"/>
              </a:ext>
            </a:extLst>
          </p:cNvPr>
          <p:cNvSpPr>
            <a:spLocks noGrp="1"/>
          </p:cNvSpPr>
          <p:nvPr>
            <p:ph type="body" sz="quarter" idx="11"/>
          </p:nvPr>
        </p:nvSpPr>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users</a:t>
            </a:r>
            <a:r>
              <a:rPr lang="en-US" dirty="0"/>
              <a:t> part, and call these distinction </a:t>
            </a:r>
            <a:r>
              <a:rPr lang="en-US" b="1" dirty="0"/>
              <a:t>component</a:t>
            </a:r>
            <a:r>
              <a:rPr lang="en-US" dirty="0"/>
              <a:t>. </a:t>
            </a:r>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
        <p:nvSpPr>
          <p:cNvPr id="114" name="Rectangle 113">
            <a:extLst>
              <a:ext uri="{FF2B5EF4-FFF2-40B4-BE49-F238E27FC236}">
                <a16:creationId xmlns:a16="http://schemas.microsoft.com/office/drawing/2014/main" id="{364F25E3-7243-4B0A-8CFE-F9E4A2CBEE8A}"/>
              </a:ext>
            </a:extLst>
          </p:cNvPr>
          <p:cNvSpPr/>
          <p:nvPr/>
        </p:nvSpPr>
        <p:spPr bwMode="gray">
          <a:xfrm>
            <a:off x="65988" y="1088796"/>
            <a:ext cx="2950590" cy="4732256"/>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21" name="Straight Connector 120">
            <a:extLst>
              <a:ext uri="{FF2B5EF4-FFF2-40B4-BE49-F238E27FC236}">
                <a16:creationId xmlns:a16="http://schemas.microsoft.com/office/drawing/2014/main" id="{B35653C4-4648-4FEB-A270-A210E31D632D}"/>
              </a:ext>
            </a:extLst>
          </p:cNvPr>
          <p:cNvCxnSpPr>
            <a:cxnSpLocks/>
          </p:cNvCxnSpPr>
          <p:nvPr/>
        </p:nvCxnSpPr>
        <p:spPr>
          <a:xfrm>
            <a:off x="78792" y="3478491"/>
            <a:ext cx="5940000"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A7A3EFF-9E07-49BA-BBD5-8E44B95C9C7B}"/>
              </a:ext>
            </a:extLst>
          </p:cNvPr>
          <p:cNvCxnSpPr>
            <a:cxnSpLocks/>
          </p:cNvCxnSpPr>
          <p:nvPr/>
        </p:nvCxnSpPr>
        <p:spPr>
          <a:xfrm rot="5400000">
            <a:off x="992153" y="3452584"/>
            <a:ext cx="4140000"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6" grpId="1" animBg="1"/>
      <p:bldP spid="117" grpId="0" animBg="1"/>
      <p:bldP spid="117" grpId="1" animBg="1"/>
      <p:bldP spid="1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5">
            <a:extLst>
              <a:ext uri="{FF2B5EF4-FFF2-40B4-BE49-F238E27FC236}">
                <a16:creationId xmlns:a16="http://schemas.microsoft.com/office/drawing/2014/main" id="{99D4F53B-D693-4B18-89A9-75929B5D887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90" name="Rounded Rectangle 14">
            <a:extLst>
              <a:ext uri="{FF2B5EF4-FFF2-40B4-BE49-F238E27FC236}">
                <a16:creationId xmlns:a16="http://schemas.microsoft.com/office/drawing/2014/main" id="{0FE119C8-A50D-42CA-A7C6-935B3D156D95}"/>
              </a:ext>
            </a:extLst>
          </p:cNvPr>
          <p:cNvSpPr/>
          <p:nvPr/>
        </p:nvSpPr>
        <p:spPr bwMode="gray">
          <a:xfrm>
            <a:off x="2516682" y="3657596"/>
            <a:ext cx="3494681" cy="2558997"/>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91" name="TextBox 90">
            <a:extLst>
              <a:ext uri="{FF2B5EF4-FFF2-40B4-BE49-F238E27FC236}">
                <a16:creationId xmlns:a16="http://schemas.microsoft.com/office/drawing/2014/main" id="{66287532-FAD8-4A13-9486-7F0159525440}"/>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2" name="Rounded Rectangle 14">
            <a:extLst>
              <a:ext uri="{FF2B5EF4-FFF2-40B4-BE49-F238E27FC236}">
                <a16:creationId xmlns:a16="http://schemas.microsoft.com/office/drawing/2014/main" id="{640E2438-0F10-4F40-A012-8C4AEDEE7EDB}"/>
              </a:ext>
            </a:extLst>
          </p:cNvPr>
          <p:cNvSpPr/>
          <p:nvPr/>
        </p:nvSpPr>
        <p:spPr bwMode="gray">
          <a:xfrm>
            <a:off x="3499702" y="2345981"/>
            <a:ext cx="1554611" cy="888467"/>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3" name="Rounded Rectangle 14">
            <a:extLst>
              <a:ext uri="{FF2B5EF4-FFF2-40B4-BE49-F238E27FC236}">
                <a16:creationId xmlns:a16="http://schemas.microsoft.com/office/drawing/2014/main" id="{32FAECFE-686A-4B02-9D8A-B238DE2E42A1}"/>
              </a:ext>
            </a:extLst>
          </p:cNvPr>
          <p:cNvSpPr/>
          <p:nvPr/>
        </p:nvSpPr>
        <p:spPr bwMode="gray">
          <a:xfrm>
            <a:off x="3068479" y="4025984"/>
            <a:ext cx="2419002" cy="1742222"/>
          </a:xfrm>
          <a:prstGeom prst="roundRect">
            <a:avLst/>
          </a:prstGeom>
          <a:solidFill>
            <a:schemeClr val="bg1">
              <a:lumMod val="65000"/>
              <a:lumOff val="35000"/>
            </a:schemeClr>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8" name="TextBox 97">
            <a:extLst>
              <a:ext uri="{FF2B5EF4-FFF2-40B4-BE49-F238E27FC236}">
                <a16:creationId xmlns:a16="http://schemas.microsoft.com/office/drawing/2014/main" id="{1A702FA6-35A5-4559-A57B-3961EC861310}"/>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9" name="Cylinder 98">
            <a:extLst>
              <a:ext uri="{FF2B5EF4-FFF2-40B4-BE49-F238E27FC236}">
                <a16:creationId xmlns:a16="http://schemas.microsoft.com/office/drawing/2014/main" id="{C45DEC18-BB70-4A8F-9719-DE0041047BCC}"/>
              </a:ext>
            </a:extLst>
          </p:cNvPr>
          <p:cNvSpPr/>
          <p:nvPr/>
        </p:nvSpPr>
        <p:spPr bwMode="gray">
          <a:xfrm>
            <a:off x="3758217" y="435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100" name="Straight Connector 99">
            <a:extLst>
              <a:ext uri="{FF2B5EF4-FFF2-40B4-BE49-F238E27FC236}">
                <a16:creationId xmlns:a16="http://schemas.microsoft.com/office/drawing/2014/main" id="{B8752587-9761-4C2F-8FB0-90E7A3A71926}"/>
              </a:ext>
            </a:extLst>
          </p:cNvPr>
          <p:cNvCxnSpPr>
            <a:cxnSpLocks/>
            <a:stCxn id="92" idx="2"/>
            <a:endCxn id="93"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9207AF5F-A7E9-4179-9E07-5AD6C67D6B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102" name="Picture 101">
            <a:extLst>
              <a:ext uri="{FF2B5EF4-FFF2-40B4-BE49-F238E27FC236}">
                <a16:creationId xmlns:a16="http://schemas.microsoft.com/office/drawing/2014/main" id="{93A45E4D-0A37-4FF2-97A3-E3FF5026B09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103" name="Picture 102">
            <a:extLst>
              <a:ext uri="{FF2B5EF4-FFF2-40B4-BE49-F238E27FC236}">
                <a16:creationId xmlns:a16="http://schemas.microsoft.com/office/drawing/2014/main" id="{2078EFAF-D214-49CB-AFC2-66FFAD3DDF5A}"/>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4" name="Picture 103">
            <a:extLst>
              <a:ext uri="{FF2B5EF4-FFF2-40B4-BE49-F238E27FC236}">
                <a16:creationId xmlns:a16="http://schemas.microsoft.com/office/drawing/2014/main" id="{4381F4EC-ADB3-48C9-B396-03D08B180DD6}"/>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05" name="Straight Connector 104">
            <a:extLst>
              <a:ext uri="{FF2B5EF4-FFF2-40B4-BE49-F238E27FC236}">
                <a16:creationId xmlns:a16="http://schemas.microsoft.com/office/drawing/2014/main" id="{CF76934B-D6C9-48C1-ABEE-2F63AB5F9A4B}"/>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DDB28A0-0572-4065-AD20-F7AA5F281F61}"/>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107" name="Rounded Rectangle 14">
            <a:extLst>
              <a:ext uri="{FF2B5EF4-FFF2-40B4-BE49-F238E27FC236}">
                <a16:creationId xmlns:a16="http://schemas.microsoft.com/office/drawing/2014/main" id="{0FB3FBAC-4B6A-4671-8F6F-831B002BB377}"/>
              </a:ext>
            </a:extLst>
          </p:cNvPr>
          <p:cNvSpPr/>
          <p:nvPr/>
        </p:nvSpPr>
        <p:spPr bwMode="gray">
          <a:xfrm>
            <a:off x="823009" y="5108324"/>
            <a:ext cx="1288650" cy="46456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109" name="Straight Connector 108">
            <a:extLst>
              <a:ext uri="{FF2B5EF4-FFF2-40B4-BE49-F238E27FC236}">
                <a16:creationId xmlns:a16="http://schemas.microsoft.com/office/drawing/2014/main" id="{1C49BC3B-2238-4A79-B39A-57E3A02CA30A}"/>
              </a:ext>
            </a:extLst>
          </p:cNvPr>
          <p:cNvCxnSpPr>
            <a:cxnSpLocks/>
          </p:cNvCxnSpPr>
          <p:nvPr/>
        </p:nvCxnSpPr>
        <p:spPr>
          <a:xfrm>
            <a:off x="2111657"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C034692B-4DCC-46F8-B862-55E1A4774413}"/>
              </a:ext>
            </a:extLst>
          </p:cNvPr>
          <p:cNvPicPr>
            <a:picLocks noChangeAspect="1"/>
          </p:cNvPicPr>
          <p:nvPr/>
        </p:nvPicPr>
        <p:blipFill>
          <a:blip r:embed="rId4"/>
          <a:stretch>
            <a:fillRect/>
          </a:stretch>
        </p:blipFill>
        <p:spPr>
          <a:xfrm>
            <a:off x="2034508" y="5057930"/>
            <a:ext cx="150305" cy="146304"/>
          </a:xfrm>
          <a:prstGeom prst="rect">
            <a:avLst/>
          </a:prstGeom>
        </p:spPr>
      </p:pic>
      <p:sp>
        <p:nvSpPr>
          <p:cNvPr id="111" name="Rectangle 110">
            <a:extLst>
              <a:ext uri="{FF2B5EF4-FFF2-40B4-BE49-F238E27FC236}">
                <a16:creationId xmlns:a16="http://schemas.microsoft.com/office/drawing/2014/main" id="{A5ED4D1E-DE00-43A1-882F-6FAF092D80DA}"/>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2" name="Picture 111">
            <a:extLst>
              <a:ext uri="{FF2B5EF4-FFF2-40B4-BE49-F238E27FC236}">
                <a16:creationId xmlns:a16="http://schemas.microsoft.com/office/drawing/2014/main" id="{8CE1DBCA-D370-4F44-A075-172127F4FD80}"/>
              </a:ext>
            </a:extLst>
          </p:cNvPr>
          <p:cNvPicPr>
            <a:picLocks noChangeAspect="1"/>
          </p:cNvPicPr>
          <p:nvPr/>
        </p:nvPicPr>
        <p:blipFill>
          <a:blip r:embed="rId4"/>
          <a:stretch>
            <a:fillRect/>
          </a:stretch>
        </p:blipFill>
        <p:spPr>
          <a:xfrm>
            <a:off x="7714706" y="1230093"/>
            <a:ext cx="501015" cy="487680"/>
          </a:xfrm>
          <a:prstGeom prst="rect">
            <a:avLst/>
          </a:prstGeom>
        </p:spPr>
      </p:pic>
      <p:sp>
        <p:nvSpPr>
          <p:cNvPr id="114" name="Rounded Rectangle 14">
            <a:extLst>
              <a:ext uri="{FF2B5EF4-FFF2-40B4-BE49-F238E27FC236}">
                <a16:creationId xmlns:a16="http://schemas.microsoft.com/office/drawing/2014/main" id="{399854EB-00DB-49A6-B79A-D9D4EF5536E2}"/>
              </a:ext>
            </a:extLst>
          </p:cNvPr>
          <p:cNvSpPr/>
          <p:nvPr/>
        </p:nvSpPr>
        <p:spPr bwMode="gray">
          <a:xfrm>
            <a:off x="823008" y="4550369"/>
            <a:ext cx="1301807" cy="46456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16" name="Straight Connector 115">
            <a:extLst>
              <a:ext uri="{FF2B5EF4-FFF2-40B4-BE49-F238E27FC236}">
                <a16:creationId xmlns:a16="http://schemas.microsoft.com/office/drawing/2014/main" id="{F3E1F0DF-7BC8-41FC-A867-856784217AA6}"/>
              </a:ext>
            </a:extLst>
          </p:cNvPr>
          <p:cNvCxnSpPr>
            <a:cxnSpLocks/>
          </p:cNvCxnSpPr>
          <p:nvPr/>
        </p:nvCxnSpPr>
        <p:spPr>
          <a:xfrm>
            <a:off x="2118230" y="4782651"/>
            <a:ext cx="39186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6BD34901-FB71-4C8B-A4B5-B62B39FCE686}"/>
              </a:ext>
            </a:extLst>
          </p:cNvPr>
          <p:cNvPicPr>
            <a:picLocks noChangeAspect="1"/>
          </p:cNvPicPr>
          <p:nvPr/>
        </p:nvPicPr>
        <p:blipFill>
          <a:blip r:embed="rId4"/>
          <a:stretch>
            <a:fillRect/>
          </a:stretch>
        </p:blipFill>
        <p:spPr>
          <a:xfrm>
            <a:off x="2016668" y="4497097"/>
            <a:ext cx="150305" cy="146304"/>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9"/>
            <a:stretch>
              <a:fillRect/>
            </a:stretch>
          </p:blipFill>
          <p:spPr>
            <a:xfrm>
              <a:off x="6672525" y="4134249"/>
              <a:ext cx="150305" cy="146304"/>
            </a:xfrm>
            <a:prstGeom prst="rect">
              <a:avLst/>
            </a:prstGeom>
            <a:no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7E58F-8139-4A18-AF45-3504B464C3A7}"/>
              </a:ext>
            </a:extLst>
          </p:cNvPr>
          <p:cNvSpPr>
            <a:spLocks noGrp="1"/>
          </p:cNvSpPr>
          <p:nvPr>
            <p:ph type="title"/>
          </p:nvPr>
        </p:nvSpPr>
        <p:spPr/>
        <p:txBody>
          <a:bodyPr/>
          <a:lstStyle/>
          <a:p>
            <a:r>
              <a:rPr lang="de-DE" dirty="0" err="1"/>
              <a:t>Ads:App</a:t>
            </a:r>
            <a:r>
              <a:rPr lang="de-DE" dirty="0"/>
              <a:t> Docker </a:t>
            </a:r>
            <a:r>
              <a:rPr lang="de-DE" dirty="0" err="1"/>
              <a:t>image</a:t>
            </a:r>
            <a:endParaRPr lang="de-DE" dirty="0"/>
          </a:p>
        </p:txBody>
      </p:sp>
      <p:pic>
        <p:nvPicPr>
          <p:cNvPr id="6" name="Picture 5">
            <a:extLst>
              <a:ext uri="{FF2B5EF4-FFF2-40B4-BE49-F238E27FC236}">
                <a16:creationId xmlns:a16="http://schemas.microsoft.com/office/drawing/2014/main" id="{5076DD33-09AB-4047-A351-7BDF32C48342}"/>
              </a:ext>
            </a:extLst>
          </p:cNvPr>
          <p:cNvPicPr>
            <a:picLocks noChangeAspect="1"/>
          </p:cNvPicPr>
          <p:nvPr/>
        </p:nvPicPr>
        <p:blipFill>
          <a:blip r:embed="rId2"/>
          <a:stretch>
            <a:fillRect/>
          </a:stretch>
        </p:blipFill>
        <p:spPr>
          <a:xfrm>
            <a:off x="849968" y="1914714"/>
            <a:ext cx="10495238" cy="3028571"/>
          </a:xfrm>
          <a:prstGeom prst="rect">
            <a:avLst/>
          </a:prstGeom>
        </p:spPr>
      </p:pic>
      <p:sp>
        <p:nvSpPr>
          <p:cNvPr id="2" name="Rectangle 1">
            <a:extLst>
              <a:ext uri="{FF2B5EF4-FFF2-40B4-BE49-F238E27FC236}">
                <a16:creationId xmlns:a16="http://schemas.microsoft.com/office/drawing/2014/main" id="{4B2840AC-220D-4088-A6C4-42FEA0E18AFB}"/>
              </a:ext>
            </a:extLst>
          </p:cNvPr>
          <p:cNvSpPr/>
          <p:nvPr/>
        </p:nvSpPr>
        <p:spPr>
          <a:xfrm>
            <a:off x="5373688" y="504000"/>
            <a:ext cx="6096000" cy="738664"/>
          </a:xfrm>
          <a:prstGeom prst="rect">
            <a:avLst/>
          </a:prstGeom>
        </p:spPr>
        <p:txBody>
          <a:bodyPr>
            <a:spAutoFit/>
          </a:bodyPr>
          <a:lstStyle/>
          <a:p>
            <a:r>
              <a:rPr lang="de-DE" dirty="0">
                <a:hlinkClick r:id="rId3"/>
              </a:rPr>
              <a:t>https://github.wdf.sap.corp/cc-refapp/cc-bulletinboard-ads-spring-boot/tree/migratedToK8s</a:t>
            </a:r>
            <a:endParaRPr lang="de-DE" dirty="0"/>
          </a:p>
        </p:txBody>
      </p:sp>
    </p:spTree>
    <p:extLst>
      <p:ext uri="{BB962C8B-B14F-4D97-AF65-F5344CB8AC3E}">
        <p14:creationId xmlns:p14="http://schemas.microsoft.com/office/powerpoint/2010/main" val="3716549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environment variables: </a:t>
            </a:r>
            <a:r>
              <a:rPr lang="en-US" sz="1600" dirty="0" err="1">
                <a:solidFill>
                  <a:schemeClr val="accent1"/>
                </a:solidFill>
              </a:rPr>
              <a:t>user_route</a:t>
            </a:r>
            <a:r>
              <a:rPr lang="en-US" sz="1600" dirty="0">
                <a:solidFill>
                  <a:schemeClr val="accent1"/>
                </a:solidFill>
              </a:rPr>
              <a:t>, </a:t>
            </a:r>
            <a:r>
              <a:rPr lang="en-US" sz="1600" dirty="0" err="1">
                <a:solidFill>
                  <a:schemeClr val="accent1"/>
                </a:solidFill>
              </a:rPr>
              <a:t>spring_profile_active</a:t>
            </a:r>
            <a:r>
              <a:rPr lang="en-US" sz="1600" dirty="0">
                <a:solidFill>
                  <a:schemeClr val="accent1"/>
                </a:solidFill>
              </a:rPr>
              <a:t>, </a:t>
            </a:r>
            <a:r>
              <a:rPr lang="de-DE" sz="1600" dirty="0" err="1">
                <a:solidFill>
                  <a:schemeClr val="accent1"/>
                </a:solidFill>
              </a:rPr>
              <a:t>post_user_check</a:t>
            </a:r>
            <a:endParaRPr lang="en-US" sz="1600" dirty="0"/>
          </a:p>
          <a:p>
            <a:pPr lvl="1"/>
            <a:endParaRPr lang="en-US" sz="1600" dirty="0"/>
          </a:p>
          <a:p>
            <a:pPr lvl="1"/>
            <a:r>
              <a:rPr lang="en-US" sz="1600" dirty="0"/>
              <a:t>Secret:</a:t>
            </a:r>
            <a:br>
              <a:rPr lang="en-US" sz="1600" dirty="0"/>
            </a:br>
            <a:r>
              <a:rPr lang="en-US" sz="1600" dirty="0">
                <a:solidFill>
                  <a:schemeClr val="accent1"/>
                </a:solidFill>
              </a:rPr>
              <a:t>- application-k8s.yml</a:t>
            </a:r>
          </a:p>
        </p:txBody>
      </p:sp>
      <p:pic>
        <p:nvPicPr>
          <p:cNvPr id="5" name="Picture 4">
            <a:extLst>
              <a:ext uri="{FF2B5EF4-FFF2-40B4-BE49-F238E27FC236}">
                <a16:creationId xmlns:a16="http://schemas.microsoft.com/office/drawing/2014/main" id="{9F632171-0A92-4BF7-816A-6F503B156E04}"/>
              </a:ext>
            </a:extLst>
          </p:cNvPr>
          <p:cNvPicPr>
            <a:picLocks noChangeAspect="1"/>
          </p:cNvPicPr>
          <p:nvPr/>
        </p:nvPicPr>
        <p:blipFill>
          <a:blip r:embed="rId5"/>
          <a:stretch>
            <a:fillRect/>
          </a:stretch>
        </p:blipFill>
        <p:spPr>
          <a:xfrm>
            <a:off x="8088608" y="4026091"/>
            <a:ext cx="3692857" cy="850000"/>
          </a:xfrm>
          <a:prstGeom prst="rect">
            <a:avLst/>
          </a:prstGeom>
          <a:ln>
            <a:solidFill>
              <a:schemeClr val="tx1"/>
            </a:solidFill>
          </a:ln>
        </p:spPr>
      </p:pic>
      <p:pic>
        <p:nvPicPr>
          <p:cNvPr id="26" name="Picture 25">
            <a:extLst>
              <a:ext uri="{FF2B5EF4-FFF2-40B4-BE49-F238E27FC236}">
                <a16:creationId xmlns:a16="http://schemas.microsoft.com/office/drawing/2014/main" id="{F0BE5C63-7325-41C0-A7D0-5AA00AAFBF8C}"/>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31" name="Picture 30">
            <a:extLst>
              <a:ext uri="{FF2B5EF4-FFF2-40B4-BE49-F238E27FC236}">
                <a16:creationId xmlns:a16="http://schemas.microsoft.com/office/drawing/2014/main" id="{8B5C6400-CDC2-4677-BEA0-4069376A2EC2}"/>
              </a:ext>
            </a:extLst>
          </p:cNvPr>
          <p:cNvPicPr>
            <a:picLocks noChangeAspect="1"/>
          </p:cNvPicPr>
          <p:nvPr/>
        </p:nvPicPr>
        <p:blipFill>
          <a:blip r:embed="rId3"/>
          <a:stretch>
            <a:fillRect/>
          </a:stretch>
        </p:blipFill>
        <p:spPr>
          <a:xfrm>
            <a:off x="5022851" y="4207251"/>
            <a:ext cx="250508" cy="24384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en-US" sz="1800" kern="0" dirty="0">
                <a:solidFill>
                  <a:srgbClr val="002060"/>
                </a:solidFill>
                <a:latin typeface="Arial"/>
                <a:ea typeface="Arial Unicode MS" pitchFamily="34" charset="-128"/>
              </a:rPr>
              <a:t>deployment:</a:t>
            </a:r>
          </a:p>
          <a:p>
            <a:pPr algn="ctr" defTabSz="914217" fontAlgn="base">
              <a:spcBef>
                <a:spcPct val="50000"/>
              </a:spcBef>
              <a:spcAft>
                <a:spcPct val="0"/>
              </a:spcAft>
              <a:buClr>
                <a:srgbClr val="F0AB00"/>
              </a:buClr>
              <a:buSzPct val="80000"/>
            </a:pPr>
            <a:r>
              <a:rPr lang="en-US" sz="1800" kern="0" dirty="0">
                <a:solidFill>
                  <a:srgbClr val="002060"/>
                </a:solidFill>
                <a:latin typeface="Arial"/>
                <a:ea typeface="Arial Unicode MS" pitchFamily="34" charset="-128"/>
              </a:rPr>
              <a:t>‘ads-app-deployment’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7754BD-B220-4368-B4CF-09AFF95DD332}"/>
              </a:ext>
            </a:extLst>
          </p:cNvPr>
          <p:cNvPicPr>
            <a:picLocks noChangeAspect="1"/>
          </p:cNvPicPr>
          <p:nvPr/>
        </p:nvPicPr>
        <p:blipFill>
          <a:blip r:embed="rId3"/>
          <a:stretch>
            <a:fillRect/>
          </a:stretch>
        </p:blipFill>
        <p:spPr>
          <a:xfrm>
            <a:off x="6612112" y="1346209"/>
            <a:ext cx="3904762" cy="1600000"/>
          </a:xfrm>
          <a:prstGeom prst="rect">
            <a:avLst/>
          </a:prstGeom>
        </p:spPr>
      </p:pic>
      <p:sp>
        <p:nvSpPr>
          <p:cNvPr id="9" name="Rectangle: Rounded Corners 8">
            <a:extLst>
              <a:ext uri="{FF2B5EF4-FFF2-40B4-BE49-F238E27FC236}">
                <a16:creationId xmlns:a16="http://schemas.microsoft.com/office/drawing/2014/main" id="{D7BF06DA-93DA-4AC2-9BB0-E269E7CFE74E}"/>
              </a:ext>
            </a:extLst>
          </p:cNvPr>
          <p:cNvSpPr/>
          <p:nvPr/>
        </p:nvSpPr>
        <p:spPr bwMode="gray">
          <a:xfrm>
            <a:off x="6612112" y="1787857"/>
            <a:ext cx="3467100" cy="423080"/>
          </a:xfrm>
          <a:prstGeom prst="roundRect">
            <a:avLst/>
          </a:prstGeom>
          <a:noFill/>
          <a:ln w="2222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0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ads-app-deployment.yaml</a:t>
            </a:r>
            <a:endParaRPr lang="de-DE" sz="11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7564" y="1847862"/>
            <a:ext cx="3214730"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ads-app-secret.yaml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a:ln w="1270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ads-app-configmap.yaml</a:t>
            </a:r>
            <a:endParaRPr lang="de-DE" sz="1100" kern="0" dirty="0">
              <a:solidFill>
                <a:schemeClr val="bg1"/>
              </a:solidFil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a:ln w="12700">
            <a:solidFill>
              <a:schemeClr val="tx1"/>
            </a:solidFill>
          </a:ln>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a:ln w="12700">
            <a:solidFill>
              <a:schemeClr val="tx1"/>
            </a:solidFill>
          </a:ln>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a:ln w="12700">
            <a:solidFill>
              <a:schemeClr val="tx1"/>
            </a:solidFill>
          </a:ln>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r>
              <a:rPr lang="de-DE" sz="1000" dirty="0">
                <a:hlinkClick r:id="rId6"/>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4031005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141" name="Rounded Rectangle 14">
            <a:extLst>
              <a:ext uri="{FF2B5EF4-FFF2-40B4-BE49-F238E27FC236}">
                <a16:creationId xmlns:a16="http://schemas.microsoft.com/office/drawing/2014/main" id="{E801CE34-A8C2-44FA-BD75-D9A93509CA68}"/>
              </a:ext>
            </a:extLst>
          </p:cNvPr>
          <p:cNvSpPr/>
          <p:nvPr/>
        </p:nvSpPr>
        <p:spPr bwMode="gray">
          <a:xfrm>
            <a:off x="2260138" y="3848889"/>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5491595" y="3823416"/>
            <a:ext cx="250508" cy="243840"/>
          </a:xfrm>
          <a:prstGeom prst="rect">
            <a:avLst/>
          </a:prstGeom>
        </p:spPr>
      </p:pic>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&gt;.k8s-train.shoot.canary.k8s-hana.ondemand.com/</a:t>
            </a:r>
            <a:r>
              <a:rPr lang="de-DE" sz="1200" b="1" kern="0" dirty="0" err="1">
                <a:ea typeface="Arial Unicode MS" pitchFamily="34" charset="-128"/>
                <a:cs typeface="Arial Unicode MS" pitchFamily="34" charset="-128"/>
              </a:rPr>
              <a:t>ads</a:t>
            </a:r>
            <a:endParaRPr lang="de-DE" sz="1200" b="1" kern="0" dirty="0">
              <a:ea typeface="Arial Unicode MS" pitchFamily="34" charset="-128"/>
              <a:cs typeface="Arial Unicode MS" pitchFamily="34" charset="-128"/>
            </a:endParaRPr>
          </a:p>
        </p:txBody>
      </p:sp>
      <p:sp>
        <p:nvSpPr>
          <p:cNvPr id="146" name="Rounded Rectangle 14">
            <a:extLst>
              <a:ext uri="{FF2B5EF4-FFF2-40B4-BE49-F238E27FC236}">
                <a16:creationId xmlns:a16="http://schemas.microsoft.com/office/drawing/2014/main" id="{C5658EF8-07A7-485D-BC14-623C66FCB763}"/>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147" name="Straight Connector 146">
            <a:extLst>
              <a:ext uri="{FF2B5EF4-FFF2-40B4-BE49-F238E27FC236}">
                <a16:creationId xmlns:a16="http://schemas.microsoft.com/office/drawing/2014/main" id="{E0DE8BEE-5D8D-4D5B-AE5F-1E058F49BFDB}"/>
              </a:ext>
            </a:extLst>
          </p:cNvPr>
          <p:cNvCxnSpPr>
            <a:cxnSpLocks/>
            <a:stCxn id="146" idx="3"/>
          </p:cNvCxnSpPr>
          <p:nvPr/>
        </p:nvCxnSpPr>
        <p:spPr>
          <a:xfrm>
            <a:off x="1868269" y="4465862"/>
            <a:ext cx="391869"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8" name="Picture 147">
            <a:extLst>
              <a:ext uri="{FF2B5EF4-FFF2-40B4-BE49-F238E27FC236}">
                <a16:creationId xmlns:a16="http://schemas.microsoft.com/office/drawing/2014/main" id="{FF5727ED-6281-4E02-9A24-ACAF33BDB2BD}"/>
              </a:ext>
            </a:extLst>
          </p:cNvPr>
          <p:cNvPicPr>
            <a:picLocks noChangeAspect="1"/>
          </p:cNvPicPr>
          <p:nvPr/>
        </p:nvPicPr>
        <p:blipFill>
          <a:blip r:embed="rId3"/>
          <a:stretch>
            <a:fillRect/>
          </a:stretch>
        </p:blipFill>
        <p:spPr>
          <a:xfrm>
            <a:off x="1779863" y="4036604"/>
            <a:ext cx="150305" cy="146304"/>
          </a:xfrm>
          <a:prstGeom prst="rect">
            <a:avLst/>
          </a:prstGeom>
        </p:spPr>
      </p:pic>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150" name="Straight Connector 149">
            <a:extLst>
              <a:ext uri="{FF2B5EF4-FFF2-40B4-BE49-F238E27FC236}">
                <a16:creationId xmlns:a16="http://schemas.microsoft.com/office/drawing/2014/main" id="{F8642A4E-FA36-4C51-8B0C-AE5072AF1A02}"/>
              </a:ext>
            </a:extLst>
          </p:cNvPr>
          <p:cNvCxnSpPr>
            <a:cxnSpLocks/>
          </p:cNvCxnSpPr>
          <p:nvPr/>
        </p:nvCxnSpPr>
        <p:spPr>
          <a:xfrm>
            <a:off x="1868269" y="5336431"/>
            <a:ext cx="391869" cy="417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257012"/>
            <a:ext cx="2419002" cy="1603285"/>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3"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F17B3F8-7721-4064-851E-3C87A7CACDB4}"/>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A3020275-5131-4133-8C7A-F996BD92FA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158" name="Rounded Rectangle 14">
            <a:extLst>
              <a:ext uri="{FF2B5EF4-FFF2-40B4-BE49-F238E27FC236}">
                <a16:creationId xmlns:a16="http://schemas.microsoft.com/office/drawing/2014/main" id="{1027276C-08D6-494B-A607-90F238295130}"/>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161" name="Picture 160">
            <a:extLst>
              <a:ext uri="{FF2B5EF4-FFF2-40B4-BE49-F238E27FC236}">
                <a16:creationId xmlns:a16="http://schemas.microsoft.com/office/drawing/2014/main" id="{5A90E845-4E47-4C36-9874-77A169078DC0}"/>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22851" y="4207251"/>
            <a:ext cx="250508" cy="24384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6824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bg2"/>
          </a:solidFill>
          <a:ln w="12700">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lang="de-DE" sz="600" b="1" kern="0" dirty="0" err="1">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ea typeface="Arial Unicode MS" pitchFamily="34" charset="-128"/>
                <a:cs typeface="Arial Unicode MS" pitchFamily="34" charset="-128"/>
              </a:rPr>
              <a:t>c</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40823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a:ln>
            <a:solidFill>
              <a:schemeClr val="tx1"/>
            </a:solidFill>
          </a:ln>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a:ln>
            <a:solidFill>
              <a:schemeClr val="tx1"/>
            </a:solidFill>
          </a:ln>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a:ln>
            <a:solidFill>
              <a:schemeClr val="tx1"/>
            </a:solidFill>
          </a:ln>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sz="1200" kern="0" dirty="0" err="1">
                <a:solidFill>
                  <a:srgbClr val="002060"/>
                </a:solidFill>
                <a:latin typeface="Arial"/>
                <a:ea typeface="Arial Unicode MS" pitchFamily="34" charset="-128"/>
              </a:rPr>
              <a:t>Postgresql</a:t>
            </a:r>
            <a:endParaRPr lang="de-DE" sz="1200" kern="0" dirty="0">
              <a:solidFill>
                <a:srgbClr val="002060"/>
              </a:solidFill>
              <a:latin typeface="Arial"/>
              <a:ea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en-US" kern="0" dirty="0">
              <a:solidFill>
                <a:srgbClr val="002060"/>
              </a:solidFill>
              <a:latin typeface="Arial"/>
              <a:ea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20000"/>
              <a:lumOff val="80000"/>
            </a:schemeClr>
          </a:solidFill>
          <a:ln w="6350" algn="ctr">
            <a:solidFill>
              <a:schemeClr val="accent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a:t>
            </a:r>
            <a:r>
              <a:rPr lang="en-US" sz="1600" dirty="0">
                <a:solidFill>
                  <a:schemeClr val="accent1"/>
                </a:solidFill>
              </a:rPr>
              <a:t>– 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1800</Words>
  <Application>Microsoft Office PowerPoint</Application>
  <PresentationFormat>Custom</PresentationFormat>
  <Paragraphs>496</Paragraphs>
  <Slides>45</Slides>
  <Notes>37</Notes>
  <HiddenSlides>10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45</vt:i4>
      </vt:variant>
    </vt:vector>
  </HeadingPairs>
  <TitlesOfParts>
    <vt:vector size="55" baseType="lpstr">
      <vt:lpstr>Arial</vt:lpstr>
      <vt:lpstr>Consolas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How to bring bulletinboard into K8s ?</vt:lpstr>
      <vt:lpstr>Bulletinboard in K8s: Target picture overall</vt:lpstr>
      <vt:lpstr>Bulletinboard in K8s: Exercise “Ads DB“</vt:lpstr>
      <vt:lpstr>Ads:DB Docker Image</vt:lpstr>
      <vt:lpstr>Bulletinboard in K8s: ads DB</vt:lpstr>
      <vt:lpstr>Bulletinboard in K8s: ads DB</vt:lpstr>
      <vt:lpstr>Bulletinboard in K8s: Dependencies across entities – ads DB</vt:lpstr>
      <vt:lpstr>Bulletinboard in K8s: ads DB - labels</vt:lpstr>
      <vt:lpstr>Bulletinboard in K8s: Ads:DB, Dependencies across entities - 2</vt:lpstr>
      <vt:lpstr>Bulletinboard in K8s: Ads:DB, Dependencies across entities - 2</vt:lpstr>
      <vt:lpstr>Bulletinboard in K8s: Labeling of resources </vt:lpstr>
      <vt:lpstr>Bulletinboard in K8s: Labeling of resources </vt:lpstr>
      <vt:lpstr>Bulletinboard in K8s: ads DB - labels</vt:lpstr>
      <vt:lpstr>Bulletinboard in K8s: ads DB – details labels &amp; selector</vt:lpstr>
      <vt:lpstr>Exercise 1: bulletinboard-ads DB</vt:lpstr>
      <vt:lpstr>Bulletinboard in K8s: Exercise “ads App”</vt:lpstr>
      <vt:lpstr>Ads:App Docker image</vt:lpstr>
      <vt:lpstr>Bulletinboard in K8s: ads app</vt:lpstr>
      <vt:lpstr>Bulletinboard in K8s: ads app</vt:lpstr>
      <vt:lpstr>Bulletinboard in K8s: Dependencies across entities – Ads app</vt:lpstr>
      <vt:lpstr>Bulletinboard in K8s: ads DB - labels</vt:lpstr>
      <vt:lpstr>Bulletinboard in K8s: Ads:App, Dependencies across entities - 2</vt:lpstr>
      <vt:lpstr>Bulletinboard in K8s: ads app - labels</vt:lpstr>
      <vt:lpstr>Bulletinboard in K8s: Target picture - labels</vt:lpstr>
      <vt:lpstr>Bulletinboard in K8s: Target picture - labels</vt:lpstr>
      <vt:lpstr>Exercise 1: bulletinboard-ads DB</vt:lpstr>
      <vt:lpstr>Exercise 2: bulletinboard-ads App</vt:lpstr>
      <vt:lpstr>Application in K8s: Steps to be taken</vt:lpstr>
      <vt:lpstr>Bulletinboard in K8s:</vt:lpstr>
      <vt:lpstr>Bulletinboard in K8s:</vt:lpstr>
      <vt:lpstr>Configmaps, Files and Mountpoints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926</cp:revision>
  <cp:lastPrinted>2018-10-19T15:04:42Z</cp:lastPrinted>
  <dcterms:created xsi:type="dcterms:W3CDTF">2015-10-14T11:21:43Z</dcterms:created>
  <dcterms:modified xsi:type="dcterms:W3CDTF">2019-10-04T09:32:06Z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