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handoutMasterIdLst>
    <p:handoutMasterId r:id="rId14"/>
  </p:handoutMasterIdLst>
  <p:sldIdLst>
    <p:sldId id="433" r:id="rId2"/>
    <p:sldId id="444" r:id="rId3"/>
    <p:sldId id="445" r:id="rId4"/>
    <p:sldId id="446" r:id="rId5"/>
    <p:sldId id="442" r:id="rId6"/>
    <p:sldId id="447" r:id="rId7"/>
    <p:sldId id="448" r:id="rId8"/>
    <p:sldId id="452" r:id="rId9"/>
    <p:sldId id="450" r:id="rId10"/>
    <p:sldId id="451" r:id="rId11"/>
    <p:sldId id="26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211" autoAdjust="0"/>
  </p:normalViewPr>
  <p:slideViewPr>
    <p:cSldViewPr snapToGrid="0" showGuides="1">
      <p:cViewPr varScale="1">
        <p:scale>
          <a:sx n="92" d="100"/>
          <a:sy n="92" d="100"/>
        </p:scale>
        <p:origin x="1692"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r>
              <a:rPr lang="en-US" baseline="0" dirty="0"/>
              <a:t> get a pod + shell session with “</a:t>
            </a:r>
            <a:r>
              <a:rPr lang="en-US" baseline="0" dirty="0" err="1"/>
              <a:t>kubectl</a:t>
            </a:r>
            <a:r>
              <a:rPr lang="en-US" baseline="0" dirty="0"/>
              <a:t> run --</a:t>
            </a:r>
            <a:r>
              <a:rPr lang="en-US" baseline="0" dirty="0" err="1"/>
              <a:t>rm</a:t>
            </a:r>
            <a:r>
              <a:rPr lang="en-US" baseline="0" dirty="0"/>
              <a:t> -</a:t>
            </a:r>
            <a:r>
              <a:rPr lang="en-US" baseline="0" dirty="0" err="1"/>
              <a:t>ti</a:t>
            </a:r>
            <a:r>
              <a:rPr lang="en-US" baseline="0" dirty="0"/>
              <a:t> --image=</a:t>
            </a:r>
            <a:r>
              <a:rPr lang="en-US" baseline="0" dirty="0" err="1"/>
              <a:t>busybox</a:t>
            </a:r>
            <a:r>
              <a:rPr lang="en-US" baseline="0" dirty="0"/>
              <a:t> /</a:t>
            </a:r>
            <a:r>
              <a:rPr lang="en-US" baseline="0"/>
              <a:t>bin/sh</a:t>
            </a:r>
            <a:r>
              <a:rPr lang="en-US" baseline="0" dirty="0"/>
              <a:t>”; use the DNS name of a service to download an index.html (i.e. “</a:t>
            </a:r>
            <a:r>
              <a:rPr lang="en-US" baseline="0" dirty="0" err="1"/>
              <a:t>wget</a:t>
            </a:r>
            <a:r>
              <a:rPr lang="en-US" baseline="0" dirty="0"/>
              <a:t> </a:t>
            </a:r>
            <a:r>
              <a:rPr lang="en-US" baseline="0" dirty="0" err="1"/>
              <a:t>nginx</a:t>
            </a:r>
            <a:r>
              <a:rPr lang="en-US" baseline="0" dirty="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4218195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kubernetes.io/docs/concepts/cluster-administration/networking/"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Networking and services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the next exercise…</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Networking scenarios in </a:t>
            </a:r>
            <a:r>
              <a:rPr lang="en-US" dirty="0" err="1"/>
              <a:t>Kuberentes</a:t>
            </a:r>
            <a:endParaRPr lang="en-US" dirty="0"/>
          </a:p>
        </p:txBody>
      </p:sp>
      <p:sp>
        <p:nvSpPr>
          <p:cNvPr id="8" name="Rectangle 7"/>
          <p:cNvSpPr/>
          <p:nvPr/>
        </p:nvSpPr>
        <p:spPr>
          <a:xfrm>
            <a:off x="504000" y="1449619"/>
            <a:ext cx="10590719" cy="2677656"/>
          </a:xfrm>
          <a:prstGeom prst="rect">
            <a:avLst/>
          </a:prstGeom>
        </p:spPr>
        <p:txBody>
          <a:bodyPr wrap="square">
            <a:spAutoFit/>
          </a:bodyPr>
          <a:lstStyle/>
          <a:p>
            <a:pPr marL="457200" indent="-457200">
              <a:buFont typeface="+mj-lt"/>
              <a:buAutoNum type="arabicPeriod"/>
            </a:pPr>
            <a:r>
              <a:rPr lang="en-US" dirty="0"/>
              <a:t>Highly-coupled container-to-container communications: this is solved by pods and localhost communications.</a:t>
            </a:r>
          </a:p>
          <a:p>
            <a:pPr marL="457200" indent="-457200">
              <a:buFont typeface="+mj-lt"/>
              <a:buAutoNum type="arabicPeriod"/>
            </a:pPr>
            <a:endParaRPr lang="en-US" dirty="0"/>
          </a:p>
          <a:p>
            <a:pPr marL="457200" indent="-457200">
              <a:buFont typeface="+mj-lt"/>
              <a:buAutoNum type="arabicPeriod"/>
            </a:pPr>
            <a:r>
              <a:rPr lang="en-US" dirty="0"/>
              <a:t>Pod-to-Pod communications: served by overlay network. </a:t>
            </a:r>
          </a:p>
          <a:p>
            <a:pPr marL="457200" indent="-457200">
              <a:buFont typeface="+mj-lt"/>
              <a:buAutoNum type="arabicPeriod"/>
            </a:pPr>
            <a:endParaRPr lang="en-US" dirty="0"/>
          </a:p>
          <a:p>
            <a:pPr marL="457200" indent="-457200">
              <a:buFont typeface="+mj-lt"/>
              <a:buAutoNum type="arabicPeriod"/>
            </a:pPr>
            <a:r>
              <a:rPr lang="en-US" dirty="0"/>
              <a:t>Pod-to-Service communications: this is covered by services.</a:t>
            </a:r>
          </a:p>
          <a:p>
            <a:pPr marL="457200" indent="-457200">
              <a:buFont typeface="+mj-lt"/>
              <a:buAutoNum type="arabicPeriod"/>
            </a:pPr>
            <a:endParaRPr lang="en-US" dirty="0"/>
          </a:p>
          <a:p>
            <a:pPr marL="457200" indent="-457200">
              <a:buFont typeface="+mj-lt"/>
              <a:buAutoNum type="arabicPeriod"/>
            </a:pPr>
            <a:r>
              <a:rPr lang="en-US" dirty="0"/>
              <a:t>External-to-Service communications: this is covered by services.</a:t>
            </a:r>
          </a:p>
        </p:txBody>
      </p:sp>
    </p:spTree>
    <p:extLst>
      <p:ext uri="{BB962C8B-B14F-4D97-AF65-F5344CB8AC3E}">
        <p14:creationId xmlns:p14="http://schemas.microsoft.com/office/powerpoint/2010/main" val="132010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gray">
          <a:xfrm>
            <a:off x="7598228" y="4676503"/>
            <a:ext cx="2111829"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Node 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Pod communication</a:t>
            </a:r>
          </a:p>
        </p:txBody>
      </p:sp>
      <p:sp>
        <p:nvSpPr>
          <p:cNvPr id="4" name="Rectangle 3"/>
          <p:cNvSpPr/>
          <p:nvPr/>
        </p:nvSpPr>
        <p:spPr bwMode="gray">
          <a:xfrm>
            <a:off x="2629988" y="4676503"/>
            <a:ext cx="4868092"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grpSp>
        <p:nvGrpSpPr>
          <p:cNvPr id="6" name="Group 5"/>
          <p:cNvGrpSpPr/>
          <p:nvPr/>
        </p:nvGrpSpPr>
        <p:grpSpPr>
          <a:xfrm>
            <a:off x="2952789" y="5306984"/>
            <a:ext cx="6271481" cy="773906"/>
            <a:chOff x="2386981" y="4488375"/>
            <a:chExt cx="6271481" cy="77390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918424"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7449867"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2" name="Rectangle 21"/>
          <p:cNvSpPr/>
          <p:nvPr/>
        </p:nvSpPr>
        <p:spPr>
          <a:xfrm>
            <a:off x="504000" y="1223190"/>
            <a:ext cx="10590719" cy="3323987"/>
          </a:xfrm>
          <a:prstGeom prst="rect">
            <a:avLst/>
          </a:prstGeom>
        </p:spPr>
        <p:txBody>
          <a:bodyPr wrap="square">
            <a:spAutoFit/>
          </a:bodyPr>
          <a:lstStyle/>
          <a:p>
            <a:pPr marL="342900" indent="-342900">
              <a:buFont typeface="Wingdings" panose="05000000000000000000" pitchFamily="2" charset="2"/>
              <a:buChar char="§"/>
            </a:pPr>
            <a:r>
              <a:rPr lang="en-US" dirty="0"/>
              <a:t>Docker </a:t>
            </a:r>
          </a:p>
          <a:p>
            <a:pPr marL="887288" lvl="1" indent="-342900">
              <a:buFont typeface="Wingdings" panose="05000000000000000000" pitchFamily="2" charset="2"/>
              <a:buChar char="§"/>
            </a:pPr>
            <a:r>
              <a:rPr lang="en-US" dirty="0"/>
              <a:t>bridge into host network &amp; local subnet per host</a:t>
            </a:r>
          </a:p>
          <a:p>
            <a:pPr marL="887288" lvl="1" indent="-342900">
              <a:buFont typeface="Wingdings" panose="05000000000000000000" pitchFamily="2" charset="2"/>
              <a:buChar char="§"/>
            </a:pPr>
            <a:r>
              <a:rPr lang="en-US" dirty="0"/>
              <a:t>host port mapping required to communicate with container on different host</a:t>
            </a:r>
          </a:p>
          <a:p>
            <a:pPr marL="342900" indent="-342900">
              <a:buFont typeface="Wingdings" panose="05000000000000000000" pitchFamily="2" charset="2"/>
              <a:buChar char="§"/>
            </a:pPr>
            <a:r>
              <a:rPr lang="en-US" dirty="0"/>
              <a:t>Kubernetes – need to communicate regardless of host</a:t>
            </a:r>
          </a:p>
          <a:p>
            <a:pPr marL="342900" indent="-342900">
              <a:buFont typeface="Wingdings" panose="05000000000000000000" pitchFamily="2" charset="2"/>
              <a:buChar char="§"/>
            </a:pPr>
            <a:r>
              <a:rPr lang="en-US" dirty="0"/>
              <a:t>Solution: </a:t>
            </a:r>
          </a:p>
          <a:p>
            <a:pPr marL="887288" lvl="1" indent="-342900">
              <a:buFont typeface="Wingdings" panose="05000000000000000000" pitchFamily="2" charset="2"/>
              <a:buChar char="§"/>
            </a:pPr>
            <a:r>
              <a:rPr lang="en-US" dirty="0"/>
              <a:t>one subnet for cluster</a:t>
            </a:r>
          </a:p>
          <a:p>
            <a:pPr marL="887288" lvl="1" indent="-342900">
              <a:buFont typeface="Wingdings" panose="05000000000000000000" pitchFamily="2" charset="2"/>
              <a:buChar char="§"/>
            </a:pPr>
            <a:r>
              <a:rPr lang="en-US" dirty="0"/>
              <a:t>every pod gets an unique IP from subnet range</a:t>
            </a:r>
          </a:p>
          <a:p>
            <a:pPr marL="887288" lvl="1" indent="-342900">
              <a:buFont typeface="Wingdings" panose="05000000000000000000" pitchFamily="2" charset="2"/>
              <a:buChar char="§"/>
            </a:pPr>
            <a:r>
              <a:rPr lang="en-US" dirty="0"/>
              <a:t>All containers in a pod share network namespace (=&gt; get same IP) and communicate via localhost interface with each other</a:t>
            </a:r>
          </a:p>
          <a:p>
            <a:pPr marL="887288" lvl="1" indent="-342900">
              <a:buFont typeface="Wingdings" panose="05000000000000000000" pitchFamily="2" charset="2"/>
              <a:buChar char="§"/>
            </a:pPr>
            <a:r>
              <a:rPr lang="en-US" dirty="0"/>
              <a:t>Benefits: no port mapping, every pod can expose default ports (e.g. 80, 443)</a:t>
            </a:r>
          </a:p>
        </p:txBody>
      </p:sp>
      <p:cxnSp>
        <p:nvCxnSpPr>
          <p:cNvPr id="9" name="Straight Arrow Connector 8"/>
          <p:cNvCxnSpPr>
            <a:stCxn id="11" idx="1"/>
            <a:endCxn id="42" idx="3"/>
          </p:cNvCxnSpPr>
          <p:nvPr/>
        </p:nvCxnSpPr>
        <p:spPr>
          <a:xfrm flipH="1">
            <a:off x="4161384"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endCxn id="15" idx="1"/>
          </p:cNvCxnSpPr>
          <p:nvPr/>
        </p:nvCxnSpPr>
        <p:spPr>
          <a:xfrm>
            <a:off x="6692827"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8" name="Rectangle 27"/>
          <p:cNvSpPr/>
          <p:nvPr/>
        </p:nvSpPr>
        <p:spPr bwMode="gray">
          <a:xfrm>
            <a:off x="2734126" y="50899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9" name="Rectangle 28"/>
          <p:cNvSpPr/>
          <p:nvPr/>
        </p:nvSpPr>
        <p:spPr bwMode="gray">
          <a:xfrm>
            <a:off x="5274279"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30" name="Rectangle 29"/>
          <p:cNvSpPr/>
          <p:nvPr/>
        </p:nvSpPr>
        <p:spPr bwMode="gray">
          <a:xfrm>
            <a:off x="7831182"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Tree>
    <p:extLst>
      <p:ext uri="{BB962C8B-B14F-4D97-AF65-F5344CB8AC3E}">
        <p14:creationId xmlns:p14="http://schemas.microsoft.com/office/powerpoint/2010/main" val="420794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achieve this?</a:t>
            </a:r>
          </a:p>
        </p:txBody>
      </p:sp>
      <p:sp>
        <p:nvSpPr>
          <p:cNvPr id="3" name="Rectangle 2"/>
          <p:cNvSpPr/>
          <p:nvPr/>
        </p:nvSpPr>
        <p:spPr>
          <a:xfrm>
            <a:off x="504000" y="1223190"/>
            <a:ext cx="10590719" cy="2677656"/>
          </a:xfrm>
          <a:prstGeom prst="rect">
            <a:avLst/>
          </a:prstGeom>
        </p:spPr>
        <p:txBody>
          <a:bodyPr wrap="square">
            <a:spAutoFit/>
          </a:bodyPr>
          <a:lstStyle/>
          <a:p>
            <a:pPr marL="342900" indent="-342900">
              <a:buFont typeface="Wingdings" panose="05000000000000000000" pitchFamily="2" charset="2"/>
              <a:buChar char="§"/>
            </a:pPr>
            <a:r>
              <a:rPr lang="en-US" dirty="0"/>
              <a:t>Setup an overlay network (software defined networking)</a:t>
            </a:r>
          </a:p>
          <a:p>
            <a:pPr marL="342900" indent="-342900">
              <a:buFont typeface="Wingdings" panose="05000000000000000000" pitchFamily="2" charset="2"/>
              <a:buChar char="§"/>
            </a:pPr>
            <a:r>
              <a:rPr lang="en-US" dirty="0"/>
              <a:t>Most common tools:</a:t>
            </a:r>
          </a:p>
          <a:p>
            <a:pPr marL="887288" lvl="1" indent="-342900">
              <a:buFont typeface="Wingdings" panose="05000000000000000000" pitchFamily="2" charset="2"/>
              <a:buChar char="§"/>
            </a:pPr>
            <a:r>
              <a:rPr lang="en-US" dirty="0"/>
              <a:t>flannel</a:t>
            </a:r>
          </a:p>
          <a:p>
            <a:pPr marL="887288" lvl="1" indent="-342900">
              <a:buFont typeface="Wingdings" panose="05000000000000000000" pitchFamily="2" charset="2"/>
              <a:buChar char="§"/>
            </a:pPr>
            <a:r>
              <a:rPr lang="en-US" dirty="0"/>
              <a:t>weave net</a:t>
            </a:r>
          </a:p>
          <a:p>
            <a:pPr marL="887288" lvl="1" indent="-342900">
              <a:buFont typeface="Wingdings" panose="05000000000000000000" pitchFamily="2" charset="2"/>
              <a:buChar char="§"/>
            </a:pPr>
            <a:r>
              <a:rPr lang="en-US" dirty="0"/>
              <a:t>calico</a:t>
            </a:r>
          </a:p>
          <a:p>
            <a:pPr marL="887288" lvl="1" indent="-342900">
              <a:buFont typeface="Wingdings" panose="05000000000000000000" pitchFamily="2" charset="2"/>
              <a:buChar char="§"/>
            </a:pPr>
            <a:r>
              <a:rPr lang="en-US" dirty="0"/>
              <a:t>GCP custom routing</a:t>
            </a:r>
          </a:p>
          <a:p>
            <a:pPr marL="342900" indent="-342900">
              <a:buFont typeface="Wingdings" panose="05000000000000000000" pitchFamily="2" charset="2"/>
              <a:buChar char="§"/>
            </a:pPr>
            <a:r>
              <a:rPr lang="en-US" dirty="0">
                <a:hlinkClick r:id="rId2"/>
              </a:rPr>
              <a:t>https://kubernetes.io/docs/concepts/cluster-administration/networking/</a:t>
            </a:r>
            <a:r>
              <a:rPr lang="en-US" dirty="0"/>
              <a:t> </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12820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sp>
        <p:nvSpPr>
          <p:cNvPr id="8" name="Rectangle 7"/>
          <p:cNvSpPr/>
          <p:nvPr/>
        </p:nvSpPr>
        <p:spPr>
          <a:xfrm>
            <a:off x="504000" y="1223190"/>
            <a:ext cx="10590719" cy="3647152"/>
          </a:xfrm>
          <a:prstGeom prst="rect">
            <a:avLst/>
          </a:prstGeom>
        </p:spPr>
        <p:txBody>
          <a:bodyPr wrap="square">
            <a:spAutoFit/>
          </a:bodyPr>
          <a:lstStyle/>
          <a:p>
            <a:r>
              <a:rPr lang="en-US" dirty="0"/>
              <a:t>Motivation: </a:t>
            </a:r>
          </a:p>
          <a:p>
            <a:pPr marL="342900" indent="-342900">
              <a:buFont typeface="Wingdings" panose="05000000000000000000" pitchFamily="2" charset="2"/>
              <a:buChar char="§"/>
            </a:pPr>
            <a:r>
              <a:rPr lang="en-US" dirty="0"/>
              <a:t>Pods are mortal </a:t>
            </a:r>
            <a:r>
              <a:rPr lang="en-US" dirty="0">
                <a:sym typeface="Wingdings" panose="05000000000000000000" pitchFamily="2" charset="2"/>
              </a:rPr>
              <a:t> no suitable endpoints for communication</a:t>
            </a:r>
          </a:p>
          <a:p>
            <a:pPr marL="342900" indent="-342900">
              <a:buFont typeface="Wingdings" panose="05000000000000000000" pitchFamily="2" charset="2"/>
              <a:buChar char="§"/>
            </a:pPr>
            <a:r>
              <a:rPr lang="en-US" dirty="0"/>
              <a:t>IP address of a pod might change </a:t>
            </a:r>
            <a:r>
              <a:rPr lang="en-US" dirty="0">
                <a:sym typeface="Wingdings" panose="05000000000000000000" pitchFamily="2" charset="2"/>
              </a:rPr>
              <a:t> efforts to maintain routing tables increases</a:t>
            </a:r>
            <a:endParaRPr lang="en-US" dirty="0"/>
          </a:p>
          <a:p>
            <a:pPr marL="342900" indent="-342900">
              <a:buFont typeface="Wingdings" panose="05000000000000000000" pitchFamily="2" charset="2"/>
              <a:buChar char="§"/>
            </a:pPr>
            <a:r>
              <a:rPr lang="en-US" dirty="0"/>
              <a:t>Need for reliable &amp; stable endpoint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è"/>
            </a:pPr>
            <a:r>
              <a:rPr lang="en-US" dirty="0">
                <a:sym typeface="Wingdings" panose="05000000000000000000" pitchFamily="2" charset="2"/>
              </a:rPr>
              <a:t>Resource type: service</a:t>
            </a:r>
          </a:p>
          <a:p>
            <a:pPr marL="342900" indent="-342900">
              <a:buFont typeface="Wingdings" panose="05000000000000000000" pitchFamily="2" charset="2"/>
              <a:buChar char="è"/>
            </a:pP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Services are a logical abstraction of a set of pods serving the purpose (like 3 pods with a webserver). </a:t>
            </a:r>
          </a:p>
          <a:p>
            <a:pPr marL="342900" indent="-342900">
              <a:buFont typeface="Wingdings" panose="05000000000000000000" pitchFamily="2" charset="2"/>
              <a:buChar char="§"/>
            </a:pPr>
            <a:r>
              <a:rPr lang="en-US" dirty="0">
                <a:sym typeface="Wingdings" panose="05000000000000000000" pitchFamily="2" charset="2"/>
              </a:rPr>
              <a:t>Services provide cluster-internal as well as external connectivity </a:t>
            </a:r>
          </a:p>
          <a:p>
            <a:pPr marL="342900" indent="-342900">
              <a:buFont typeface="Wingdings" panose="05000000000000000000" pitchFamily="2" charset="2"/>
              <a:buChar char="§"/>
            </a:pPr>
            <a:r>
              <a:rPr lang="en-US" dirty="0">
                <a:sym typeface="Wingdings" panose="05000000000000000000" pitchFamily="2" charset="2"/>
              </a:rPr>
              <a:t>Cluster internally, DNS entries are created for services</a:t>
            </a:r>
          </a:p>
        </p:txBody>
      </p:sp>
    </p:spTree>
    <p:extLst>
      <p:ext uri="{BB962C8B-B14F-4D97-AF65-F5344CB8AC3E}">
        <p14:creationId xmlns:p14="http://schemas.microsoft.com/office/powerpoint/2010/main" val="86419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pic>
        <p:nvPicPr>
          <p:cNvPr id="4" name="Picture 3"/>
          <p:cNvPicPr>
            <a:picLocks noChangeAspect="1"/>
          </p:cNvPicPr>
          <p:nvPr/>
        </p:nvPicPr>
        <p:blipFill>
          <a:blip r:embed="rId2"/>
          <a:stretch>
            <a:fillRect/>
          </a:stretch>
        </p:blipFill>
        <p:spPr>
          <a:xfrm>
            <a:off x="956846" y="1549677"/>
            <a:ext cx="2095238" cy="3723809"/>
          </a:xfrm>
          <a:prstGeom prst="rect">
            <a:avLst/>
          </a:prstGeom>
        </p:spPr>
      </p:pic>
      <p:sp>
        <p:nvSpPr>
          <p:cNvPr id="6" name="Rectangle 5"/>
          <p:cNvSpPr/>
          <p:nvPr/>
        </p:nvSpPr>
        <p:spPr>
          <a:xfrm>
            <a:off x="3641769" y="1749587"/>
            <a:ext cx="7923213" cy="3000821"/>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Route traffic via services to talk to a set (1..n) of pods</a:t>
            </a:r>
          </a:p>
          <a:p>
            <a:pPr marL="342900" indent="-342900">
              <a:buFont typeface="Wingdings" panose="05000000000000000000" pitchFamily="2" charset="2"/>
              <a:buChar char="§"/>
            </a:pPr>
            <a:r>
              <a:rPr lang="en-US" dirty="0">
                <a:sym typeface="Wingdings" panose="05000000000000000000" pitchFamily="2" charset="2"/>
              </a:rPr>
              <a:t>Target pods are determined by </a:t>
            </a:r>
            <a:r>
              <a:rPr lang="en-US" dirty="0" err="1">
                <a:sym typeface="Wingdings" panose="05000000000000000000" pitchFamily="2" charset="2"/>
              </a:rPr>
              <a:t>label.selctors</a:t>
            </a:r>
            <a:r>
              <a:rPr lang="en-US" dirty="0">
                <a:sym typeface="Wingdings" panose="05000000000000000000" pitchFamily="2" charset="2"/>
              </a:rPr>
              <a:t> similar to deployment &lt;&gt; pods</a:t>
            </a:r>
          </a:p>
          <a:p>
            <a:pPr marL="342900" indent="-342900">
              <a:buFont typeface="Wingdings" panose="05000000000000000000" pitchFamily="2" charset="2"/>
              <a:buChar char="§"/>
            </a:pPr>
            <a:r>
              <a:rPr lang="en-US" dirty="0">
                <a:sym typeface="Wingdings" panose="05000000000000000000" pitchFamily="2" charset="2"/>
              </a:rPr>
              <a:t>Services expose ports and forward traffic to mapped target ports of pods</a:t>
            </a:r>
          </a:p>
          <a:p>
            <a:pPr marL="342900" indent="-342900">
              <a:buFont typeface="Wingdings" panose="05000000000000000000" pitchFamily="2" charset="2"/>
              <a:buChar char="§"/>
            </a:pPr>
            <a:r>
              <a:rPr lang="en-US" dirty="0" err="1">
                <a:sym typeface="Wingdings" panose="05000000000000000000" pitchFamily="2" charset="2"/>
              </a:rPr>
              <a:t>kube</a:t>
            </a:r>
            <a:r>
              <a:rPr lang="en-US" dirty="0">
                <a:sym typeface="Wingdings" panose="05000000000000000000" pitchFamily="2" charset="2"/>
              </a:rPr>
              <a:t>-proxy &amp; </a:t>
            </a:r>
            <a:r>
              <a:rPr lang="en-US" dirty="0" err="1">
                <a:sym typeface="Wingdings" panose="05000000000000000000" pitchFamily="2" charset="2"/>
              </a:rPr>
              <a:t>kube-dns</a:t>
            </a:r>
            <a:r>
              <a:rPr lang="en-US" dirty="0">
                <a:sym typeface="Wingdings" panose="05000000000000000000" pitchFamily="2" charset="2"/>
              </a:rPr>
              <a:t> create </a:t>
            </a:r>
            <a:r>
              <a:rPr lang="en-US" dirty="0" err="1">
                <a:sym typeface="Wingdings" panose="05000000000000000000" pitchFamily="2" charset="2"/>
              </a:rPr>
              <a:t>iptables</a:t>
            </a:r>
            <a:r>
              <a:rPr lang="en-US" dirty="0">
                <a:sym typeface="Wingdings" panose="05000000000000000000" pitchFamily="2" charset="2"/>
              </a:rPr>
              <a:t> rules and allow service discovery</a:t>
            </a:r>
          </a:p>
          <a:p>
            <a:pPr marL="342900" indent="-342900">
              <a:buFont typeface="Wingdings" panose="05000000000000000000" pitchFamily="2" charset="2"/>
              <a:buChar char="§"/>
            </a:pPr>
            <a:r>
              <a:rPr lang="en-US" dirty="0">
                <a:sym typeface="Wingdings" panose="05000000000000000000" pitchFamily="2" charset="2"/>
              </a:rPr>
              <a:t>To expose a service externally either create allocate a </a:t>
            </a:r>
            <a:r>
              <a:rPr lang="en-US" dirty="0" err="1">
                <a:sym typeface="Wingdings" panose="05000000000000000000" pitchFamily="2" charset="2"/>
              </a:rPr>
              <a:t>NodePort</a:t>
            </a:r>
            <a:r>
              <a:rPr lang="en-US" dirty="0">
                <a:sym typeface="Wingdings" panose="05000000000000000000" pitchFamily="2" charset="2"/>
              </a:rPr>
              <a:t> or use a </a:t>
            </a:r>
            <a:r>
              <a:rPr lang="en-US" dirty="0" err="1">
                <a:sym typeface="Wingdings" panose="05000000000000000000" pitchFamily="2" charset="2"/>
              </a:rPr>
              <a:t>LoadBalancer</a:t>
            </a:r>
            <a:endParaRPr lang="en-US" dirty="0">
              <a:sym typeface="Wingdings" panose="05000000000000000000" pitchFamily="2" charset="2"/>
            </a:endParaRPr>
          </a:p>
        </p:txBody>
      </p:sp>
    </p:spTree>
    <p:extLst>
      <p:ext uri="{BB962C8B-B14F-4D97-AF65-F5344CB8AC3E}">
        <p14:creationId xmlns:p14="http://schemas.microsoft.com/office/powerpoint/2010/main" val="169108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types: Cluster IP, </a:t>
            </a:r>
            <a:r>
              <a:rPr lang="en-US" dirty="0" err="1"/>
              <a:t>NodePort</a:t>
            </a:r>
            <a:r>
              <a:rPr lang="en-US" dirty="0"/>
              <a:t>, </a:t>
            </a:r>
            <a:r>
              <a:rPr lang="en-US" dirty="0" err="1"/>
              <a:t>Loadbalancer</a:t>
            </a:r>
            <a:endParaRPr lang="en-US" dirty="0"/>
          </a:p>
        </p:txBody>
      </p:sp>
      <p:sp>
        <p:nvSpPr>
          <p:cNvPr id="3" name="Rectangle 2"/>
          <p:cNvSpPr/>
          <p:nvPr/>
        </p:nvSpPr>
        <p:spPr>
          <a:xfrm>
            <a:off x="504001" y="1139987"/>
            <a:ext cx="10430699" cy="3970318"/>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Cluster IP </a:t>
            </a:r>
          </a:p>
          <a:p>
            <a:pPr marL="887288" lvl="1" indent="-342900">
              <a:buClr>
                <a:schemeClr val="tx1"/>
              </a:buClr>
              <a:buFont typeface="Symbol" panose="05050102010706020507" pitchFamily="18" charset="2"/>
              <a:buChar char="-"/>
            </a:pPr>
            <a:r>
              <a:rPr lang="en-US" dirty="0">
                <a:sym typeface="Wingdings" panose="05000000000000000000" pitchFamily="2" charset="2"/>
              </a:rPr>
              <a:t>service is only routable inside the Kubernetes cluster’s subnet</a:t>
            </a:r>
          </a:p>
          <a:p>
            <a:pPr marL="887288" lvl="1" indent="-342900">
              <a:buClr>
                <a:schemeClr val="tx1"/>
              </a:buClr>
              <a:buFont typeface="Symbol" panose="05050102010706020507" pitchFamily="18" charset="2"/>
              <a:buChar char="-"/>
            </a:pPr>
            <a:r>
              <a:rPr lang="en-US" dirty="0">
                <a:sym typeface="Wingdings" panose="05000000000000000000" pitchFamily="2" charset="2"/>
              </a:rPr>
              <a:t>Default service type, every service regardless of its type gets a cluster </a:t>
            </a:r>
            <a:r>
              <a:rPr lang="en-US" dirty="0" err="1">
                <a:sym typeface="Wingdings" panose="05000000000000000000" pitchFamily="2" charset="2"/>
              </a:rPr>
              <a:t>ip</a:t>
            </a:r>
            <a:endParaRPr lang="en-US" dirty="0">
              <a:sym typeface="Wingdings" panose="05000000000000000000" pitchFamily="2" charset="2"/>
            </a:endParaRPr>
          </a:p>
          <a:p>
            <a:pPr marL="342900" indent="-342900">
              <a:buFont typeface="Wingdings" panose="05000000000000000000" pitchFamily="2" charset="2"/>
              <a:buChar char="§"/>
            </a:pPr>
            <a:r>
              <a:rPr lang="en-US" dirty="0" err="1">
                <a:sym typeface="Wingdings" panose="05000000000000000000" pitchFamily="2" charset="2"/>
              </a:rPr>
              <a:t>LoadBalancer</a:t>
            </a:r>
            <a:endParaRPr lang="en-US" dirty="0">
              <a:sym typeface="Wingdings" panose="05000000000000000000" pitchFamily="2" charset="2"/>
            </a:endParaRP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publicly routable IP address and forwards incoming requests to the respective service</a:t>
            </a:r>
          </a:p>
          <a:p>
            <a:pPr marL="887288" lvl="1" indent="-342900">
              <a:buClr>
                <a:schemeClr val="tx1"/>
              </a:buClr>
              <a:buFont typeface="Symbol" panose="05050102010706020507" pitchFamily="18" charset="2"/>
              <a:buChar char="-"/>
            </a:pPr>
            <a:r>
              <a:rPr lang="en-US" dirty="0">
                <a:sym typeface="Wingdings" panose="05000000000000000000" pitchFamily="2" charset="2"/>
              </a:rPr>
              <a:t>Dependent on infrastructure provider – might not be available everywhere</a:t>
            </a:r>
          </a:p>
          <a:p>
            <a:pPr marL="342900" indent="-342900">
              <a:buFont typeface="Wingdings" panose="05000000000000000000" pitchFamily="2" charset="2"/>
              <a:buChar char="§"/>
            </a:pPr>
            <a:r>
              <a:rPr lang="en-US" dirty="0" err="1">
                <a:sym typeface="Wingdings" panose="05000000000000000000" pitchFamily="2" charset="2"/>
              </a:rPr>
              <a:t>NodePort</a:t>
            </a:r>
            <a:endParaRPr lang="en-US" dirty="0">
              <a:sym typeface="Wingdings" panose="05000000000000000000" pitchFamily="2" charset="2"/>
            </a:endParaRP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free port from range 30000 – 32767</a:t>
            </a:r>
          </a:p>
          <a:p>
            <a:pPr marL="887288" lvl="1" indent="-342900">
              <a:buClr>
                <a:schemeClr val="tx1"/>
              </a:buClr>
              <a:buFont typeface="Symbol" panose="05050102010706020507" pitchFamily="18" charset="2"/>
              <a:buChar char="-"/>
            </a:pPr>
            <a:r>
              <a:rPr lang="en-US" dirty="0">
                <a:sym typeface="Wingdings" panose="05000000000000000000" pitchFamily="2" charset="2"/>
              </a:rPr>
              <a:t>The port is opened on all nodes of the cluster, incoming traffic is routed to the respective service</a:t>
            </a:r>
          </a:p>
          <a:p>
            <a:pPr lvl="1">
              <a:buNone/>
            </a:pPr>
            <a:endParaRPr lang="en-US" dirty="0">
              <a:sym typeface="Wingdings" panose="05000000000000000000" pitchFamily="2" charset="2"/>
            </a:endParaRPr>
          </a:p>
        </p:txBody>
      </p:sp>
    </p:spTree>
    <p:extLst>
      <p:ext uri="{BB962C8B-B14F-4D97-AF65-F5344CB8AC3E}">
        <p14:creationId xmlns:p14="http://schemas.microsoft.com/office/powerpoint/2010/main" val="4264671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gray">
          <a:xfrm>
            <a:off x="8353098" y="2668940"/>
            <a:ext cx="2542902" cy="1994263"/>
          </a:xfrm>
          <a:prstGeom prst="rect">
            <a:avLst/>
          </a:prstGeom>
          <a:noFill/>
          <a:ln w="762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Rectangle 36"/>
          <p:cNvSpPr/>
          <p:nvPr/>
        </p:nvSpPr>
        <p:spPr bwMode="gray">
          <a:xfrm>
            <a:off x="1234440" y="1321321"/>
            <a:ext cx="2786743" cy="4667794"/>
          </a:xfrm>
          <a:prstGeom prst="rect">
            <a:avLst/>
          </a:prstGeom>
          <a:noFill/>
          <a:ln w="762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accent5"/>
              </a:solidFill>
              <a:latin typeface="+mn-lt"/>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err="1"/>
              <a:t>ClusterIP</a:t>
            </a:r>
            <a:r>
              <a:rPr lang="en-US" dirty="0"/>
              <a:t> Services – cluster internal communication</a:t>
            </a:r>
          </a:p>
        </p:txBody>
      </p:sp>
      <p:sp>
        <p:nvSpPr>
          <p:cNvPr id="3" name="Rectangle: Single Corner Snipped 2"/>
          <p:cNvSpPr/>
          <p:nvPr/>
        </p:nvSpPr>
        <p:spPr bwMode="gray">
          <a:xfrm>
            <a:off x="4266503" y="3172065"/>
            <a:ext cx="1776947" cy="988022"/>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ervice</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5" name="Rectangle 4"/>
          <p:cNvSpPr/>
          <p:nvPr/>
        </p:nvSpPr>
        <p:spPr bwMode="gray">
          <a:xfrm>
            <a:off x="1552504" y="3074792"/>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A2</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1552504" y="4394141"/>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A3</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552504" y="1755443"/>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8716880" y="3085645"/>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B1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Straight Arrow Connector 8"/>
          <p:cNvCxnSpPr>
            <a:stCxn id="3" idx="2"/>
            <a:endCxn id="5" idx="3"/>
          </p:cNvCxnSpPr>
          <p:nvPr/>
        </p:nvCxnSpPr>
        <p:spPr>
          <a:xfrm rot="10800000">
            <a:off x="3367843" y="3655222"/>
            <a:ext cx="898661" cy="10854"/>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8"/>
          <p:cNvCxnSpPr>
            <a:stCxn id="3" idx="2"/>
            <a:endCxn id="7" idx="3"/>
          </p:cNvCxnSpPr>
          <p:nvPr/>
        </p:nvCxnSpPr>
        <p:spPr>
          <a:xfrm rot="10800000">
            <a:off x="3367843" y="2335874"/>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8"/>
          <p:cNvCxnSpPr>
            <a:stCxn id="3" idx="2"/>
            <a:endCxn id="6" idx="3"/>
          </p:cNvCxnSpPr>
          <p:nvPr/>
        </p:nvCxnSpPr>
        <p:spPr>
          <a:xfrm rot="10800000" flipV="1">
            <a:off x="3367843" y="3666075"/>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22" name="Straight Arrow Connector 8"/>
          <p:cNvCxnSpPr>
            <a:stCxn id="8" idx="1"/>
            <a:endCxn id="3" idx="0"/>
          </p:cNvCxnSpPr>
          <p:nvPr/>
        </p:nvCxnSpPr>
        <p:spPr>
          <a:xfrm rot="10800000" flipV="1">
            <a:off x="6043450" y="3666074"/>
            <a:ext cx="2673430" cy="1"/>
          </a:xfrm>
          <a:prstGeom prst="bentConnector3">
            <a:avLst>
              <a:gd name="adj1" fmla="val 50000"/>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26" name="Rectangle 25"/>
          <p:cNvSpPr/>
          <p:nvPr/>
        </p:nvSpPr>
        <p:spPr bwMode="gray">
          <a:xfrm>
            <a:off x="1637213" y="18481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7" name="Rectangle 26"/>
          <p:cNvSpPr/>
          <p:nvPr/>
        </p:nvSpPr>
        <p:spPr bwMode="gray">
          <a:xfrm>
            <a:off x="1637213" y="316120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8" name="Rectangle 27"/>
          <p:cNvSpPr/>
          <p:nvPr/>
        </p:nvSpPr>
        <p:spPr bwMode="gray">
          <a:xfrm>
            <a:off x="1637213" y="44803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9" name="Rectangle 28"/>
          <p:cNvSpPr/>
          <p:nvPr/>
        </p:nvSpPr>
        <p:spPr bwMode="gray">
          <a:xfrm>
            <a:off x="8801589" y="317206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10.10.24.1</a:t>
            </a:r>
          </a:p>
        </p:txBody>
      </p:sp>
      <p:sp>
        <p:nvSpPr>
          <p:cNvPr id="30" name="Rectangle 29"/>
          <p:cNvSpPr/>
          <p:nvPr/>
        </p:nvSpPr>
        <p:spPr bwMode="gray">
          <a:xfrm>
            <a:off x="4314899" y="3961962"/>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10.10.10.4</a:t>
            </a:r>
          </a:p>
        </p:txBody>
      </p:sp>
      <p:cxnSp>
        <p:nvCxnSpPr>
          <p:cNvPr id="33" name="Straight Arrow Connector 8"/>
          <p:cNvCxnSpPr>
            <a:stCxn id="8" idx="1"/>
            <a:endCxn id="37" idx="3"/>
          </p:cNvCxnSpPr>
          <p:nvPr/>
        </p:nvCxnSpPr>
        <p:spPr>
          <a:xfrm flipH="1" flipV="1">
            <a:off x="4021183" y="3655218"/>
            <a:ext cx="4695697" cy="10857"/>
          </a:xfrm>
          <a:prstGeom prst="straightConnector1">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51" name="Speech Bubble: Rectangle with Corners Rounded 50"/>
          <p:cNvSpPr/>
          <p:nvPr/>
        </p:nvSpPr>
        <p:spPr bwMode="gray">
          <a:xfrm>
            <a:off x="6330831" y="1161400"/>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chemeClr val="lt1"/>
                </a:solidFill>
                <a:ea typeface="Arial Unicode MS" pitchFamily="34" charset="-128"/>
                <a:cs typeface="Arial Unicode MS" pitchFamily="34" charset="-128"/>
              </a:rPr>
              <a:t>Connect to 10.10.10.1/2/3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Speech Bubble: Rectangle with Corners Rounded 51"/>
          <p:cNvSpPr/>
          <p:nvPr/>
        </p:nvSpPr>
        <p:spPr bwMode="gray">
          <a:xfrm>
            <a:off x="6330830" y="1161397"/>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chemeClr val="lt1"/>
                </a:solidFill>
                <a:ea typeface="Arial Unicode MS" pitchFamily="34" charset="-128"/>
                <a:cs typeface="Arial Unicode MS" pitchFamily="34" charset="-128"/>
              </a:rPr>
              <a:t>Use “service-a” as DNS name to connect to it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34353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1"/>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0" grpId="0" animBg="1"/>
      <p:bldP spid="51" grpId="0" animBg="1"/>
      <p:bldP spid="51" grpId="1" animBg="1"/>
      <p:bldP spid="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How </a:t>
            </a:r>
            <a:r>
              <a:rPr lang="en-US" dirty="0" err="1"/>
              <a:t>NodePorts</a:t>
            </a:r>
            <a:r>
              <a:rPr lang="en-US" dirty="0"/>
              <a:t> work</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37562" y="443997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4" name="Rectangle: Single Corner Snipped 13"/>
          <p:cNvSpPr/>
          <p:nvPr/>
        </p:nvSpPr>
        <p:spPr bwMode="gray">
          <a:xfrm>
            <a:off x="4806733" y="2743200"/>
            <a:ext cx="2474332" cy="2346559"/>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Label: app= </a:t>
            </a: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err="1">
                <a:ea typeface="Arial Unicode MS" pitchFamily="34" charset="-128"/>
                <a:cs typeface="Arial Unicode MS" pitchFamily="34" charset="-128"/>
              </a:rPr>
              <a:t>NodePort</a:t>
            </a:r>
            <a:r>
              <a:rPr lang="en-US" sz="1800" kern="0" dirty="0">
                <a:ea typeface="Arial Unicode MS" pitchFamily="34" charset="-128"/>
                <a:cs typeface="Arial Unicode MS" pitchFamily="34" charset="-128"/>
              </a:rPr>
              <a:t>: 30021</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TargetPort</a:t>
            </a:r>
            <a:r>
              <a:rPr lang="en-US" sz="1800" kern="0" dirty="0">
                <a:ea typeface="Arial Unicode MS" pitchFamily="34" charset="-128"/>
                <a:cs typeface="Arial Unicode MS" pitchFamily="34" charset="-128"/>
              </a:rPr>
              <a:t>: 80</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Port: 80</a:t>
            </a:r>
          </a:p>
        </p:txBody>
      </p:sp>
      <p:sp>
        <p:nvSpPr>
          <p:cNvPr id="15" name="Rectangle 14"/>
          <p:cNvSpPr/>
          <p:nvPr/>
        </p:nvSpPr>
        <p:spPr bwMode="gray">
          <a:xfrm>
            <a:off x="1459043" y="5386537"/>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2" name="Rectangle 21"/>
          <p:cNvSpPr/>
          <p:nvPr/>
        </p:nvSpPr>
        <p:spPr bwMode="gray">
          <a:xfrm>
            <a:off x="341121"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NodePort</a:t>
            </a:r>
            <a:r>
              <a:rPr lang="de-DE" sz="1800" kern="0" dirty="0">
                <a:ea typeface="Arial Unicode MS" pitchFamily="34" charset="-128"/>
                <a:cs typeface="Arial Unicode MS" pitchFamily="34" charset="-128"/>
              </a:rPr>
              <a: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NodePort</a:t>
            </a:r>
            <a:r>
              <a:rPr lang="de-DE" sz="1800" kern="0" dirty="0">
                <a:ea typeface="Arial Unicode MS" pitchFamily="34" charset="-128"/>
                <a:cs typeface="Arial Unicode MS" pitchFamily="34" charset="-128"/>
              </a:rPr>
              <a: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Cloud 23"/>
          <p:cNvSpPr/>
          <p:nvPr/>
        </p:nvSpPr>
        <p:spPr bwMode="gray">
          <a:xfrm>
            <a:off x="4348821" y="1057695"/>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nginx:30021</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6" name="Connector: Elbow 25"/>
          <p:cNvCxnSpPr>
            <a:stCxn id="24" idx="2"/>
            <a:endCxn id="22" idx="0"/>
          </p:cNvCxnSpPr>
          <p:nvPr/>
        </p:nvCxnSpPr>
        <p:spPr>
          <a:xfrm rot="10800000" flipV="1">
            <a:off x="1403286" y="1594904"/>
            <a:ext cx="2956383"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stCxn id="24" idx="0"/>
            <a:endCxn id="23" idx="0"/>
          </p:cNvCxnSpPr>
          <p:nvPr/>
        </p:nvCxnSpPr>
        <p:spPr>
          <a:xfrm>
            <a:off x="7842743" y="1594905"/>
            <a:ext cx="2785571"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23" idx="2"/>
            <a:endCxn id="14" idx="0"/>
          </p:cNvCxnSpPr>
          <p:nvPr/>
        </p:nvCxnSpPr>
        <p:spPr>
          <a:xfrm rot="5400000">
            <a:off x="8824672" y="2112838"/>
            <a:ext cx="260036" cy="3347249"/>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p:cNvCxnSpPr>
            <a:stCxn id="22" idx="2"/>
            <a:endCxn id="14" idx="2"/>
          </p:cNvCxnSpPr>
          <p:nvPr/>
        </p:nvCxnSpPr>
        <p:spPr>
          <a:xfrm rot="16200000" flipH="1">
            <a:off x="2974991" y="2084738"/>
            <a:ext cx="260036" cy="3403448"/>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14" idx="1"/>
            <a:endCxn id="15" idx="2"/>
          </p:cNvCxnSpPr>
          <p:nvPr/>
        </p:nvCxnSpPr>
        <p:spPr>
          <a:xfrm rot="5400000">
            <a:off x="3718719" y="3489941"/>
            <a:ext cx="725362" cy="3924999"/>
          </a:xfrm>
          <a:prstGeom prst="bentConnector3">
            <a:avLst>
              <a:gd name="adj1" fmla="val 137818"/>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045799"/>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579</Words>
  <Application>Microsoft Office PowerPoint</Application>
  <PresentationFormat>Custom</PresentationFormat>
  <Paragraphs>108</Paragraphs>
  <Slides>11</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Unicode MS</vt:lpstr>
      <vt:lpstr>Courier New</vt:lpstr>
      <vt:lpstr>Symbol</vt:lpstr>
      <vt:lpstr>Wingdings</vt:lpstr>
      <vt:lpstr>Wingdings</vt:lpstr>
      <vt:lpstr>SAP_2017_16x9_black</vt:lpstr>
      <vt:lpstr>PowerPoint Presentation</vt:lpstr>
      <vt:lpstr>Networking scenarios in Kuberentes</vt:lpstr>
      <vt:lpstr>Pod communication</vt:lpstr>
      <vt:lpstr>How to achieve this?</vt:lpstr>
      <vt:lpstr>Services</vt:lpstr>
      <vt:lpstr>Services</vt:lpstr>
      <vt:lpstr>Service types: Cluster IP, NodePort, Loadbalancer</vt:lpstr>
      <vt:lpstr>ClusterIP Services – cluster internal communication</vt:lpstr>
      <vt:lpstr>How NodePorts work</vt:lpstr>
      <vt:lpstr>What YOU will do during the next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427</cp:revision>
  <dcterms:created xsi:type="dcterms:W3CDTF">2015-10-14T11:21:43Z</dcterms:created>
  <dcterms:modified xsi:type="dcterms:W3CDTF">2018-03-01T09:50:29Z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