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3" r:id="rId2"/>
    <p:sldId id="444" r:id="rId3"/>
    <p:sldId id="445" r:id="rId4"/>
    <p:sldId id="446" r:id="rId5"/>
    <p:sldId id="442" r:id="rId6"/>
    <p:sldId id="447" r:id="rId7"/>
    <p:sldId id="453" r:id="rId8"/>
    <p:sldId id="448" r:id="rId9"/>
    <p:sldId id="452" r:id="rId10"/>
    <p:sldId id="450" r:id="rId11"/>
    <p:sldId id="455" r:id="rId12"/>
    <p:sldId id="456" r:id="rId13"/>
    <p:sldId id="451"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211" autoAdjust="0"/>
  </p:normalViewPr>
  <p:slideViewPr>
    <p:cSldViewPr snapToGrid="0" showGuides="1">
      <p:cViewPr varScale="1">
        <p:scale>
          <a:sx n="102" d="100"/>
          <a:sy n="102" d="100"/>
        </p:scale>
        <p:origin x="1332"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“nginx” could be valid as well (assuming the service is called nginx)</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get a pod + shell session with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--image=</a:t>
            </a:r>
            <a:r>
              <a:rPr lang="en-US" baseline="0" dirty="0" err="1"/>
              <a:t>busybox</a:t>
            </a:r>
            <a:r>
              <a:rPr lang="en-US" baseline="0" dirty="0"/>
              <a:t> /bin/ash”; use the DNS name of a service to download an index.html (i.e. “</a:t>
            </a:r>
            <a:r>
              <a:rPr lang="en-US" baseline="0" dirty="0" err="1"/>
              <a:t>wget</a:t>
            </a:r>
            <a:r>
              <a:rPr lang="en-US" baseline="0" dirty="0"/>
              <a:t> 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actually run.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58932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service to the pods matching the labels specified in the service description.</a:t>
            </a:r>
          </a:p>
          <a:p>
            <a:r>
              <a:rPr lang="en-US" dirty="0"/>
              <a:t>LoadBalancers are an external entity provided to the cluster by Cloud Providers and their actual implementation varies among the different cloud platforms (GCP, Azure, AWS, OpenStack). If your cluster runs in an environment that does not support LoadBalancers, you can still try to create them but their state will remain “Pending” without ever getting an IP.</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8270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NodePorts and the service to the pods matching the labels specified in the service description.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58219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NodePorts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31"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31"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a:stCxn id="22" idx="2"/>
            <a:endCxn id="31"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8C332021-E2C8-40F3-9F1A-E060F1384DF3}"/>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NodePort: 30021</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29" name="Rectangle 28">
            <a:extLst>
              <a:ext uri="{FF2B5EF4-FFF2-40B4-BE49-F238E27FC236}">
                <a16:creationId xmlns:a16="http://schemas.microsoft.com/office/drawing/2014/main" id="{965DBE36-9899-405C-9A72-452A2D084CD9}"/>
              </a:ext>
            </a:extLst>
          </p:cNvPr>
          <p:cNvSpPr/>
          <p:nvPr/>
        </p:nvSpPr>
        <p:spPr bwMode="gray">
          <a:xfrm>
            <a:off x="5197191" y="2922464"/>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209804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6" name="Connector: Elbow 25"/>
          <p:cNvCxnSpPr>
            <a:cxnSpLocks/>
            <a:stCxn id="25" idx="1"/>
            <a:endCxn id="22" idx="0"/>
          </p:cNvCxnSpPr>
          <p:nvPr/>
        </p:nvCxnSpPr>
        <p:spPr>
          <a:xfrm rot="10800000" flipV="1">
            <a:off x="1403286" y="2334304"/>
            <a:ext cx="1614611"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cxnSpLocks/>
            <a:stCxn id="25" idx="3"/>
            <a:endCxn id="23" idx="0"/>
          </p:cNvCxnSpPr>
          <p:nvPr/>
        </p:nvCxnSpPr>
        <p:spPr>
          <a:xfrm>
            <a:off x="9069904" y="2334305"/>
            <a:ext cx="1558410"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46"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cxnSpLocks/>
            <a:stCxn id="31" idx="1"/>
            <a:endCxn id="39" idx="0"/>
          </p:cNvCxnSpPr>
          <p:nvPr/>
        </p:nvCxnSpPr>
        <p:spPr>
          <a:xfrm>
            <a:off x="8130685" y="1505887"/>
            <a:ext cx="0" cy="313921"/>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A93DF1A8-4868-459A-AF50-9326D5A976E1}"/>
              </a:ext>
            </a:extLst>
          </p:cNvPr>
          <p:cNvGrpSpPr/>
          <p:nvPr/>
        </p:nvGrpSpPr>
        <p:grpSpPr>
          <a:xfrm>
            <a:off x="3017896" y="1819808"/>
            <a:ext cx="6052008" cy="821276"/>
            <a:chOff x="3017896" y="1876370"/>
            <a:chExt cx="6052008" cy="821276"/>
          </a:xfrm>
        </p:grpSpPr>
        <p:sp>
          <p:nvSpPr>
            <p:cNvPr id="25" name="Rectangle 24">
              <a:extLst>
                <a:ext uri="{FF2B5EF4-FFF2-40B4-BE49-F238E27FC236}">
                  <a16:creationId xmlns:a16="http://schemas.microsoft.com/office/drawing/2014/main" id="{10B7A041-D1B3-4694-9454-55B5F757C84F}"/>
                </a:ext>
              </a:extLst>
            </p:cNvPr>
            <p:cNvSpPr/>
            <p:nvPr/>
          </p:nvSpPr>
          <p:spPr bwMode="gray">
            <a:xfrm>
              <a:off x="3017896" y="2084088"/>
              <a:ext cx="6052008"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76370"/>
              <a:ext cx="1073656" cy="3699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54F544F5-461B-4475-AC4A-B14AC1B5D1B3}"/>
                </a:ext>
              </a:extLst>
            </p:cNvPr>
            <p:cNvSpPr/>
            <p:nvPr/>
          </p:nvSpPr>
          <p:spPr bwMode="gray">
            <a:xfrm>
              <a:off x="3184074" y="1880541"/>
              <a:ext cx="1794651"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35.65.257.1</a:t>
              </a:r>
            </a:p>
          </p:txBody>
        </p:sp>
      </p:grp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cxnSp>
        <p:nvCxnSpPr>
          <p:cNvPr id="33" name="Connector: Elbow 32"/>
          <p:cNvCxnSpPr>
            <a:cxnSpLocks/>
            <a:stCxn id="22" idx="2"/>
            <a:endCxn id="46"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46"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13675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So </a:t>
            </a:r>
            <a:r>
              <a:rPr lang="en-US"/>
              <a:t>many different ports</a:t>
            </a:r>
            <a:r>
              <a:rPr lang="en-US" dirty="0"/>
              <a:t>…</a:t>
            </a: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Connector: Elbow 26"/>
          <p:cNvCxnSpPr>
            <a:cxnSpLocks/>
            <a:stCxn id="25" idx="3"/>
            <a:endCxn id="23" idx="0"/>
          </p:cNvCxnSpPr>
          <p:nvPr/>
        </p:nvCxnSpPr>
        <p:spPr>
          <a:xfrm>
            <a:off x="9069903" y="2390867"/>
            <a:ext cx="1558411" cy="83699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57"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7" idx="1"/>
            <a:endCxn id="15" idx="2"/>
          </p:cNvCxnSpPr>
          <p:nvPr/>
        </p:nvCxnSpPr>
        <p:spPr>
          <a:xfrm rot="16200000" flipH="1">
            <a:off x="6478895" y="4432863"/>
            <a:ext cx="957690" cy="1801572"/>
          </a:xfrm>
          <a:prstGeom prst="bentConnector3">
            <a:avLst>
              <a:gd name="adj1" fmla="val 123870"/>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B7A041-D1B3-4694-9454-55B5F757C84F}"/>
              </a:ext>
            </a:extLst>
          </p:cNvPr>
          <p:cNvSpPr/>
          <p:nvPr/>
        </p:nvSpPr>
        <p:spPr bwMode="gray">
          <a:xfrm>
            <a:off x="4806732" y="2084088"/>
            <a:ext cx="4263171"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52866"/>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stCxn id="31" idx="1"/>
            <a:endCxn id="39" idx="0"/>
          </p:cNvCxnSpPr>
          <p:nvPr/>
        </p:nvCxnSpPr>
        <p:spPr>
          <a:xfrm>
            <a:off x="8130685" y="1505887"/>
            <a:ext cx="0" cy="346979"/>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198669" y="5383910"/>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9" name="Picture 28">
            <a:extLst>
              <a:ext uri="{FF2B5EF4-FFF2-40B4-BE49-F238E27FC236}">
                <a16:creationId xmlns:a16="http://schemas.microsoft.com/office/drawing/2014/main" id="{F08B04CC-B4D7-438C-9B05-EE0BDB5E902C}"/>
              </a:ext>
            </a:extLst>
          </p:cNvPr>
          <p:cNvPicPr>
            <a:picLocks noChangeAspect="1"/>
          </p:cNvPicPr>
          <p:nvPr/>
        </p:nvPicPr>
        <p:blipFill>
          <a:blip r:embed="rId3"/>
          <a:stretch>
            <a:fillRect/>
          </a:stretch>
        </p:blipFill>
        <p:spPr>
          <a:xfrm>
            <a:off x="790680" y="1226795"/>
            <a:ext cx="2580189" cy="4585699"/>
          </a:xfrm>
          <a:prstGeom prst="rect">
            <a:avLst/>
          </a:prstGeom>
        </p:spPr>
      </p:pic>
      <p:cxnSp>
        <p:nvCxnSpPr>
          <p:cNvPr id="37" name="Connector: Elbow 36">
            <a:extLst>
              <a:ext uri="{FF2B5EF4-FFF2-40B4-BE49-F238E27FC236}">
                <a16:creationId xmlns:a16="http://schemas.microsoft.com/office/drawing/2014/main" id="{A1F6945B-3CC4-4A5B-8F84-7DC5CC6F54A9}"/>
              </a:ext>
            </a:extLst>
          </p:cNvPr>
          <p:cNvCxnSpPr>
            <a:cxnSpLocks/>
            <a:endCxn id="20" idx="2"/>
          </p:cNvCxnSpPr>
          <p:nvPr/>
        </p:nvCxnSpPr>
        <p:spPr>
          <a:xfrm>
            <a:off x="3066714" y="4637523"/>
            <a:ext cx="7045445" cy="1177598"/>
          </a:xfrm>
          <a:prstGeom prst="bentConnector4">
            <a:avLst>
              <a:gd name="adj1" fmla="val 8860"/>
              <a:gd name="adj2" fmla="val 1514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E855FA4F-FE92-4572-9B89-39B46442B4EE}"/>
              </a:ext>
            </a:extLst>
          </p:cNvPr>
          <p:cNvSpPr/>
          <p:nvPr/>
        </p:nvSpPr>
        <p:spPr bwMode="gray">
          <a:xfrm>
            <a:off x="10284643" y="1679376"/>
            <a:ext cx="1648753" cy="482047"/>
          </a:xfrm>
          <a:prstGeom prst="wedgeRectCallout">
            <a:avLst>
              <a:gd name="adj1" fmla="val 1972"/>
              <a:gd name="adj2" fmla="val 259334"/>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Chosen at random</a:t>
            </a:r>
          </a:p>
        </p:txBody>
      </p:sp>
      <p:sp>
        <p:nvSpPr>
          <p:cNvPr id="57" name="Rectangle: Single Corner Snipped 56">
            <a:extLst>
              <a:ext uri="{FF2B5EF4-FFF2-40B4-BE49-F238E27FC236}">
                <a16:creationId xmlns:a16="http://schemas.microsoft.com/office/drawing/2014/main" id="{DAF516E3-9AF4-402E-A9A8-2D2A63535036}"/>
              </a:ext>
            </a:extLst>
          </p:cNvPr>
          <p:cNvSpPr/>
          <p:nvPr/>
        </p:nvSpPr>
        <p:spPr bwMode="gray">
          <a:xfrm>
            <a:off x="4846915" y="3079127"/>
            <a:ext cx="2420078"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64" name="Rectangle 63">
            <a:extLst>
              <a:ext uri="{FF2B5EF4-FFF2-40B4-BE49-F238E27FC236}">
                <a16:creationId xmlns:a16="http://schemas.microsoft.com/office/drawing/2014/main" id="{97293F6F-4DF5-437A-9417-D5496CC658F9}"/>
              </a:ext>
            </a:extLst>
          </p:cNvPr>
          <p:cNvSpPr/>
          <p:nvPr/>
        </p:nvSpPr>
        <p:spPr bwMode="gray">
          <a:xfrm>
            <a:off x="6097239" y="2890429"/>
            <a:ext cx="803182" cy="325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Port: 80</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A78C8562-3BB2-459D-9F61-CA18CD4420BF}"/>
              </a:ext>
            </a:extLst>
          </p:cNvPr>
          <p:cNvGrpSpPr/>
          <p:nvPr/>
        </p:nvGrpSpPr>
        <p:grpSpPr>
          <a:xfrm>
            <a:off x="2479249" y="2067158"/>
            <a:ext cx="5114608" cy="2640037"/>
            <a:chOff x="2479249" y="2067158"/>
            <a:chExt cx="5114608" cy="2640037"/>
          </a:xfrm>
        </p:grpSpPr>
        <p:cxnSp>
          <p:nvCxnSpPr>
            <p:cNvPr id="12" name="Connector: Elbow 11">
              <a:extLst>
                <a:ext uri="{FF2B5EF4-FFF2-40B4-BE49-F238E27FC236}">
                  <a16:creationId xmlns:a16="http://schemas.microsoft.com/office/drawing/2014/main" id="{2EE11602-31B0-45B6-9197-973EB3DBA5CA}"/>
                </a:ext>
              </a:extLst>
            </p:cNvPr>
            <p:cNvCxnSpPr>
              <a:cxnSpLocks/>
              <a:endCxn id="39" idx="1"/>
            </p:cNvCxnSpPr>
            <p:nvPr/>
          </p:nvCxnSpPr>
          <p:spPr>
            <a:xfrm flipV="1">
              <a:off x="2479249" y="2067158"/>
              <a:ext cx="5114608" cy="1976942"/>
            </a:xfrm>
            <a:prstGeom prst="bentConnector3">
              <a:avLst>
                <a:gd name="adj1" fmla="val 32306"/>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71DACFA-F495-47A4-91BC-AEADDC20E789}"/>
                </a:ext>
              </a:extLst>
            </p:cNvPr>
            <p:cNvCxnSpPr>
              <a:cxnSpLocks/>
              <a:endCxn id="64" idx="1"/>
            </p:cNvCxnSpPr>
            <p:nvPr/>
          </p:nvCxnSpPr>
          <p:spPr>
            <a:xfrm flipV="1">
              <a:off x="2479249" y="3053299"/>
              <a:ext cx="3617990" cy="983340"/>
            </a:xfrm>
            <a:prstGeom prst="bentConnector3">
              <a:avLst>
                <a:gd name="adj1" fmla="val 458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A8741F-1EB5-49DE-AABB-C32933988FC3}"/>
                </a:ext>
              </a:extLst>
            </p:cNvPr>
            <p:cNvCxnSpPr>
              <a:cxnSpLocks/>
            </p:cNvCxnSpPr>
            <p:nvPr/>
          </p:nvCxnSpPr>
          <p:spPr>
            <a:xfrm>
              <a:off x="2482560" y="4047491"/>
              <a:ext cx="2683329" cy="659704"/>
            </a:xfrm>
            <a:prstGeom prst="bentConnector3">
              <a:avLst>
                <a:gd name="adj1" fmla="val 61944"/>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5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Networking scenarios in </a:t>
            </a:r>
            <a:r>
              <a:rPr lang="en-US" dirty="0" err="1"/>
              <a:t>Kuberentes</a:t>
            </a:r>
            <a:endParaRPr lang="en-US" dirty="0"/>
          </a:p>
        </p:txBody>
      </p:sp>
      <p:sp>
        <p:nvSpPr>
          <p:cNvPr id="8" name="Rectangle 7"/>
          <p:cNvSpPr/>
          <p:nvPr/>
        </p:nvSpPr>
        <p:spPr>
          <a:xfrm>
            <a:off x="504000" y="1449619"/>
            <a:ext cx="10590719" cy="2677656"/>
          </a:xfrm>
          <a:prstGeom prst="rect">
            <a:avLst/>
          </a:prstGeom>
        </p:spPr>
        <p:txBody>
          <a:bodyPr wrap="square">
            <a:spAutoFit/>
          </a:bodyPr>
          <a:lstStyle/>
          <a:p>
            <a:pPr marL="457200" indent="-457200">
              <a:buFont typeface="+mj-lt"/>
              <a:buAutoNum type="arabicPeriod"/>
            </a:pPr>
            <a:r>
              <a:rPr lang="en-US" dirty="0"/>
              <a:t>Highly-coupled container-to-container communications: this is solved by pods and localhost communications.</a:t>
            </a:r>
          </a:p>
          <a:p>
            <a:pPr marL="457200" indent="-457200">
              <a:buFont typeface="+mj-lt"/>
              <a:buAutoNum type="arabicPeriod"/>
            </a:pPr>
            <a:endParaRPr lang="en-US" dirty="0"/>
          </a:p>
          <a:p>
            <a:pPr marL="457200" indent="-457200">
              <a:buFont typeface="+mj-lt"/>
              <a:buAutoNum type="arabicPeriod"/>
            </a:pPr>
            <a:r>
              <a:rPr lang="en-US" dirty="0"/>
              <a:t>Pod-to-Pod communications: served by overlay network. </a:t>
            </a:r>
          </a:p>
          <a:p>
            <a:pPr marL="457200" indent="-457200">
              <a:buFont typeface="+mj-lt"/>
              <a:buAutoNum type="arabicPeriod"/>
            </a:pPr>
            <a:endParaRPr lang="en-US" dirty="0"/>
          </a:p>
          <a:p>
            <a:pPr marL="457200" indent="-457200">
              <a:buFont typeface="+mj-lt"/>
              <a:buAutoNum type="arabicPeriod"/>
            </a:pPr>
            <a:r>
              <a:rPr lang="en-US" dirty="0"/>
              <a:t>Pod-to-Service communications: this is covered by services (and overlay network).</a:t>
            </a:r>
          </a:p>
          <a:p>
            <a:pPr marL="457200" indent="-457200">
              <a:buFont typeface="+mj-lt"/>
              <a:buAutoNum type="arabicPeriod"/>
            </a:pPr>
            <a:endParaRPr lang="en-US" dirty="0"/>
          </a:p>
          <a:p>
            <a:pPr marL="457200" indent="-457200">
              <a:buFont typeface="+mj-lt"/>
              <a:buAutoNum type="arabicPeriod"/>
            </a:pPr>
            <a:r>
              <a:rPr lang="en-US" dirty="0"/>
              <a:t>External-to-Service communications: this is covered by services.</a:t>
            </a:r>
          </a:p>
        </p:txBody>
      </p:sp>
    </p:spTree>
    <p:extLst>
      <p:ext uri="{BB962C8B-B14F-4D97-AF65-F5344CB8AC3E}">
        <p14:creationId xmlns:p14="http://schemas.microsoft.com/office/powerpoint/2010/main" val="13201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2677656"/>
          </a:xfrm>
          <a:prstGeom prst="rect">
            <a:avLst/>
          </a:prstGeom>
        </p:spPr>
        <p:txBody>
          <a:bodyPr wrap="square">
            <a:spAutoFit/>
          </a:bodyPr>
          <a:lstStyle/>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a:t>
            </a:r>
          </a:p>
        </p:txBody>
      </p:sp>
    </p:spTree>
    <p:extLst>
      <p:ext uri="{BB962C8B-B14F-4D97-AF65-F5344CB8AC3E}">
        <p14:creationId xmlns:p14="http://schemas.microsoft.com/office/powerpoint/2010/main" val="8641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3"/>
          <a:stretch>
            <a:fillRect/>
          </a:stretch>
        </p:blipFill>
        <p:spPr>
          <a:xfrm>
            <a:off x="956846" y="1549677"/>
            <a:ext cx="2095238" cy="3723809"/>
          </a:xfrm>
          <a:prstGeom prst="rect">
            <a:avLst/>
          </a:prstGeom>
        </p:spPr>
      </p:pic>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NodePort or use a LoadBalancer</a:t>
            </a:r>
          </a:p>
        </p:txBody>
      </p:sp>
    </p:spTree>
    <p:extLst>
      <p:ext uri="{BB962C8B-B14F-4D97-AF65-F5344CB8AC3E}">
        <p14:creationId xmlns:p14="http://schemas.microsoft.com/office/powerpoint/2010/main" val="16910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758707" y="4013187"/>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TargetPort: </a:t>
            </a:r>
            <a:r>
              <a:rPr lang="en-US" sz="1800" b="1" kern="0" dirty="0">
                <a:ea typeface="Arial Unicode MS" pitchFamily="34" charset="-128"/>
                <a:cs typeface="Arial Unicode MS" pitchFamily="34" charset="-128"/>
              </a:rPr>
              <a:t>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grpSp>
        <p:nvGrpSpPr>
          <p:cNvPr id="31" name="Group 30">
            <a:extLst>
              <a:ext uri="{FF2B5EF4-FFF2-40B4-BE49-F238E27FC236}">
                <a16:creationId xmlns:a16="http://schemas.microsoft.com/office/drawing/2014/main" id="{578B2474-3A6B-40A2-862E-6C958D31893F}"/>
              </a:ext>
            </a:extLst>
          </p:cNvPr>
          <p:cNvGrpSpPr/>
          <p:nvPr/>
        </p:nvGrpSpPr>
        <p:grpSpPr>
          <a:xfrm>
            <a:off x="301167" y="2001735"/>
            <a:ext cx="3731275" cy="2011453"/>
            <a:chOff x="601205" y="3245257"/>
            <a:chExt cx="3731275" cy="2011453"/>
          </a:xfrm>
        </p:grpSpPr>
        <p:sp>
          <p:nvSpPr>
            <p:cNvPr id="5" name="Rectangle 4">
              <a:extLst>
                <a:ext uri="{FF2B5EF4-FFF2-40B4-BE49-F238E27FC236}">
                  <a16:creationId xmlns:a16="http://schemas.microsoft.com/office/drawing/2014/main" id="{4F713495-D0C7-4536-A47C-ABE85D9862FF}"/>
                </a:ext>
              </a:extLst>
            </p:cNvPr>
            <p:cNvSpPr/>
            <p:nvPr/>
          </p:nvSpPr>
          <p:spPr bwMode="gray">
            <a:xfrm>
              <a:off x="1479724" y="347938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1564433" y="324525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601205" y="4425955"/>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70539" y="4205839"/>
              <a:ext cx="1561941" cy="10508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grpSp>
      <p:grpSp>
        <p:nvGrpSpPr>
          <p:cNvPr id="32" name="Group 31">
            <a:extLst>
              <a:ext uri="{FF2B5EF4-FFF2-40B4-BE49-F238E27FC236}">
                <a16:creationId xmlns:a16="http://schemas.microsoft.com/office/drawing/2014/main" id="{8C9BDB52-4DDC-42BB-81A7-4C558F9C56FD}"/>
              </a:ext>
            </a:extLst>
          </p:cNvPr>
          <p:cNvGrpSpPr/>
          <p:nvPr/>
        </p:nvGrpSpPr>
        <p:grpSpPr>
          <a:xfrm>
            <a:off x="8067352" y="2001735"/>
            <a:ext cx="3440617" cy="1609282"/>
            <a:chOff x="7208370" y="4205839"/>
            <a:chExt cx="3440617" cy="1609282"/>
          </a:xfrm>
        </p:grpSpPr>
        <p:sp>
          <p:nvSpPr>
            <p:cNvPr id="9" name="Rectangle 8">
              <a:extLst>
                <a:ext uri="{FF2B5EF4-FFF2-40B4-BE49-F238E27FC236}">
                  <a16:creationId xmlns:a16="http://schemas.microsoft.com/office/drawing/2014/main" id="{E0824ACE-C4FA-47B7-B3CD-360612A7B5C4}"/>
                </a:ext>
              </a:extLst>
            </p:cNvPr>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43F1C75-A9B3-4B58-9707-3D22A5BE69AE}"/>
                </a:ext>
              </a:extLst>
            </p:cNvPr>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9F572E94-DE2F-4584-90F0-B18FA2D59F06}"/>
                </a:ext>
              </a:extLst>
            </p:cNvPr>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1320E9C-3B8A-4B42-A640-2260E1AC8CF2}"/>
                </a:ext>
              </a:extLst>
            </p:cNvPr>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grpSp>
      <p:cxnSp>
        <p:nvCxnSpPr>
          <p:cNvPr id="16" name="Connector: Elbow 15">
            <a:extLst>
              <a:ext uri="{FF2B5EF4-FFF2-40B4-BE49-F238E27FC236}">
                <a16:creationId xmlns:a16="http://schemas.microsoft.com/office/drawing/2014/main" id="{ADE7A174-FDE3-4744-8B4E-E5B3FEC53F27}"/>
              </a:ext>
            </a:extLst>
          </p:cNvPr>
          <p:cNvCxnSpPr>
            <a:cxnSpLocks/>
            <a:stCxn id="7" idx="0"/>
            <a:endCxn id="10" idx="2"/>
          </p:cNvCxnSpPr>
          <p:nvPr/>
        </p:nvCxnSpPr>
        <p:spPr>
          <a:xfrm flipV="1">
            <a:off x="7233039" y="3611017"/>
            <a:ext cx="1494170" cy="1575450"/>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776946" y="4013188"/>
            <a:ext cx="2474332" cy="2346559"/>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Service</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Label: app= nginx</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Name: nginx-http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TargetPort: 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Port: 80</a:t>
            </a:r>
          </a:p>
        </p:txBody>
      </p: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961024" y="3611018"/>
            <a:ext cx="3815922" cy="157545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NodePort,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LoadBalancer</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a:sym typeface="Wingdings" panose="05000000000000000000" pitchFamily="2" charset="2"/>
              </a:rPr>
              <a:t>NodePort</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ervice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 name="Rectangle 4"/>
          <p:cNvSpPr/>
          <p:nvPr/>
        </p:nvSpPr>
        <p:spPr bwMode="gray">
          <a:xfrm>
            <a:off x="1552504" y="3074792"/>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552504" y="4394141"/>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552504" y="1755443"/>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716880" y="3085645"/>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B1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lt1"/>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1435</Words>
  <Application>Microsoft Office PowerPoint</Application>
  <PresentationFormat>Custom</PresentationFormat>
  <Paragraphs>194</Paragraphs>
  <Slides>14</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Courier New</vt:lpstr>
      <vt:lpstr>Symbol</vt:lpstr>
      <vt:lpstr>Wingdings</vt:lpstr>
      <vt:lpstr>Wingdings</vt:lpstr>
      <vt:lpstr>SAP_2017_16x9_black</vt:lpstr>
      <vt:lpstr>PowerPoint Presentation</vt:lpstr>
      <vt:lpstr>Networking scenarios in Kuberentes</vt:lpstr>
      <vt:lpstr>Pod communication</vt:lpstr>
      <vt:lpstr>How to achieve this?</vt:lpstr>
      <vt:lpstr>Services</vt:lpstr>
      <vt:lpstr>Services</vt:lpstr>
      <vt:lpstr>Labels &amp; Named Ports</vt:lpstr>
      <vt:lpstr>Service types: Cluster IP, NodePort, Loadbalancer</vt:lpstr>
      <vt:lpstr>ClusterIP Services – cluster internal communication</vt:lpstr>
      <vt:lpstr>How NodePorts work</vt:lpstr>
      <vt:lpstr>Introducing LoadBalancers</vt:lpstr>
      <vt:lpstr>So many different ports…</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Buchner, Thomas</cp:lastModifiedBy>
  <cp:revision>478</cp:revision>
  <dcterms:created xsi:type="dcterms:W3CDTF">2015-10-14T11:21:43Z</dcterms:created>
  <dcterms:modified xsi:type="dcterms:W3CDTF">2018-06-05T13:59:57Z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