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handoutMasterIdLst>
    <p:handoutMasterId r:id="rId22"/>
  </p:handoutMasterIdLst>
  <p:sldIdLst>
    <p:sldId id="435" r:id="rId2"/>
    <p:sldId id="434" r:id="rId3"/>
    <p:sldId id="437" r:id="rId4"/>
    <p:sldId id="444" r:id="rId5"/>
    <p:sldId id="449" r:id="rId6"/>
    <p:sldId id="450" r:id="rId7"/>
    <p:sldId id="451" r:id="rId8"/>
    <p:sldId id="455" r:id="rId9"/>
    <p:sldId id="452" r:id="rId10"/>
    <p:sldId id="454" r:id="rId11"/>
    <p:sldId id="453" r:id="rId12"/>
    <p:sldId id="382" r:id="rId13"/>
    <p:sldId id="438" r:id="rId14"/>
    <p:sldId id="443" r:id="rId15"/>
    <p:sldId id="447" r:id="rId16"/>
    <p:sldId id="440" r:id="rId17"/>
    <p:sldId id="442" r:id="rId18"/>
    <p:sldId id="448"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8909" autoAdjust="0"/>
  </p:normalViewPr>
  <p:slideViewPr>
    <p:cSldViewPr snapToGrid="0" showGuides="1">
      <p:cViewPr varScale="1">
        <p:scale>
          <a:sx n="101" d="100"/>
          <a:sy n="101" d="100"/>
        </p:scale>
        <p:origin x="1374"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401314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63896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1494396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94159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you want to talk to</a:t>
            </a:r>
            <a:r>
              <a:rPr lang="en-US" baseline="0" noProof="0" dirty="0"/>
              <a:t> dockerd directly, you can do so using </a:t>
            </a:r>
            <a:r>
              <a:rPr lang="en-US" baseline="0" noProof="0" dirty="0" err="1"/>
              <a:t>cUrl</a:t>
            </a:r>
            <a:r>
              <a:rPr lang="en-US" baseline="0" noProof="0" dirty="0"/>
              <a:t> (you will need </a:t>
            </a:r>
            <a:r>
              <a:rPr lang="en-US" baseline="0" noProof="0" dirty="0" err="1"/>
              <a:t>cUrl</a:t>
            </a:r>
            <a:r>
              <a:rPr lang="en-US" baseline="0" noProof="0" dirty="0"/>
              <a:t> and </a:t>
            </a:r>
            <a:r>
              <a:rPr lang="en-US" baseline="0" noProof="0" dirty="0" err="1"/>
              <a:t>libcurl</a:t>
            </a:r>
            <a:r>
              <a:rPr lang="en-US" baseline="0" noProof="0" dirty="0"/>
              <a:t> &gt;= 7.40):</a:t>
            </a:r>
          </a:p>
          <a:p>
            <a:r>
              <a:rPr lang="en-US" baseline="0" noProof="0" dirty="0"/>
              <a:t>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r>
              <a:rPr lang="en-US" baseline="0" noProof="0" dirty="0"/>
              <a:t>Or use your web browser if you enabled </a:t>
            </a:r>
            <a:r>
              <a:rPr lang="en-US" baseline="0" noProof="0" dirty="0" err="1"/>
              <a:t>dockerd‘s</a:t>
            </a:r>
            <a:r>
              <a:rPr lang="en-US" baseline="0" noProof="0" dirty="0"/>
              <a:t> TCP socket:</a:t>
            </a:r>
          </a:p>
          <a:p>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359276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that processes topmost directory. Processes running in that chroot can only see those parts of the filesystem which are subdirectories of it.</a:t>
            </a:r>
          </a:p>
          <a:p>
            <a:r>
              <a:rPr lang="en-US" dirty="0"/>
              <a:t>Chroot is part of Unix and was initially integrated to test Unix installation routines. It is still very often used for bootstrapping a system during installation.</a:t>
            </a:r>
          </a:p>
          <a:p>
            <a:r>
              <a:rPr lang="en-US" dirty="0"/>
              <a:t>Once problem with chroot is: since the process that gets started inside the chroot can no longer see the full filesystem, all files required to load and run that process must be copied to the chroot directory (and subdirectories) first - a tedious task that can take some time,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8319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userland (where your application runs in) and kernel space (where the operating system does its job) and there are around 340 of them.</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4833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34622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3"/>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29F6D7-36D5-443A-9E4F-CA93D8736627}"/>
              </a:ext>
            </a:extLst>
          </p:cNvPr>
          <p:cNvPicPr>
            <a:picLocks noChangeAspect="1"/>
          </p:cNvPicPr>
          <p:nvPr/>
        </p:nvPicPr>
        <p:blipFill>
          <a:blip r:embed="rId3"/>
          <a:stretch>
            <a:fillRect/>
          </a:stretch>
        </p:blipFill>
        <p:spPr>
          <a:xfrm>
            <a:off x="7270045" y="1219590"/>
            <a:ext cx="3970650" cy="3970650"/>
          </a:xfrm>
          <a:prstGeom prst="rect">
            <a:avLst/>
          </a:prstGeom>
        </p:spPr>
      </p:pic>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made easy</a:t>
            </a:r>
          </a:p>
        </p:txBody>
      </p:sp>
    </p:spTree>
    <p:extLst>
      <p:ext uri="{BB962C8B-B14F-4D97-AF65-F5344CB8AC3E}">
        <p14:creationId xmlns:p14="http://schemas.microsoft.com/office/powerpoint/2010/main" val="33126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where they come from</a:t>
            </a:r>
          </a:p>
        </p:txBody>
      </p:sp>
      <p:pic>
        <p:nvPicPr>
          <p:cNvPr id="11" name="Picture 10"/>
          <p:cNvPicPr>
            <a:picLocks noChangeAspect="1"/>
          </p:cNvPicPr>
          <p:nvPr/>
        </p:nvPicPr>
        <p:blipFill>
          <a:blip r:embed="rId3">
            <a:extLst/>
          </a:blip>
          <a:stretch>
            <a:fillRect/>
          </a:stretch>
        </p:blipFill>
        <p:spPr>
          <a:xfrm>
            <a:off x="998222" y="1837321"/>
            <a:ext cx="3235060" cy="1927022"/>
          </a:xfrm>
          <a:prstGeom prst="rect">
            <a:avLst/>
          </a:prstGeom>
        </p:spPr>
      </p:pic>
      <p:grpSp>
        <p:nvGrpSpPr>
          <p:cNvPr id="8" name="Group 7"/>
          <p:cNvGrpSpPr/>
          <p:nvPr/>
        </p:nvGrpSpPr>
        <p:grpSpPr>
          <a:xfrm>
            <a:off x="2290059" y="1258837"/>
            <a:ext cx="586838" cy="1541995"/>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5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800" kern="0" dirty="0">
                  <a:solidFill>
                    <a:schemeClr val="bg1"/>
                  </a:solidFill>
                  <a:ea typeface="Arial Unicode MS" pitchFamily="34" charset="-128"/>
                  <a:cs typeface="Arial Unicode MS" pitchFamily="34" charset="-128"/>
                </a:rPr>
                <a:t>nginx</a:t>
              </a: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
        <p:nvSpPr>
          <p:cNvPr id="16" name="Text Placeholder 1"/>
          <p:cNvSpPr>
            <a:spLocks noGrp="1"/>
          </p:cNvSpPr>
          <p:nvPr>
            <p:ph type="body" sz="quarter" idx="10"/>
          </p:nvPr>
        </p:nvSpPr>
        <p:spPr>
          <a:xfrm>
            <a:off x="5525118" y="1236277"/>
            <a:ext cx="6165359" cy="2741254"/>
          </a:xfrm>
        </p:spPr>
        <p:txBody>
          <a:bodyPr/>
          <a:lstStyle/>
          <a:p>
            <a:pPr lvl="1"/>
            <a:r>
              <a:rPr lang="en-US" sz="1600" dirty="0"/>
              <a:t>Isolated environment in which an application </a:t>
            </a:r>
            <a:r>
              <a:rPr lang="en-US" sz="1600" b="1" dirty="0"/>
              <a:t>runs</a:t>
            </a:r>
          </a:p>
          <a:p>
            <a:pPr lvl="1"/>
            <a:r>
              <a:rPr lang="en-US" sz="1600" dirty="0"/>
              <a:t>Like a computer in a computer… without the OS overhead</a:t>
            </a:r>
          </a:p>
          <a:p>
            <a:pPr lvl="1"/>
            <a:r>
              <a:rPr lang="en-US" sz="1600" dirty="0"/>
              <a:t>Containers are created from images…</a:t>
            </a:r>
          </a:p>
          <a:p>
            <a:pPr lvl="2"/>
            <a:r>
              <a:rPr lang="en-US" sz="1600" dirty="0"/>
              <a:t>… which can be downloaded from a central registry</a:t>
            </a:r>
          </a:p>
          <a:p>
            <a:pPr lvl="2"/>
            <a:r>
              <a:rPr lang="en-US" sz="1600" dirty="0"/>
              <a:t>… or can be built on the fly</a:t>
            </a:r>
          </a:p>
          <a:p>
            <a:pPr lvl="1"/>
            <a:r>
              <a:rPr lang="en-US" sz="1600" dirty="0"/>
              <a:t>each container has one main process with PID 1</a:t>
            </a:r>
          </a:p>
          <a:p>
            <a:pPr lvl="2"/>
            <a:r>
              <a:rPr lang="en-US" sz="1600" dirty="0"/>
              <a:t>started whenever a container is created</a:t>
            </a:r>
          </a:p>
          <a:p>
            <a:pPr lvl="2"/>
            <a:r>
              <a:rPr lang="en-US" sz="1600" dirty="0"/>
              <a:t>no </a:t>
            </a:r>
            <a:r>
              <a:rPr lang="en-US" sz="1600" dirty="0" err="1"/>
              <a:t>init</a:t>
            </a:r>
            <a:r>
              <a:rPr lang="en-US" sz="1600" dirty="0"/>
              <a:t> system</a:t>
            </a:r>
          </a:p>
          <a:p>
            <a:pPr lvl="2"/>
            <a:r>
              <a:rPr lang="en-US" sz="1600" dirty="0"/>
              <a:t>processes present in host system with PID ≠ 1</a:t>
            </a:r>
          </a:p>
        </p:txBody>
      </p:sp>
      <p:sp>
        <p:nvSpPr>
          <p:cNvPr id="14" name="Rectangle: Rounded Corners 13"/>
          <p:cNvSpPr/>
          <p:nvPr/>
        </p:nvSpPr>
        <p:spPr bwMode="gray">
          <a:xfrm>
            <a:off x="596245" y="4208207"/>
            <a:ext cx="11001988"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ps</a:t>
            </a:r>
            <a:r>
              <a:rPr lang="en-US" sz="1200" b="1" dirty="0">
                <a:solidFill>
                  <a:schemeClr val="bg1"/>
                </a:solidFill>
                <a:latin typeface="Courier New" panose="02070309020205020404" pitchFamily="49" charset="0"/>
                <a:cs typeface="Courier New" panose="02070309020205020404" pitchFamily="49" charset="0"/>
              </a:rPr>
              <a:t> -a</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CONTAINER ID    IMAGE          COMMAND         CREATED           STATUS                    PORTS    NAMES</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9682e4fba8b7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27 minutes ago    Up 27 minutes                      </a:t>
            </a:r>
            <a:r>
              <a:rPr lang="en-US" sz="1200" dirty="0" err="1">
                <a:solidFill>
                  <a:schemeClr val="bg1"/>
                </a:solidFill>
                <a:latin typeface="Arial monospaced for SAP" panose="020B0609020202030204" pitchFamily="49" charset="0"/>
                <a:cs typeface="Courier New" panose="02070309020205020404" pitchFamily="49" charset="0"/>
              </a:rPr>
              <a:t>elated_saha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eb2e127b9647    </a:t>
            </a: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"bash"          2 days ago        Exited (0) 25 hours ago            </a:t>
            </a:r>
            <a:r>
              <a:rPr lang="en-US" sz="1200" dirty="0" err="1">
                <a:solidFill>
                  <a:schemeClr val="bg1"/>
                </a:solidFill>
                <a:latin typeface="Arial monospaced for SAP" panose="020B0609020202030204" pitchFamily="49" charset="0"/>
                <a:cs typeface="Courier New" panose="02070309020205020404" pitchFamily="49" charset="0"/>
              </a:rPr>
              <a:t>goofy_shaw</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e7a7aeca8c41    </a:t>
            </a: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nginx</a:t>
            </a:r>
            <a:r>
              <a:rPr lang="en-US" sz="1200" dirty="0">
                <a:solidFill>
                  <a:schemeClr val="bg1"/>
                </a:solidFill>
                <a:latin typeface="Arial monospaced for SAP" panose="020B0609020202030204" pitchFamily="49" charset="0"/>
                <a:cs typeface="Courier New" panose="02070309020205020404" pitchFamily="49" charset="0"/>
              </a:rPr>
              <a:t> –g..."   3 days ago        Exited (1) 7 minutes ago           </a:t>
            </a:r>
            <a:r>
              <a:rPr lang="en-US" sz="1200" dirty="0" err="1">
                <a:solidFill>
                  <a:schemeClr val="bg1"/>
                </a:solidFill>
                <a:latin typeface="Arial monospaced for SAP" panose="020B0609020202030204" pitchFamily="49" charset="0"/>
                <a:cs typeface="Courier New" panose="02070309020205020404" pitchFamily="49" charset="0"/>
              </a:rPr>
              <a:t>pensive_elion</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7318e13769aa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6 days ago        Exited (0) 6 days ago              </a:t>
            </a:r>
            <a:r>
              <a:rPr lang="en-US" sz="1200" dirty="0" err="1">
                <a:solidFill>
                  <a:schemeClr val="bg1"/>
                </a:solidFill>
                <a:latin typeface="Arial monospaced for SAP" panose="020B0609020202030204" pitchFamily="49" charset="0"/>
                <a:cs typeface="Courier New" panose="02070309020205020404" pitchFamily="49" charset="0"/>
              </a:rPr>
              <a:t>goofy_saha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643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lvl="1"/>
            <a:r>
              <a:rPr lang="en-US" sz="2000" dirty="0"/>
              <a:t>Templates that containers are created from</a:t>
            </a:r>
          </a:p>
          <a:p>
            <a:pPr lvl="1"/>
            <a:r>
              <a:rPr lang="en-US" sz="2000" dirty="0"/>
              <a:t>Pulled from a registry</a:t>
            </a:r>
          </a:p>
          <a:p>
            <a:pPr lvl="1"/>
            <a:r>
              <a:rPr lang="en-US" sz="2000" dirty="0"/>
              <a:t>Created from a </a:t>
            </a:r>
            <a:r>
              <a:rPr lang="en-US" sz="2000" dirty="0" err="1"/>
              <a:t>Dockerfile</a:t>
            </a:r>
            <a:r>
              <a:rPr lang="en-US" sz="2000" dirty="0"/>
              <a:t> or by committing changes</a:t>
            </a:r>
          </a:p>
          <a:p>
            <a:pPr lvl="1"/>
            <a:r>
              <a:rPr lang="en-US" sz="2000" dirty="0"/>
              <a:t>Consist of several layers</a:t>
            </a:r>
          </a:p>
          <a:p>
            <a:pPr lvl="1"/>
            <a:r>
              <a:rPr lang="en-US" sz="2000" dirty="0"/>
              <a:t>Can be and actually are stacked upon each other</a:t>
            </a:r>
          </a:p>
        </p:txBody>
      </p:sp>
      <p:sp>
        <p:nvSpPr>
          <p:cNvPr id="3" name="Title 2"/>
          <p:cNvSpPr>
            <a:spLocks noGrp="1"/>
          </p:cNvSpPr>
          <p:nvPr>
            <p:ph type="title"/>
          </p:nvPr>
        </p:nvSpPr>
        <p:spPr/>
        <p:txBody>
          <a:bodyPr/>
          <a:lstStyle/>
          <a:p>
            <a:r>
              <a:rPr lang="en-US"/>
              <a:t>Images</a:t>
            </a:r>
            <a:endParaRPr lang="en-US" dirty="0"/>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6A465F6D-59EC-4D10-8264-A96FD0F00F9C}"/>
              </a:ext>
            </a:extLst>
          </p:cNvPr>
          <p:cNvPicPr>
            <a:picLocks noChangeAspect="1"/>
          </p:cNvPicPr>
          <p:nvPr/>
        </p:nvPicPr>
        <p:blipFill>
          <a:blip r:embed="rId3"/>
          <a:stretch>
            <a:fillRect/>
          </a:stretch>
        </p:blipFill>
        <p:spPr>
          <a:xfrm>
            <a:off x="1061156" y="1622034"/>
            <a:ext cx="3040795" cy="3896539"/>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bwMode="gray">
          <a:xfrm>
            <a:off x="596245" y="4465435"/>
            <a:ext cx="11001988" cy="1641919"/>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search </a:t>
            </a:r>
            <a:r>
              <a:rPr lang="en-US" sz="1200" b="1" dirty="0" err="1">
                <a:solidFill>
                  <a:schemeClr val="bg1"/>
                </a:solidFill>
                <a:latin typeface="Courier New" panose="02070309020205020404" pitchFamily="49" charset="0"/>
                <a:cs typeface="Courier New" panose="02070309020205020404" pitchFamily="49" charset="0"/>
              </a:rPr>
              <a:t>busybox</a:t>
            </a:r>
            <a:endParaRPr lang="en-US" sz="1200" b="1"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NAME                        DESCRIPTION                                     STARS     OFFICIAL   AUTOMATED</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base image.                             1158      [OK]       </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progrium</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66                   [OK]</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hypriot</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rpi-busybox-httpd</a:t>
            </a:r>
            <a:r>
              <a:rPr lang="en-US" sz="1200" dirty="0">
                <a:solidFill>
                  <a:schemeClr val="bg1"/>
                </a:solidFill>
                <a:latin typeface="Arial monospaced for SAP" panose="020B0609020202030204" pitchFamily="49" charset="0"/>
                <a:cs typeface="Courier New" panose="02070309020205020404" pitchFamily="49" charset="0"/>
              </a:rPr>
              <a:t>   Raspberry Pi compatible Docker Image with ...   39                   </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radial/</a:t>
            </a:r>
            <a:r>
              <a:rPr lang="en-US" sz="1200" dirty="0" err="1">
                <a:solidFill>
                  <a:schemeClr val="bg1"/>
                </a:solidFill>
                <a:latin typeface="Arial monospaced for SAP" panose="020B0609020202030204" pitchFamily="49" charset="0"/>
                <a:cs typeface="Courier New" panose="02070309020205020404" pitchFamily="49" charset="0"/>
              </a:rPr>
              <a:t>busyboxplus</a:t>
            </a:r>
            <a:r>
              <a:rPr lang="en-US" sz="1200" dirty="0">
                <a:solidFill>
                  <a:schemeClr val="bg1"/>
                </a:solidFill>
                <a:latin typeface="Arial monospaced for SAP" panose="020B0609020202030204" pitchFamily="49" charset="0"/>
                <a:cs typeface="Courier New" panose="02070309020205020404" pitchFamily="49" charset="0"/>
              </a:rPr>
              <a:t>          Full-chain, Internet enabled,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made...   17                   [OK]</a:t>
            </a:r>
          </a:p>
          <a:p>
            <a:pPr marL="179387" lvl="2" indent="0">
              <a:buNone/>
            </a:pP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0"/>
          </p:nvPr>
        </p:nvSpPr>
        <p:spPr>
          <a:xfrm>
            <a:off x="504000" y="1620000"/>
            <a:ext cx="5328000" cy="2919727"/>
          </a:xfrm>
        </p:spPr>
        <p:txBody>
          <a:bodyPr/>
          <a:lstStyle/>
          <a:p>
            <a:r>
              <a:rPr lang="en-US" sz="1800" dirty="0"/>
              <a:t>Public registries</a:t>
            </a:r>
          </a:p>
          <a:p>
            <a:pPr lvl="1"/>
            <a:r>
              <a:rPr lang="en-US" sz="1600" dirty="0"/>
              <a:t>Docker Hub </a:t>
            </a:r>
            <a:r>
              <a:rPr lang="en-US" sz="1600" dirty="0">
                <a:hlinkClick r:id="rId3"/>
              </a:rPr>
              <a:t>https://hub.docker.com</a:t>
            </a:r>
            <a:endParaRPr lang="en-US" sz="1600" dirty="0"/>
          </a:p>
          <a:p>
            <a:pPr lvl="1"/>
            <a:r>
              <a:rPr lang="en-US" sz="1600" dirty="0"/>
              <a:t>lots of ready-made and official images</a:t>
            </a:r>
          </a:p>
          <a:p>
            <a:pPr lvl="1"/>
            <a:r>
              <a:rPr lang="en-US" sz="1600" dirty="0"/>
              <a:t>anyone can upload his images </a:t>
            </a:r>
          </a:p>
          <a:p>
            <a:r>
              <a:rPr lang="en-US" sz="1800" dirty="0"/>
              <a:t>Private registries</a:t>
            </a:r>
          </a:p>
          <a:p>
            <a:pPr lvl="1"/>
            <a:r>
              <a:rPr lang="en-US" sz="1600" dirty="0"/>
              <a:t>Docker Hub </a:t>
            </a:r>
            <a:r>
              <a:rPr lang="en-US" sz="1600" dirty="0">
                <a:hlinkClick r:id="rId3"/>
              </a:rPr>
              <a:t>https://hub.docker.com</a:t>
            </a:r>
            <a:endParaRPr lang="en-US" sz="1600" dirty="0"/>
          </a:p>
          <a:p>
            <a:pPr lvl="1"/>
            <a:r>
              <a:rPr lang="en-US" sz="1600" dirty="0"/>
              <a:t>Individual Organizations and projects</a:t>
            </a:r>
          </a:p>
          <a:p>
            <a:pPr lvl="1"/>
            <a:r>
              <a:rPr lang="en-US" sz="1600" dirty="0"/>
              <a:t>Automated builds</a:t>
            </a:r>
            <a:endParaRPr lang="en-US" dirty="0"/>
          </a:p>
        </p:txBody>
      </p:sp>
      <p:sp>
        <p:nvSpPr>
          <p:cNvPr id="3" name="Text Placeholder 2"/>
          <p:cNvSpPr>
            <a:spLocks noGrp="1"/>
          </p:cNvSpPr>
          <p:nvPr>
            <p:ph type="body" sz="quarter" idx="11"/>
          </p:nvPr>
        </p:nvSpPr>
        <p:spPr>
          <a:xfrm>
            <a:off x="6362477" y="1620000"/>
            <a:ext cx="5328000" cy="2919727"/>
          </a:xfrm>
        </p:spPr>
        <p:txBody>
          <a:bodyPr/>
          <a:lstStyle/>
          <a:p>
            <a:r>
              <a:rPr lang="en-US" sz="1800" dirty="0"/>
              <a:t>Local private registries</a:t>
            </a:r>
          </a:p>
          <a:p>
            <a:pPr lvl="1"/>
            <a:r>
              <a:rPr lang="en-US" sz="1600" dirty="0"/>
              <a:t>Runs as a container on any Docker host</a:t>
            </a:r>
          </a:p>
          <a:p>
            <a:pPr lvl="1"/>
            <a:r>
              <a:rPr lang="en-US" sz="1600" dirty="0"/>
              <a:t>Selected by image tagging</a:t>
            </a:r>
          </a:p>
          <a:p>
            <a:pPr lvl="1"/>
            <a:r>
              <a:rPr lang="en-US" sz="1600" dirty="0"/>
              <a:t>Insecure registries must be explicitly enabled in dockerd configuration</a:t>
            </a:r>
          </a:p>
          <a:p>
            <a:endParaRPr lang="en-US" dirty="0"/>
          </a:p>
        </p:txBody>
      </p:sp>
      <p:sp>
        <p:nvSpPr>
          <p:cNvPr id="4" name="Title 3"/>
          <p:cNvSpPr>
            <a:spLocks noGrp="1"/>
          </p:cNvSpPr>
          <p:nvPr>
            <p:ph type="title"/>
          </p:nvPr>
        </p:nvSpPr>
        <p:spPr/>
        <p:txBody>
          <a:bodyPr/>
          <a:lstStyle/>
          <a:p>
            <a:r>
              <a:rPr lang="en-US" dirty="0"/>
              <a:t>Registries</a:t>
            </a:r>
          </a:p>
        </p:txBody>
      </p:sp>
      <p:pic>
        <p:nvPicPr>
          <p:cNvPr id="7" name="Picture 6"/>
          <p:cNvPicPr>
            <a:picLocks noChangeAspect="1"/>
          </p:cNvPicPr>
          <p:nvPr/>
        </p:nvPicPr>
        <p:blipFill>
          <a:blip r:embed="rId4"/>
          <a:stretch>
            <a:fillRect/>
          </a:stretch>
        </p:blipFill>
        <p:spPr>
          <a:xfrm>
            <a:off x="4174028" y="1985761"/>
            <a:ext cx="1032674" cy="1032674"/>
          </a:xfrm>
          <a:prstGeom prst="rect">
            <a:avLst/>
          </a:prstGeom>
        </p:spPr>
      </p:pic>
    </p:spTree>
    <p:extLst>
      <p:ext uri="{BB962C8B-B14F-4D97-AF65-F5344CB8AC3E}">
        <p14:creationId xmlns:p14="http://schemas.microsoft.com/office/powerpoint/2010/main" val="256185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6587128" cy="2919727"/>
          </a:xfrm>
        </p:spPr>
        <p:txBody>
          <a:bodyPr/>
          <a:lstStyle/>
          <a:p>
            <a:pPr lvl="1"/>
            <a:r>
              <a:rPr lang="en-US" dirty="0"/>
              <a:t>Docker daemon is control entity of everything</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289570" y="5246054"/>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runC</a:t>
            </a:r>
            <a:endParaRPr lang="en-US" dirty="0"/>
          </a:p>
        </p:txBody>
      </p:sp>
      <p:sp>
        <p:nvSpPr>
          <p:cNvPr id="14" name="Text Placeholder 1"/>
          <p:cNvSpPr txBox="1">
            <a:spLocks/>
          </p:cNvSpPr>
          <p:nvPr/>
        </p:nvSpPr>
        <p:spPr bwMode="gray">
          <a:xfrm>
            <a:off x="4641669" y="1670116"/>
            <a:ext cx="6618514" cy="393820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runC is the bed on which containers run</a:t>
            </a:r>
          </a:p>
          <a:p>
            <a:pPr lvl="1"/>
            <a:r>
              <a:rPr lang="en-US" sz="1600" dirty="0"/>
              <a:t>Infrastructure plumbing</a:t>
            </a:r>
          </a:p>
          <a:p>
            <a:pPr lvl="2"/>
            <a:r>
              <a:rPr lang="en-US" sz="1600" dirty="0"/>
              <a:t>Setup of Linux kernel features (namespaces, cgroups, </a:t>
            </a:r>
            <a:r>
              <a:rPr lang="en-US" sz="1600" dirty="0" err="1"/>
              <a:t>etc</a:t>
            </a:r>
            <a:r>
              <a:rPr lang="en-US" sz="1600" dirty="0"/>
              <a:t>…)</a:t>
            </a:r>
          </a:p>
          <a:p>
            <a:pPr lvl="2"/>
            <a:r>
              <a:rPr lang="en-US" sz="1600" dirty="0"/>
              <a:t>Managing the network routing</a:t>
            </a:r>
          </a:p>
          <a:p>
            <a:pPr lvl="1"/>
            <a:r>
              <a:rPr lang="en-US" sz="1600" dirty="0"/>
              <a:t>Spun out of dockerd in 2015</a:t>
            </a:r>
          </a:p>
          <a:p>
            <a:pPr lvl="1"/>
            <a:r>
              <a:rPr lang="en-US" sz="1600" dirty="0"/>
              <a:t>Implements the OCI container standard</a:t>
            </a:r>
          </a:p>
          <a:p>
            <a:endParaRPr lang="en-US" sz="1800" dirty="0"/>
          </a:p>
          <a:p>
            <a:r>
              <a:rPr lang="en-US" sz="1800" dirty="0"/>
              <a:t>runC, Docker… what?</a:t>
            </a:r>
          </a:p>
          <a:p>
            <a:pPr lvl="1"/>
            <a:r>
              <a:rPr lang="en-US" sz="1600" dirty="0"/>
              <a:t>runC only sets up and runs the containers as instructed by Docker</a:t>
            </a:r>
          </a:p>
          <a:p>
            <a:pPr lvl="1"/>
            <a:r>
              <a:rPr lang="en-US" sz="1600" dirty="0"/>
              <a:t>runC does not know anything about images, registries, etc.</a:t>
            </a:r>
          </a:p>
          <a:p>
            <a:pPr lvl="1"/>
            <a:r>
              <a:rPr lang="en-US" sz="1600" dirty="0"/>
              <a:t>runC can be used in different container platforms, not just Docker</a:t>
            </a:r>
          </a:p>
        </p:txBody>
      </p:sp>
      <p:grpSp>
        <p:nvGrpSpPr>
          <p:cNvPr id="20" name="Group 19"/>
          <p:cNvGrpSpPr/>
          <p:nvPr/>
        </p:nvGrpSpPr>
        <p:grpSpPr>
          <a:xfrm>
            <a:off x="781359" y="1498665"/>
            <a:ext cx="2828071" cy="3938205"/>
            <a:chOff x="733734" y="1670115"/>
            <a:chExt cx="2828071" cy="3938205"/>
          </a:xfrm>
        </p:grpSpPr>
        <p:sp>
          <p:nvSpPr>
            <p:cNvPr id="5" name="Rectangle 4"/>
            <p:cNvSpPr/>
            <p:nvPr/>
          </p:nvSpPr>
          <p:spPr bwMode="gray">
            <a:xfrm>
              <a:off x="733734" y="4531917"/>
              <a:ext cx="2828069" cy="1076403"/>
            </a:xfrm>
            <a:prstGeom prst="rect">
              <a:avLst/>
            </a:prstGeom>
            <a:gradFill>
              <a:gsLst>
                <a:gs pos="39000">
                  <a:schemeClr val="tx2">
                    <a:lumMod val="25000"/>
                  </a:schemeClr>
                </a:gs>
                <a:gs pos="95000">
                  <a:schemeClr val="bg1"/>
                </a:gs>
              </a:gsLst>
              <a:lin ang="5400000" scaled="1"/>
            </a:gradFill>
            <a:ln w="6350" algn="ctr">
              <a:gradFill flip="none" rotWithShape="1">
                <a:gsLst>
                  <a:gs pos="0">
                    <a:schemeClr val="tx1"/>
                  </a:gs>
                  <a:gs pos="76000">
                    <a:schemeClr val="bg1"/>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824145" y="4622203"/>
              <a:ext cx="2641961" cy="689000"/>
            </a:xfrm>
            <a:prstGeom prst="rect">
              <a:avLst/>
            </a:prstGeom>
            <a:gradFill>
              <a:gsLst>
                <a:gs pos="25000">
                  <a:schemeClr val="accent6">
                    <a:lumMod val="75000"/>
                  </a:schemeClr>
                </a:gs>
                <a:gs pos="100000">
                  <a:srgbClr val="D1B9CC"/>
                </a:gs>
              </a:gsLst>
              <a:lin ang="5400000" scaled="1"/>
            </a:gradFill>
            <a:ln w="6350" algn="ctr">
              <a:gradFill flip="none" rotWithShape="1">
                <a:gsLst>
                  <a:gs pos="40000">
                    <a:schemeClr val="tx1"/>
                  </a:gs>
                  <a:gs pos="100000">
                    <a:schemeClr val="tx2">
                      <a:lumMod val="90000"/>
                    </a:schemeClr>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733736" y="1881941"/>
              <a:ext cx="2828069" cy="2496077"/>
            </a:xfrm>
            <a:prstGeom prst="rect">
              <a:avLst/>
            </a:prstGeom>
            <a:gradFill flip="none" rotWithShape="1">
              <a:gsLst>
                <a:gs pos="56000">
                  <a:schemeClr val="accent2">
                    <a:lumMod val="75000"/>
                  </a:schemeClr>
                </a:gs>
                <a:gs pos="98000">
                  <a:schemeClr val="bg1"/>
                </a:gs>
              </a:gsLst>
              <a:lin ang="16200000" scaled="1"/>
              <a:tileRect/>
            </a:gradFill>
            <a:ln w="6350" algn="ctr">
              <a:gradFill flip="none" rotWithShape="1">
                <a:gsLst>
                  <a:gs pos="0">
                    <a:schemeClr val="tx1"/>
                  </a:gs>
                  <a:gs pos="100000">
                    <a:schemeClr val="bg1"/>
                  </a:gs>
                </a:gsLst>
                <a:lin ang="16200000" scaled="1"/>
                <a:tileRect/>
              </a:gra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822771" y="1881939"/>
              <a:ext cx="910236" cy="2420657"/>
            </a:xfrm>
            <a:prstGeom prst="rect">
              <a:avLst/>
            </a:prstGeom>
            <a:gradFill>
              <a:gsLst>
                <a:gs pos="37000">
                  <a:schemeClr val="accent3">
                    <a:lumMod val="50000"/>
                  </a:schemeClr>
                </a:gs>
                <a:gs pos="100000">
                  <a:schemeClr val="bg1"/>
                </a:gs>
              </a:gsLst>
              <a:lin ang="16200000" scaled="1"/>
            </a:gradFill>
            <a:ln w="6350" algn="ctr">
              <a:gradFill flip="none" rotWithShape="1">
                <a:gsLst>
                  <a:gs pos="51000">
                    <a:schemeClr val="tx1"/>
                  </a:gs>
                  <a:gs pos="100000">
                    <a:schemeClr val="bg1"/>
                  </a:gs>
                </a:gsLst>
                <a:lin ang="16200000" scaled="1"/>
                <a:tileRect/>
              </a:gradFill>
              <a:miter lim="800000"/>
              <a:headEnd/>
              <a:tailEnd/>
            </a:ln>
          </p:spPr>
          <p:txBody>
            <a:bodyPr vert="vert270" lIns="90000" tIns="72000" rIns="90000" bIns="72000" rtlCol="0" anchor="ctr"/>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Arrow: Down 6"/>
            <p:cNvSpPr/>
            <p:nvPr/>
          </p:nvSpPr>
          <p:spPr bwMode="gray">
            <a:xfrm>
              <a:off x="1889761" y="4224236"/>
              <a:ext cx="1576344" cy="494408"/>
            </a:xfrm>
            <a:prstGeom prst="downArrow">
              <a:avLst>
                <a:gd name="adj1" fmla="val 50000"/>
                <a:gd name="adj2" fmla="val 38537"/>
              </a:avLst>
            </a:prstGeom>
            <a:solidFill>
              <a:srgbClr val="FFFF99"/>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1889761" y="3617812"/>
              <a:ext cx="1576346" cy="684783"/>
            </a:xfrm>
            <a:prstGeom prst="rect">
              <a:avLst/>
            </a:prstGeom>
            <a:solidFill>
              <a:srgbClr val="FFFF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1889761" y="1670115"/>
              <a:ext cx="1576344" cy="1889771"/>
            </a:xfrm>
            <a:prstGeom prst="rect">
              <a:avLst/>
            </a:prstGeom>
            <a:gradFill>
              <a:gsLst>
                <a:gs pos="38000">
                  <a:schemeClr val="accent5">
                    <a:lumMod val="75000"/>
                    <a:alpha val="65000"/>
                  </a:schemeClr>
                </a:gs>
                <a:gs pos="88000">
                  <a:schemeClr val="bg1"/>
                </a:gs>
              </a:gsLst>
              <a:lin ang="16200000" scaled="1"/>
            </a:gradFill>
            <a:ln w="6350" algn="ctr">
              <a:gradFill flip="none" rotWithShape="1">
                <a:gsLst>
                  <a:gs pos="41000">
                    <a:schemeClr val="tx1"/>
                  </a:gs>
                  <a:gs pos="86000">
                    <a:schemeClr val="bg1"/>
                  </a:gs>
                </a:gsLst>
                <a:lin ang="162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p:cNvSpPr/>
            <p:nvPr/>
          </p:nvSpPr>
          <p:spPr bwMode="gray">
            <a:xfrm>
              <a:off x="1975109" y="2789157"/>
              <a:ext cx="1416484" cy="675777"/>
            </a:xfrm>
            <a:prstGeom prst="rect">
              <a:avLst/>
            </a:prstGeom>
            <a:solidFill>
              <a:srgbClr val="4A59A6">
                <a:alpha val="77000"/>
              </a:srgb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endPar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p:cNvSpPr/>
            <p:nvPr/>
          </p:nvSpPr>
          <p:spPr bwMode="gray">
            <a:xfrm>
              <a:off x="1975109" y="1728042"/>
              <a:ext cx="1416484" cy="980026"/>
            </a:xfrm>
            <a:prstGeom prst="rect">
              <a:avLst/>
            </a:prstGeom>
            <a:gradFill>
              <a:gsLst>
                <a:gs pos="7000">
                  <a:schemeClr val="accent1">
                    <a:lumMod val="75000"/>
                    <a:alpha val="94000"/>
                  </a:schemeClr>
                </a:gs>
                <a:gs pos="84000">
                  <a:schemeClr val="bg1"/>
                </a:gs>
              </a:gsLst>
              <a:lin ang="16200000" scaled="1"/>
            </a:gradFill>
            <a:ln w="6350" algn="ctr">
              <a:gradFill flip="none" rotWithShape="1">
                <a:gsLst>
                  <a:gs pos="0">
                    <a:schemeClr val="tx1"/>
                  </a:gs>
                  <a:gs pos="84000">
                    <a:schemeClr val="bg1"/>
                  </a:gs>
                </a:gsLst>
                <a:lin ang="16200000" scaled="1"/>
                <a:tileRect/>
              </a:gra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nginx</a:t>
              </a:r>
              <a:endParaRPr lang="en-US" sz="1400" kern="0" dirty="0">
                <a:solidFill>
                  <a:schemeClr val="bg1"/>
                </a:solidFill>
                <a:ea typeface="Arial Unicode MS" pitchFamily="34" charset="-128"/>
                <a:cs typeface="Arial Unicode MS" pitchFamily="34" charset="-128"/>
              </a:endParaRPr>
            </a:p>
          </p:txBody>
        </p:sp>
      </p:grpSp>
    </p:spTree>
    <p:extLst>
      <p:ext uri="{BB962C8B-B14F-4D97-AF65-F5344CB8AC3E}">
        <p14:creationId xmlns:p14="http://schemas.microsoft.com/office/powerpoint/2010/main" val="274412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200" dirty="0"/>
              <a:t>Namespaces</a:t>
            </a:r>
          </a:p>
          <a:p>
            <a:pPr lvl="1"/>
            <a:r>
              <a:rPr lang="en-US" sz="1100" dirty="0"/>
              <a:t>Isolation of resources per process</a:t>
            </a:r>
          </a:p>
          <a:p>
            <a:pPr lvl="1"/>
            <a:r>
              <a:rPr lang="en-US" sz="1100" dirty="0"/>
              <a:t>7 different namespaces</a:t>
            </a:r>
          </a:p>
          <a:p>
            <a:r>
              <a:rPr lang="en-US" sz="1200" dirty="0" err="1"/>
              <a:t>netfilter</a:t>
            </a:r>
            <a:endParaRPr lang="en-US" sz="1200" dirty="0"/>
          </a:p>
          <a:p>
            <a:pPr lvl="1"/>
            <a:r>
              <a:rPr lang="en-US" sz="1100" dirty="0"/>
              <a:t>Firewall and packet manipulation</a:t>
            </a:r>
          </a:p>
          <a:p>
            <a:r>
              <a:rPr lang="en-US" sz="1200" dirty="0"/>
              <a:t>cgroups</a:t>
            </a:r>
          </a:p>
          <a:p>
            <a:pPr lvl="1"/>
            <a:r>
              <a:rPr lang="en-US" sz="1100" dirty="0"/>
              <a:t>Manage resource allocation</a:t>
            </a:r>
          </a:p>
          <a:p>
            <a:r>
              <a:rPr lang="en-US" sz="1200" dirty="0" err="1"/>
              <a:t>Netlink</a:t>
            </a:r>
            <a:endParaRPr lang="en-US" sz="1200" dirty="0"/>
          </a:p>
          <a:p>
            <a:pPr lvl="1"/>
            <a:r>
              <a:rPr lang="en-US" sz="1100" dirty="0" err="1"/>
              <a:t>Interprocess</a:t>
            </a:r>
            <a:r>
              <a:rPr lang="en-US" sz="1100" dirty="0"/>
              <a:t> communication between containers</a:t>
            </a:r>
          </a:p>
          <a:p>
            <a:r>
              <a:rPr lang="en-US" sz="1200" dirty="0" err="1"/>
              <a:t>SELinux</a:t>
            </a:r>
            <a:r>
              <a:rPr lang="en-US" sz="1200" dirty="0"/>
              <a:t>/</a:t>
            </a:r>
            <a:r>
              <a:rPr lang="en-US" sz="1200" dirty="0" err="1"/>
              <a:t>AppArmor</a:t>
            </a:r>
            <a:endParaRPr lang="en-US" sz="1200" dirty="0"/>
          </a:p>
          <a:p>
            <a:pPr lvl="1"/>
            <a:r>
              <a:rPr lang="en-US" sz="1100" dirty="0"/>
              <a:t>Security profiles to govern access to resources</a:t>
            </a:r>
          </a:p>
          <a:p>
            <a:r>
              <a:rPr lang="en-US" sz="1200" dirty="0"/>
              <a:t>capabilities</a:t>
            </a:r>
          </a:p>
          <a:p>
            <a:pPr lvl="1"/>
            <a:r>
              <a:rPr lang="en-US" sz="1100" dirty="0"/>
              <a:t>Granular control of privileges</a:t>
            </a:r>
          </a:p>
          <a:p>
            <a:r>
              <a:rPr lang="en-US" sz="1200" dirty="0"/>
              <a:t>seccomp</a:t>
            </a:r>
          </a:p>
          <a:p>
            <a:pPr lvl="1"/>
            <a:r>
              <a:rPr lang="en-US" sz="1100" dirty="0"/>
              <a:t>Limitation of </a:t>
            </a:r>
            <a:r>
              <a:rPr lang="en-US" sz="1100" dirty="0" err="1"/>
              <a:t>syscalls</a:t>
            </a:r>
            <a:r>
              <a:rPr lang="en-US" sz="11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dirty="0"/>
              <a:t>PID (process tree)</a:t>
            </a:r>
          </a:p>
          <a:p>
            <a:pPr lvl="2"/>
            <a:r>
              <a:rPr lang="en-US" sz="1200" dirty="0" err="1"/>
              <a:t>mnt</a:t>
            </a:r>
            <a:r>
              <a:rPr lang="en-US" sz="1200" dirty="0"/>
              <a:t> (mount points)</a:t>
            </a:r>
          </a:p>
          <a:p>
            <a:pPr lvl="2"/>
            <a:r>
              <a:rPr lang="en-US" sz="1200" dirty="0"/>
              <a:t>Net (network interfaces and connectivity)</a:t>
            </a:r>
          </a:p>
          <a:p>
            <a:pPr lvl="2"/>
            <a:r>
              <a:rPr lang="en-US" sz="1200" dirty="0"/>
              <a:t>IPC (</a:t>
            </a:r>
            <a:r>
              <a:rPr lang="en-US" sz="1200" dirty="0" err="1"/>
              <a:t>interprocess</a:t>
            </a:r>
            <a:r>
              <a:rPr lang="en-US" sz="1200" dirty="0"/>
              <a:t> communication framework)</a:t>
            </a:r>
          </a:p>
          <a:p>
            <a:pPr lvl="2"/>
            <a:r>
              <a:rPr lang="en-US" sz="1200" dirty="0"/>
              <a:t>UTS (hostnames, date &amp; time, etc.)</a:t>
            </a:r>
          </a:p>
          <a:p>
            <a:pPr lvl="2"/>
            <a:r>
              <a:rPr lang="en-US" sz="1200" dirty="0"/>
              <a:t>UID (user IDs and mappings)</a:t>
            </a:r>
          </a:p>
          <a:p>
            <a:pPr lvl="2"/>
            <a:r>
              <a:rPr lang="en-US" sz="1200" dirty="0"/>
              <a:t>cgroup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a:t>Linux Features</a:t>
            </a:r>
            <a:endParaRPr lang="en-US" dirty="0"/>
          </a:p>
        </p:txBody>
      </p:sp>
    </p:spTree>
    <p:extLst>
      <p:ext uri="{BB962C8B-B14F-4D97-AF65-F5344CB8AC3E}">
        <p14:creationId xmlns:p14="http://schemas.microsoft.com/office/powerpoint/2010/main" val="77520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328000"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a:t>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a:t>namespaces give a process a limited view on the process table</a:t>
            </a:r>
          </a:p>
          <a:p>
            <a:pPr lvl="1"/>
            <a:endParaRPr lang="en-US" sz="1600" dirty="0"/>
          </a:p>
          <a:p>
            <a:pPr lvl="1"/>
            <a:r>
              <a:rPr lang="en-US" sz="1600" dirty="0"/>
              <a:t>only processes in the same namespace can see each other</a:t>
            </a:r>
          </a:p>
          <a:p>
            <a:pPr lvl="1"/>
            <a:endParaRPr lang="en-US" sz="1600" dirty="0"/>
          </a:p>
          <a:p>
            <a:pPr lvl="1"/>
            <a:r>
              <a:rPr lang="en-US" sz="1600" dirty="0"/>
              <a:t>processes get new PIDs in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1815</Words>
  <Application>Microsoft Office PowerPoint</Application>
  <PresentationFormat>Custom</PresentationFormat>
  <Paragraphs>305</Paragraphs>
  <Slides>19</Slides>
  <Notes>19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PowerPoint Presentation</vt:lpstr>
      <vt:lpstr>Linux Features</vt:lpstr>
      <vt:lpstr>Linux Features</vt:lpstr>
      <vt:lpstr>Filesystem isolation with chroot</vt:lpstr>
      <vt:lpstr>Process (and more) isolation with namespaces</vt:lpstr>
      <vt:lpstr>Resource limitations with cgroups</vt:lpstr>
      <vt:lpstr>Container security with seccomp</vt:lpstr>
      <vt:lpstr>Let’s use these features to start our first container…</vt:lpstr>
      <vt:lpstr>PowerPoint Presentation</vt:lpstr>
      <vt:lpstr>Let’s start our first container… the easy way!</vt:lpstr>
      <vt:lpstr>Containers and where they come from</vt:lpstr>
      <vt:lpstr>Images</vt:lpstr>
      <vt:lpstr>Layers of images and containers</vt:lpstr>
      <vt:lpstr>Registries</vt:lpstr>
      <vt:lpstr>Docker‘s client/server architecture</vt:lpstr>
      <vt:lpstr>runC</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488</cp:revision>
  <dcterms:created xsi:type="dcterms:W3CDTF">2015-10-14T11:21:43Z</dcterms:created>
  <dcterms:modified xsi:type="dcterms:W3CDTF">2018-04-23T16:14:32Z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