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5" r:id="rId2"/>
    <p:sldId id="434" r:id="rId3"/>
    <p:sldId id="439" r:id="rId4"/>
    <p:sldId id="440" r:id="rId5"/>
    <p:sldId id="441" r:id="rId6"/>
    <p:sldId id="442" r:id="rId7"/>
    <p:sldId id="443" r:id="rId8"/>
    <p:sldId id="446" r:id="rId9"/>
    <p:sldId id="437" r:id="rId10"/>
    <p:sldId id="438"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3" d="100"/>
          <a:sy n="123" d="100"/>
        </p:scale>
        <p:origin x="49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ub.docker.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r>
              <a:rPr lang="en-US" dirty="0"/>
              <a:t>Commit changes of a container to an image</a:t>
            </a:r>
          </a:p>
          <a:p>
            <a:pPr lvl="1"/>
            <a:endParaRPr lang="en-US" dirty="0"/>
          </a:p>
          <a:p>
            <a:pPr lvl="1"/>
            <a:r>
              <a:rPr lang="en-US" dirty="0"/>
              <a:t>Upload an image to a registry</a:t>
            </a:r>
          </a:p>
          <a:p>
            <a:pPr lvl="1"/>
            <a:endParaRPr lang="en-US" dirty="0"/>
          </a:p>
          <a:p>
            <a:pPr lvl="1"/>
            <a:r>
              <a:rPr lang="en-US" dirty="0"/>
              <a:t>Tagging an image</a:t>
            </a:r>
          </a:p>
        </p:txBody>
      </p:sp>
      <p:sp>
        <p:nvSpPr>
          <p:cNvPr id="3" name="Title 2"/>
          <p:cNvSpPr>
            <a:spLocks noGrp="1"/>
          </p:cNvSpPr>
          <p:nvPr>
            <p:ph type="title"/>
          </p:nvPr>
        </p:nvSpPr>
        <p:spPr/>
        <p:txBody>
          <a:bodyPr/>
          <a:lstStyle/>
          <a:p>
            <a:r>
              <a:rPr lang="en-US" dirty="0"/>
              <a:t>Commands for images</a:t>
            </a:r>
          </a:p>
        </p:txBody>
      </p:sp>
      <p:sp>
        <p:nvSpPr>
          <p:cNvPr id="12" name="Rectangle: Rounded Corners 11"/>
          <p:cNvSpPr/>
          <p:nvPr/>
        </p:nvSpPr>
        <p:spPr bwMode="gray">
          <a:xfrm>
            <a:off x="981976" y="193663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commit </a:t>
            </a:r>
            <a:r>
              <a:rPr lang="en-US" sz="1400" i="1" dirty="0">
                <a:latin typeface="Courier New" panose="02070309020205020404" pitchFamily="49" charset="0"/>
                <a:cs typeface="Courier New" panose="02070309020205020404" pitchFamily="49" charset="0"/>
              </a:rPr>
              <a:t>&lt;container name&gt; &lt;tag&gt;</a:t>
            </a:r>
          </a:p>
        </p:txBody>
      </p:sp>
      <p:sp>
        <p:nvSpPr>
          <p:cNvPr id="13" name="Rectangle: Rounded Corners 12"/>
          <p:cNvSpPr/>
          <p:nvPr/>
        </p:nvSpPr>
        <p:spPr bwMode="gray">
          <a:xfrm>
            <a:off x="981976" y="265400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push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6" name="Rectangle: Rounded Corners 5"/>
          <p:cNvSpPr/>
          <p:nvPr/>
        </p:nvSpPr>
        <p:spPr bwMode="gray">
          <a:xfrm>
            <a:off x="981976" y="337137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tag </a:t>
            </a:r>
            <a:r>
              <a:rPr lang="en-US" sz="1400" i="1" dirty="0">
                <a:latin typeface="Courier New" panose="02070309020205020404" pitchFamily="49" charset="0"/>
                <a:cs typeface="Courier New" panose="02070309020205020404" pitchFamily="49" charset="0"/>
              </a:rPr>
              <a:t>&lt;image ID&gt; &lt;</a:t>
            </a:r>
            <a:r>
              <a:rPr lang="en-US" sz="1400" i="1" dirty="0" err="1">
                <a:latin typeface="Courier New" panose="02070309020205020404" pitchFamily="49" charset="0"/>
                <a:cs typeface="Courier New" panose="02070309020205020404" pitchFamily="49" charset="0"/>
              </a:rPr>
              <a:t>tag:release</a:t>
            </a:r>
            <a:r>
              <a:rPr lang="en-US" sz="1400" i="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7888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2"/>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5098638" cy="4230000"/>
          </a:xfrm>
        </p:spPr>
        <p:txBody>
          <a:bodyPr/>
          <a:lstStyle/>
          <a:p>
            <a:r>
              <a:rPr lang="en-US" dirty="0"/>
              <a:t>Example –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12" name="Text Placeholder 1"/>
          <p:cNvSpPr txBox="1">
            <a:spLocks/>
          </p:cNvSpPr>
          <p:nvPr/>
        </p:nvSpPr>
        <p:spPr bwMode="gray">
          <a:xfrm>
            <a:off x="6235790" y="1620000"/>
            <a:ext cx="5098638"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Example – </a:t>
            </a:r>
            <a:r>
              <a:rPr lang="de-DE" dirty="0" err="1"/>
              <a:t>Azure</a:t>
            </a:r>
            <a:r>
              <a:rPr lang="de-DE" dirty="0"/>
              <a:t> App Service </a:t>
            </a:r>
            <a:r>
              <a:rPr lang="de-DE" dirty="0" err="1"/>
              <a:t>php</a:t>
            </a:r>
            <a:endParaRPr lang="en-US" dirty="0"/>
          </a:p>
        </p:txBody>
      </p:sp>
      <p:grpSp>
        <p:nvGrpSpPr>
          <p:cNvPr id="25" name="Group 24"/>
          <p:cNvGrpSpPr/>
          <p:nvPr/>
        </p:nvGrpSpPr>
        <p:grpSpPr>
          <a:xfrm>
            <a:off x="7153912" y="2454474"/>
            <a:ext cx="3262393" cy="2726217"/>
            <a:chOff x="7153912" y="2240990"/>
            <a:chExt cx="3262393" cy="2726217"/>
          </a:xfrm>
        </p:grpSpPr>
        <p:sp>
          <p:nvSpPr>
            <p:cNvPr id="22" name="Rectangle: Rounded Corners 21"/>
            <p:cNvSpPr/>
            <p:nvPr/>
          </p:nvSpPr>
          <p:spPr bwMode="gray">
            <a:xfrm>
              <a:off x="7153912" y="2240990"/>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sp>
          <p:nvSpPr>
            <p:cNvPr id="9" name="Rectangle 8"/>
            <p:cNvSpPr/>
            <p:nvPr/>
          </p:nvSpPr>
          <p:spPr bwMode="gray">
            <a:xfrm>
              <a:off x="7630334"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7" name="Arrow: Down 16"/>
            <p:cNvSpPr/>
            <p:nvPr/>
          </p:nvSpPr>
          <p:spPr bwMode="gray">
            <a:xfrm>
              <a:off x="8307939" y="3242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Down 17"/>
            <p:cNvSpPr/>
            <p:nvPr/>
          </p:nvSpPr>
          <p:spPr bwMode="gray">
            <a:xfrm>
              <a:off x="8307939"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Arrow: Down 18"/>
            <p:cNvSpPr/>
            <p:nvPr/>
          </p:nvSpPr>
          <p:spPr bwMode="gray">
            <a:xfrm>
              <a:off x="8307939"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7630334"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7630334" y="3414627"/>
              <a:ext cx="2440092" cy="402956"/>
            </a:xfrm>
            <a:prstGeom prst="rect">
              <a:avLst/>
            </a:prstGeom>
            <a:solidFill>
              <a:schemeClr val="accent5">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a:solidFill>
                    <a:schemeClr val="bg1"/>
                  </a:solidFill>
                </a:rPr>
                <a:t>php:7.0.6-apache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4" name="Rectangle 13"/>
            <p:cNvSpPr/>
            <p:nvPr/>
          </p:nvSpPr>
          <p:spPr bwMode="gray">
            <a:xfrm>
              <a:off x="7630334" y="2839815"/>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err="1"/>
                <a:t>appsvc</a:t>
              </a:r>
              <a:r>
                <a:rPr lang="de-DE" sz="1800" dirty="0"/>
                <a:t>/</a:t>
              </a:r>
              <a:r>
                <a:rPr lang="de-DE" sz="1800" dirty="0" err="1"/>
                <a:t>php</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24" name="Group 23"/>
          <p:cNvGrpSpPr/>
          <p:nvPr/>
        </p:nvGrpSpPr>
        <p:grpSpPr>
          <a:xfrm>
            <a:off x="1169677" y="3029287"/>
            <a:ext cx="3262393" cy="2151404"/>
            <a:chOff x="1146430" y="2815803"/>
            <a:chExt cx="3262393" cy="2151404"/>
          </a:xfrm>
        </p:grpSpPr>
        <p:sp>
          <p:nvSpPr>
            <p:cNvPr id="4" name="Rectangle 3"/>
            <p:cNvSpPr/>
            <p:nvPr/>
          </p:nvSpPr>
          <p:spPr bwMode="gray">
            <a:xfrm>
              <a:off x="1557581"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2235186"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2235186"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p:nvSpPr>
          <p:spPr bwMode="gray">
            <a:xfrm>
              <a:off x="1557581"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557581" y="3414627"/>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Rounded Corners 22"/>
            <p:cNvSpPr/>
            <p:nvPr/>
          </p:nvSpPr>
          <p:spPr bwMode="gray">
            <a:xfrm>
              <a:off x="1146430" y="2815803"/>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Committing changes</a:t>
            </a:r>
          </a:p>
        </p:txBody>
      </p:sp>
      <p:grpSp>
        <p:nvGrpSpPr>
          <p:cNvPr id="41" name="Group 40"/>
          <p:cNvGrpSpPr/>
          <p:nvPr/>
        </p:nvGrpSpPr>
        <p:grpSpPr>
          <a:xfrm>
            <a:off x="920505" y="2486032"/>
            <a:ext cx="2969021" cy="1828800"/>
            <a:chOff x="773819" y="2489200"/>
            <a:chExt cx="2969021" cy="1828800"/>
          </a:xfrm>
        </p:grpSpPr>
        <p:sp>
          <p:nvSpPr>
            <p:cNvPr id="39" name="Rectangle 38"/>
            <p:cNvSpPr/>
            <p:nvPr/>
          </p:nvSpPr>
          <p:spPr bwMode="gray">
            <a:xfrm>
              <a:off x="773819" y="2489200"/>
              <a:ext cx="2969021"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4" name="Rectangle 3"/>
            <p:cNvSpPr/>
            <p:nvPr/>
          </p:nvSpPr>
          <p:spPr bwMode="gray">
            <a:xfrm>
              <a:off x="1184971" y="3773840"/>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862576" y="3027172"/>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6" name="Arrow: Down 15"/>
            <p:cNvSpPr/>
            <p:nvPr/>
          </p:nvSpPr>
          <p:spPr bwMode="gray">
            <a:xfrm>
              <a:off x="1862576" y="360198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1184971" y="3199028"/>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184971" y="2624216"/>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23" name="Rectangle: Rounded Corners 22"/>
          <p:cNvSpPr/>
          <p:nvPr/>
        </p:nvSpPr>
        <p:spPr bwMode="gray">
          <a:xfrm>
            <a:off x="773820" y="2025392"/>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sp>
        <p:nvSpPr>
          <p:cNvPr id="31" name="Rectangle: Rounded Corners 30"/>
          <p:cNvSpPr/>
          <p:nvPr/>
        </p:nvSpPr>
        <p:spPr bwMode="gray">
          <a:xfrm>
            <a:off x="7711253" y="1762071"/>
            <a:ext cx="3262393" cy="290843"/>
          </a:xfrm>
          <a:prstGeom prst="roundRect">
            <a:avLst/>
          </a:prstGeom>
          <a:solidFill>
            <a:schemeClr val="accent3">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New 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grpSp>
        <p:nvGrpSpPr>
          <p:cNvPr id="42" name="Group 41"/>
          <p:cNvGrpSpPr/>
          <p:nvPr/>
        </p:nvGrpSpPr>
        <p:grpSpPr>
          <a:xfrm>
            <a:off x="7857938" y="2212005"/>
            <a:ext cx="2969021" cy="2370666"/>
            <a:chOff x="7711253" y="2218267"/>
            <a:chExt cx="2969021" cy="2370666"/>
          </a:xfrm>
        </p:grpSpPr>
        <p:sp>
          <p:nvSpPr>
            <p:cNvPr id="40" name="Rectangle 39"/>
            <p:cNvSpPr/>
            <p:nvPr/>
          </p:nvSpPr>
          <p:spPr bwMode="gray">
            <a:xfrm>
              <a:off x="7711253" y="2218267"/>
              <a:ext cx="2969021" cy="2370666"/>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26" name="Rectangle 25"/>
            <p:cNvSpPr/>
            <p:nvPr/>
          </p:nvSpPr>
          <p:spPr bwMode="gray">
            <a:xfrm>
              <a:off x="8122405" y="4061172"/>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27" name="Arrow: Down 26"/>
            <p:cNvSpPr/>
            <p:nvPr/>
          </p:nvSpPr>
          <p:spPr bwMode="gray">
            <a:xfrm>
              <a:off x="8800010" y="331450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Arrow: Down 27"/>
            <p:cNvSpPr/>
            <p:nvPr/>
          </p:nvSpPr>
          <p:spPr bwMode="gray">
            <a:xfrm>
              <a:off x="8800010" y="3889316"/>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8122405" y="3486360"/>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Rectangle 29"/>
            <p:cNvSpPr/>
            <p:nvPr/>
          </p:nvSpPr>
          <p:spPr bwMode="gray">
            <a:xfrm>
              <a:off x="8122405" y="2911548"/>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3" name="Arrow: Down 32"/>
            <p:cNvSpPr/>
            <p:nvPr/>
          </p:nvSpPr>
          <p:spPr bwMode="gray">
            <a:xfrm>
              <a:off x="8800008" y="2736678"/>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8122404" y="2333722"/>
              <a:ext cx="2440092" cy="402956"/>
            </a:xfrm>
            <a:prstGeom prst="rect">
              <a:avLst/>
            </a:prstGeom>
            <a:solidFill>
              <a:schemeClr val="accent6">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comitted</a:t>
              </a:r>
              <a:r>
                <a:rPr lang="en-US" sz="1800" kern="0" dirty="0">
                  <a:ea typeface="Arial Unicode MS" pitchFamily="34" charset="-128"/>
                  <a:cs typeface="Arial Unicode MS" pitchFamily="34" charset="-128"/>
                </a:rPr>
                <a:t>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2"/>
          <a:stretch>
            <a:fillRect/>
          </a:stretch>
        </p:blipFill>
        <p:spPr>
          <a:xfrm>
            <a:off x="3625063" y="4964816"/>
            <a:ext cx="1032674" cy="1032674"/>
          </a:xfrm>
          <a:prstGeom prst="rect">
            <a:avLst/>
          </a:prstGeom>
        </p:spPr>
      </p:pic>
      <p:cxnSp>
        <p:nvCxnSpPr>
          <p:cNvPr id="46" name="Connector: Curved 45"/>
          <p:cNvCxnSpPr>
            <a:stCxn id="23" idx="3"/>
            <a:endCxn id="32" idx="1"/>
          </p:cNvCxnSpPr>
          <p:nvPr/>
        </p:nvCxnSpPr>
        <p:spPr>
          <a:xfrm>
            <a:off x="4036213" y="2170814"/>
            <a:ext cx="4232876" cy="358124"/>
          </a:xfrm>
          <a:prstGeom prst="curvedConnector3">
            <a:avLst>
              <a:gd name="adj1" fmla="val 35199"/>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Arrow: Right 12"/>
          <p:cNvSpPr/>
          <p:nvPr/>
        </p:nvSpPr>
        <p:spPr bwMode="gray">
          <a:xfrm>
            <a:off x="4713816" y="1516700"/>
            <a:ext cx="2539387" cy="319265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rPr>
              <a:t>commit</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loud 23"/>
          <p:cNvSpPr/>
          <p:nvPr/>
        </p:nvSpPr>
        <p:spPr bwMode="gray">
          <a:xfrm>
            <a:off x="4709296" y="2556215"/>
            <a:ext cx="4170408" cy="2484248"/>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 name="Group 7"/>
          <p:cNvGrpSpPr/>
          <p:nvPr/>
        </p:nvGrpSpPr>
        <p:grpSpPr>
          <a:xfrm>
            <a:off x="1055953" y="2056108"/>
            <a:ext cx="3854714" cy="3413359"/>
            <a:chOff x="916099" y="2056108"/>
            <a:chExt cx="2494075" cy="2496077"/>
          </a:xfrm>
        </p:grpSpPr>
        <p:sp>
          <p:nvSpPr>
            <p:cNvPr id="9" name="Rectangle 8"/>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0" name="Rectangle 9"/>
            <p:cNvSpPr/>
            <p:nvPr/>
          </p:nvSpPr>
          <p:spPr bwMode="gray">
            <a:xfrm>
              <a:off x="994619" y="2421820"/>
              <a:ext cx="404680"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1" name="Rectangle: Rounded Corners 20"/>
          <p:cNvSpPr/>
          <p:nvPr/>
        </p:nvSpPr>
        <p:spPr bwMode="gray">
          <a:xfrm>
            <a:off x="3615268" y="2556215"/>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3" name="Title 2"/>
          <p:cNvSpPr>
            <a:spLocks noGrp="1"/>
          </p:cNvSpPr>
          <p:nvPr>
            <p:ph type="title"/>
          </p:nvPr>
        </p:nvSpPr>
        <p:spPr/>
        <p:txBody>
          <a:bodyPr/>
          <a:lstStyle/>
          <a:p>
            <a:r>
              <a:rPr lang="en-US" dirty="0"/>
              <a:t>Registries</a:t>
            </a:r>
          </a:p>
        </p:txBody>
      </p:sp>
      <p:sp>
        <p:nvSpPr>
          <p:cNvPr id="13" name="Rectangle 12"/>
          <p:cNvSpPr/>
          <p:nvPr/>
        </p:nvSpPr>
        <p:spPr bwMode="gray">
          <a:xfrm>
            <a:off x="2666606"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764999" y="263872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862960"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764999" y="295152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764999" y="3264322"/>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cxnSp>
        <p:nvCxnSpPr>
          <p:cNvPr id="37" name="Straight Arrow Connector 36"/>
          <p:cNvCxnSpPr>
            <a:stCxn id="32" idx="1"/>
            <a:endCxn id="15" idx="3"/>
          </p:cNvCxnSpPr>
          <p:nvPr/>
        </p:nvCxnSpPr>
        <p:spPr>
          <a:xfrm flipH="1" flipV="1">
            <a:off x="4651859" y="2763091"/>
            <a:ext cx="4203018" cy="604688"/>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3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1533" y="1620000"/>
            <a:ext cx="10428943" cy="4230000"/>
          </a:xfrm>
        </p:spPr>
        <p:txBody>
          <a:bodyPr anchor="ctr" anchorCtr="0"/>
          <a:lstStyle/>
          <a:p>
            <a:r>
              <a:rPr lang="de-DE" dirty="0">
                <a:hlinkClick r:id="rId2"/>
              </a:rPr>
              <a:t>https://hub.docker.com</a:t>
            </a:r>
            <a:endParaRPr lang="de-DE" dirty="0"/>
          </a:p>
          <a:p>
            <a:endParaRPr lang="de-DE" dirty="0"/>
          </a:p>
        </p:txBody>
      </p:sp>
      <p:sp>
        <p:nvSpPr>
          <p:cNvPr id="3" name="Title 2"/>
          <p:cNvSpPr>
            <a:spLocks noGrp="1"/>
          </p:cNvSpPr>
          <p:nvPr>
            <p:ph type="title"/>
          </p:nvPr>
        </p:nvSpPr>
        <p:spPr/>
        <p:txBody>
          <a:bodyPr/>
          <a:lstStyle/>
          <a:p>
            <a:r>
              <a:rPr lang="de-DE" dirty="0"/>
              <a:t>Docker Hub</a:t>
            </a:r>
          </a:p>
        </p:txBody>
      </p:sp>
      <p:pic>
        <p:nvPicPr>
          <p:cNvPr id="4" name="Picture 3"/>
          <p:cNvPicPr>
            <a:picLocks noChangeAspect="1"/>
          </p:cNvPicPr>
          <p:nvPr/>
        </p:nvPicPr>
        <p:blipFill>
          <a:blip r:embed="rId3"/>
          <a:stretch>
            <a:fillRect/>
          </a:stretch>
        </p:blipFill>
        <p:spPr>
          <a:xfrm>
            <a:off x="5165193" y="1620000"/>
            <a:ext cx="5739873" cy="4101643"/>
          </a:xfrm>
          <a:prstGeom prst="rect">
            <a:avLst/>
          </a:prstGeom>
        </p:spPr>
      </p:pic>
    </p:spTree>
    <p:extLst>
      <p:ext uri="{BB962C8B-B14F-4D97-AF65-F5344CB8AC3E}">
        <p14:creationId xmlns:p14="http://schemas.microsoft.com/office/powerpoint/2010/main" val="236774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296090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r>
              <a:rPr lang="en-US" dirty="0"/>
              <a:t>Search for an image on all known registries</a:t>
            </a:r>
          </a:p>
          <a:p>
            <a:pPr lvl="1"/>
            <a:endParaRPr lang="en-US" dirty="0"/>
          </a:p>
          <a:p>
            <a:pPr lvl="1"/>
            <a:r>
              <a:rPr lang="en-US" dirty="0"/>
              <a:t>Download an image from a registry</a:t>
            </a:r>
          </a:p>
          <a:p>
            <a:pPr lvl="1"/>
            <a:endParaRPr lang="en-US" dirty="0"/>
          </a:p>
          <a:p>
            <a:pPr lvl="1"/>
            <a:r>
              <a:rPr lang="en-US" dirty="0"/>
              <a:t>Remove an image from the local disk</a:t>
            </a:r>
          </a:p>
          <a:p>
            <a:pPr lvl="1"/>
            <a:endParaRPr lang="en-US" dirty="0"/>
          </a:p>
          <a:p>
            <a:pPr lvl="1"/>
            <a:r>
              <a:rPr lang="en-US" dirty="0"/>
              <a:t>List all locally available images</a:t>
            </a:r>
          </a:p>
          <a:p>
            <a:pPr lvl="1"/>
            <a:endParaRPr lang="en-US" dirty="0"/>
          </a:p>
          <a:p>
            <a:pPr lvl="1"/>
            <a:r>
              <a:rPr lang="en-US" dirty="0"/>
              <a:t>View an images history</a:t>
            </a:r>
          </a:p>
          <a:p>
            <a:pPr marL="0" lvl="1" indent="0">
              <a:buNone/>
            </a:pPr>
            <a:endParaRPr lang="en-US" dirty="0"/>
          </a:p>
        </p:txBody>
      </p:sp>
      <p:sp>
        <p:nvSpPr>
          <p:cNvPr id="3" name="Title 2"/>
          <p:cNvSpPr>
            <a:spLocks noGrp="1"/>
          </p:cNvSpPr>
          <p:nvPr>
            <p:ph type="title"/>
          </p:nvPr>
        </p:nvSpPr>
        <p:spPr/>
        <p:txBody>
          <a:bodyPr/>
          <a:lstStyle/>
          <a:p>
            <a:r>
              <a:rPr lang="en-US" dirty="0"/>
              <a:t>Commands for images</a:t>
            </a:r>
          </a:p>
        </p:txBody>
      </p:sp>
      <p:sp>
        <p:nvSpPr>
          <p:cNvPr id="6" name="Rectangle: Rounded Corners 5"/>
          <p:cNvSpPr/>
          <p:nvPr/>
        </p:nvSpPr>
        <p:spPr bwMode="gray">
          <a:xfrm>
            <a:off x="981976" y="262070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pull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3314833"/>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rmi</a:t>
            </a:r>
            <a:r>
              <a:rPr lang="en-US" sz="1400" b="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981976" y="4032204"/>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images</a:t>
            </a:r>
            <a:endParaRPr lang="en-US" sz="1400" i="1" dirty="0">
              <a:latin typeface="Courier New" panose="02070309020205020404" pitchFamily="49" charset="0"/>
              <a:cs typeface="Courier New" panose="02070309020205020404" pitchFamily="49" charset="0"/>
            </a:endParaRPr>
          </a:p>
        </p:txBody>
      </p:sp>
      <p:sp>
        <p:nvSpPr>
          <p:cNvPr id="11" name="Rectangle: Rounded Corners 10"/>
          <p:cNvSpPr/>
          <p:nvPr/>
        </p:nvSpPr>
        <p:spPr bwMode="gray">
          <a:xfrm>
            <a:off x="981976" y="475073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history </a:t>
            </a:r>
            <a:r>
              <a:rPr lang="en-US" sz="1400" i="1" dirty="0">
                <a:latin typeface="Courier New" panose="02070309020205020404" pitchFamily="49" charset="0"/>
                <a:cs typeface="Courier New" panose="02070309020205020404" pitchFamily="49" charset="0"/>
              </a:rPr>
              <a:t>&lt;image-ID&gt;</a:t>
            </a:r>
          </a:p>
        </p:txBody>
      </p:sp>
      <p:sp>
        <p:nvSpPr>
          <p:cNvPr id="12" name="Rectangle: Rounded Corners 11"/>
          <p:cNvSpPr/>
          <p:nvPr/>
        </p:nvSpPr>
        <p:spPr bwMode="gray">
          <a:xfrm>
            <a:off x="981976" y="1931035"/>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search </a:t>
            </a:r>
            <a:r>
              <a:rPr lang="en-US" sz="1400" i="1" dirty="0">
                <a:latin typeface="Courier New" panose="02070309020205020404" pitchFamily="49" charset="0"/>
                <a:cs typeface="Courier New" panose="02070309020205020404" pitchFamily="49" charset="0"/>
              </a:rPr>
              <a:t>&lt;search term&gt;</a:t>
            </a:r>
          </a:p>
        </p:txBody>
      </p:sp>
    </p:spTree>
    <p:extLst>
      <p:ext uri="{BB962C8B-B14F-4D97-AF65-F5344CB8AC3E}">
        <p14:creationId xmlns:p14="http://schemas.microsoft.com/office/powerpoint/2010/main" val="218362188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345</Words>
  <Application>Microsoft Office PowerPoint</Application>
  <PresentationFormat>Custom</PresentationFormat>
  <Paragraphs>103</Paragraphs>
  <Slides>11</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Arial monospaced for SAP</vt:lpstr>
      <vt:lpstr>Arial Unicode MS</vt:lpstr>
      <vt:lpstr>Courier New</vt:lpstr>
      <vt:lpstr>Symbol</vt:lpstr>
      <vt:lpstr>wingdings</vt:lpstr>
      <vt:lpstr>wingdings</vt:lpstr>
      <vt:lpstr>SAP_2017_16x9_white</vt:lpstr>
      <vt:lpstr>PowerPoint Presentation</vt:lpstr>
      <vt:lpstr>PowerPoint Presentation</vt:lpstr>
      <vt:lpstr>Layers of images and containers</vt:lpstr>
      <vt:lpstr>Image Layers</vt:lpstr>
      <vt:lpstr>Committing changes</vt:lpstr>
      <vt:lpstr>Registries</vt:lpstr>
      <vt:lpstr>Docker Hub</vt:lpstr>
      <vt:lpstr>Information about containers</vt:lpstr>
      <vt:lpstr>Commands for images</vt:lpstr>
      <vt:lpstr>Commands for images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335</cp:revision>
  <dcterms:created xsi:type="dcterms:W3CDTF">2015-10-14T11:21:43Z</dcterms:created>
  <dcterms:modified xsi:type="dcterms:W3CDTF">2018-04-23T16:15:11Z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