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1"/>
  </p:sldMasterIdLst>
  <p:notesMasterIdLst>
    <p:notesMasterId r:id="rId18"/>
  </p:notesMasterIdLst>
  <p:handoutMasterIdLst>
    <p:handoutMasterId r:id="rId19"/>
  </p:handoutMasterIdLst>
  <p:sldIdLst>
    <p:sldId id="433" r:id="rId2"/>
    <p:sldId id="442" r:id="rId3"/>
    <p:sldId id="443" r:id="rId4"/>
    <p:sldId id="444" r:id="rId5"/>
    <p:sldId id="455" r:id="rId6"/>
    <p:sldId id="451" r:id="rId7"/>
    <p:sldId id="452" r:id="rId8"/>
    <p:sldId id="453" r:id="rId9"/>
    <p:sldId id="454" r:id="rId10"/>
    <p:sldId id="446" r:id="rId11"/>
    <p:sldId id="445" r:id="rId12"/>
    <p:sldId id="450" r:id="rId13"/>
    <p:sldId id="457" r:id="rId14"/>
    <p:sldId id="456" r:id="rId15"/>
    <p:sldId id="449" r:id="rId16"/>
    <p:sldId id="265" r:id="rId17"/>
  </p:sldIdLst>
  <p:sldSz cx="12195175"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1022" userDrawn="1">
          <p15:clr>
            <a:srgbClr val="A4A3A4"/>
          </p15:clr>
        </p15:guide>
        <p15:guide id="3" orient="horz" pos="4004" userDrawn="1">
          <p15:clr>
            <a:srgbClr val="A4A3A4"/>
          </p15:clr>
        </p15:guide>
        <p15:guide id="4" pos="303" userDrawn="1">
          <p15:clr>
            <a:srgbClr val="A4A3A4"/>
          </p15:clr>
        </p15:guide>
        <p15:guide id="5" pos="7356" userDrawn="1">
          <p15:clr>
            <a:srgbClr val="A4A3A4"/>
          </p15:clr>
        </p15:guide>
        <p15:guide id="7" orient="horz" pos="30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F46A7"/>
    <a:srgbClr val="970A82"/>
    <a:srgbClr val="FF3399"/>
    <a:srgbClr val="FF0000"/>
    <a:srgbClr val="FFFFFF"/>
    <a:srgbClr val="FEE3A1"/>
    <a:srgbClr val="FFF1D0"/>
    <a:srgbClr val="FFF8E7"/>
    <a:srgbClr val="FECE59"/>
    <a:srgbClr val="00328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340" autoAdjust="0"/>
    <p:restoredTop sz="89733" autoAdjust="0"/>
  </p:normalViewPr>
  <p:slideViewPr>
    <p:cSldViewPr snapToGrid="0" showGuides="1">
      <p:cViewPr varScale="1">
        <p:scale>
          <a:sx n="102" d="100"/>
          <a:sy n="102" d="100"/>
        </p:scale>
        <p:origin x="1332" y="114"/>
      </p:cViewPr>
      <p:guideLst>
        <p:guide pos="3841"/>
        <p:guide orient="horz" pos="1022"/>
        <p:guide orient="horz" pos="4004"/>
        <p:guide pos="303"/>
        <p:guide pos="7356"/>
        <p:guide orient="horz" pos="300"/>
      </p:guideLst>
    </p:cSldViewPr>
  </p:slideViewPr>
  <p:outlineViewPr>
    <p:cViewPr>
      <p:scale>
        <a:sx n="33" d="100"/>
        <a:sy n="33" d="100"/>
      </p:scale>
      <p:origin x="0" y="-6394"/>
    </p:cViewPr>
  </p:outlineViewPr>
  <p:notesTextViewPr>
    <p:cViewPr>
      <p:scale>
        <a:sx n="200" d="100"/>
        <a:sy n="200" d="100"/>
      </p:scale>
      <p:origin x="0" y="-1008"/>
    </p:cViewPr>
  </p:notesTextViewPr>
  <p:sorterViewPr>
    <p:cViewPr varScale="1">
      <p:scale>
        <a:sx n="1" d="1"/>
        <a:sy n="1" d="1"/>
      </p:scale>
      <p:origin x="0" y="0"/>
    </p:cViewPr>
  </p:sorterViewPr>
  <p:notesViewPr>
    <p:cSldViewPr snapToGrid="0" showGuides="1">
      <p:cViewPr varScale="1">
        <p:scale>
          <a:sx n="92" d="100"/>
          <a:sy n="92" d="100"/>
        </p:scale>
        <p:origin x="404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1</a:t>
            </a:fld>
            <a:endParaRPr lang="en-US" dirty="0"/>
          </a:p>
        </p:txBody>
      </p:sp>
    </p:spTree>
    <p:extLst>
      <p:ext uri="{BB962C8B-B14F-4D97-AF65-F5344CB8AC3E}">
        <p14:creationId xmlns:p14="http://schemas.microsoft.com/office/powerpoint/2010/main" val="16739428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kubectl</a:t>
            </a:r>
            <a:r>
              <a:rPr lang="en-US" baseline="0" dirty="0"/>
              <a:t> drain &lt;node&gt; --ignore-</a:t>
            </a:r>
            <a:r>
              <a:rPr lang="en-US" baseline="0" dirty="0" err="1"/>
              <a:t>daemonset</a:t>
            </a:r>
            <a:r>
              <a:rPr lang="en-US" baseline="0" dirty="0"/>
              <a:t>=true</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11</a:t>
            </a:fld>
            <a:endParaRPr lang="de-DE" dirty="0"/>
          </a:p>
        </p:txBody>
      </p:sp>
    </p:spTree>
    <p:extLst>
      <p:ext uri="{BB962C8B-B14F-4D97-AF65-F5344CB8AC3E}">
        <p14:creationId xmlns:p14="http://schemas.microsoft.com/office/powerpoint/2010/main" val="41671370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13</a:t>
            </a:fld>
            <a:endParaRPr lang="de-DE" dirty="0"/>
          </a:p>
        </p:txBody>
      </p:sp>
    </p:spTree>
    <p:extLst>
      <p:ext uri="{BB962C8B-B14F-4D97-AF65-F5344CB8AC3E}">
        <p14:creationId xmlns:p14="http://schemas.microsoft.com/office/powerpoint/2010/main" val="34667165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Works only with localhost – hence, run</a:t>
            </a:r>
            <a:r>
              <a:rPr lang="en-US" baseline="0" dirty="0"/>
              <a:t> commands on a machine, where you have a UI /can access a browser:</a:t>
            </a:r>
          </a:p>
          <a:p>
            <a:r>
              <a:rPr lang="en-US" baseline="0" dirty="0"/>
              <a:t>- </a:t>
            </a:r>
            <a:r>
              <a:rPr lang="en-US" baseline="0" dirty="0" err="1"/>
              <a:t>kubectl</a:t>
            </a:r>
            <a:r>
              <a:rPr lang="en-US" baseline="0" dirty="0"/>
              <a:t> proxy</a:t>
            </a:r>
          </a:p>
          <a:p>
            <a:r>
              <a:rPr lang="en-US" dirty="0"/>
              <a:t>- Open browser</a:t>
            </a:r>
            <a:r>
              <a:rPr lang="en-US" baseline="0" dirty="0"/>
              <a:t> on localhost:8001 (port may vary) and show the API</a:t>
            </a:r>
          </a:p>
          <a:p>
            <a:r>
              <a:rPr lang="en-US" baseline="0" dirty="0"/>
              <a:t>- Open browser on localhost:8001:ui, logon with token from </a:t>
            </a:r>
            <a:r>
              <a:rPr lang="en-US" baseline="0" dirty="0" err="1"/>
              <a:t>kubeconfig</a:t>
            </a:r>
            <a:endParaRPr lang="en-US" baseline="0" dirty="0"/>
          </a:p>
          <a:p>
            <a:r>
              <a:rPr lang="en-US" baseline="0" dirty="0"/>
              <a:t>Demo the dashboard</a:t>
            </a:r>
          </a:p>
          <a:p>
            <a:r>
              <a:rPr lang="en-US" baseline="0" dirty="0"/>
              <a:t>- Show status info &amp; utilization of nodes</a:t>
            </a:r>
          </a:p>
          <a:p>
            <a:r>
              <a:rPr lang="en-US" dirty="0"/>
              <a:t>- Show deployments</a:t>
            </a:r>
            <a:r>
              <a:rPr lang="en-US" baseline="0" dirty="0"/>
              <a:t> </a:t>
            </a:r>
            <a:r>
              <a:rPr lang="en-US" dirty="0"/>
              <a:t>&amp; services and how to create a </a:t>
            </a:r>
            <a:r>
              <a:rPr lang="en-US"/>
              <a:t>new</a:t>
            </a:r>
            <a:r>
              <a:rPr lang="en-US" baseline="0"/>
              <a:t> deployment</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14</a:t>
            </a:fld>
            <a:endParaRPr lang="de-DE" dirty="0"/>
          </a:p>
        </p:txBody>
      </p:sp>
    </p:spTree>
    <p:extLst>
      <p:ext uri="{BB962C8B-B14F-4D97-AF65-F5344CB8AC3E}">
        <p14:creationId xmlns:p14="http://schemas.microsoft.com/office/powerpoint/2010/main" val="1578093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16</a:t>
            </a:fld>
            <a:endParaRPr lang="en-US" dirty="0"/>
          </a:p>
        </p:txBody>
      </p:sp>
      <p:sp>
        <p:nvSpPr>
          <p:cNvPr id="6" name="Slide Image Placeholder 5"/>
          <p:cNvSpPr>
            <a:spLocks noGrp="1" noRot="1" noChangeAspect="1"/>
          </p:cNvSpPr>
          <p:nvPr>
            <p:ph type="sldImg"/>
          </p:nvPr>
        </p:nvSpPr>
        <p:spPr>
          <a:xfrm>
            <a:off x="547688" y="612775"/>
            <a:ext cx="5762625" cy="3241675"/>
          </a:xfrm>
        </p:spPr>
      </p:sp>
      <p:sp>
        <p:nvSpPr>
          <p:cNvPr id="7" name="Notes Placeholder 6"/>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25442643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2</a:t>
            </a:fld>
            <a:endParaRPr lang="en-US" dirty="0"/>
          </a:p>
        </p:txBody>
      </p:sp>
    </p:spTree>
    <p:extLst>
      <p:ext uri="{BB962C8B-B14F-4D97-AF65-F5344CB8AC3E}">
        <p14:creationId xmlns:p14="http://schemas.microsoft.com/office/powerpoint/2010/main" val="5610892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3</a:t>
            </a:fld>
            <a:endParaRPr lang="en-US" dirty="0"/>
          </a:p>
        </p:txBody>
      </p:sp>
    </p:spTree>
    <p:extLst>
      <p:ext uri="{BB962C8B-B14F-4D97-AF65-F5344CB8AC3E}">
        <p14:creationId xmlns:p14="http://schemas.microsoft.com/office/powerpoint/2010/main" val="40573032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Docker daemon runs on</a:t>
            </a:r>
            <a:r>
              <a:rPr lang="en-US" baseline="0" dirty="0"/>
              <a:t> each node and has an individual, local image store</a:t>
            </a:r>
            <a:endParaRPr lang="en-US" dirty="0"/>
          </a:p>
          <a:p>
            <a:r>
              <a:rPr lang="en-US" dirty="0"/>
              <a:t>Demo</a:t>
            </a:r>
            <a:r>
              <a:rPr lang="en-US" baseline="0" dirty="0"/>
              <a:t> part: show image list of a node</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5</a:t>
            </a:fld>
            <a:endParaRPr lang="de-DE" dirty="0"/>
          </a:p>
        </p:txBody>
      </p:sp>
    </p:spTree>
    <p:extLst>
      <p:ext uri="{BB962C8B-B14F-4D97-AF65-F5344CB8AC3E}">
        <p14:creationId xmlns:p14="http://schemas.microsoft.com/office/powerpoint/2010/main" val="2817058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Private registries</a:t>
            </a:r>
            <a:r>
              <a:rPr lang="en-US" baseline="0" dirty="0"/>
              <a:t> are usually protect by user &amp; password</a:t>
            </a:r>
          </a:p>
          <a:p>
            <a:r>
              <a:rPr lang="en-US" baseline="0" dirty="0"/>
              <a:t>An anonymous </a:t>
            </a:r>
            <a:r>
              <a:rPr lang="en-US" baseline="0" dirty="0" err="1"/>
              <a:t>docker</a:t>
            </a:r>
            <a:r>
              <a:rPr lang="en-US" baseline="0" dirty="0"/>
              <a:t> daemon cannot pull images from a protected registry</a:t>
            </a:r>
          </a:p>
          <a:p>
            <a:r>
              <a:rPr lang="en-US" baseline="0" dirty="0"/>
              <a:t>=&gt; Authentication is required</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6</a:t>
            </a:fld>
            <a:endParaRPr lang="de-DE" dirty="0"/>
          </a:p>
        </p:txBody>
      </p:sp>
    </p:spTree>
    <p:extLst>
      <p:ext uri="{BB962C8B-B14F-4D97-AF65-F5344CB8AC3E}">
        <p14:creationId xmlns:p14="http://schemas.microsoft.com/office/powerpoint/2010/main" val="12156162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 Pull</a:t>
            </a:r>
            <a:r>
              <a:rPr lang="en-US" baseline="0" dirty="0"/>
              <a:t> Secrets contain the same info as .</a:t>
            </a:r>
            <a:r>
              <a:rPr lang="en-US" baseline="0" dirty="0" err="1"/>
              <a:t>docker</a:t>
            </a:r>
            <a:r>
              <a:rPr lang="en-US" baseline="0" dirty="0"/>
              <a:t>/</a:t>
            </a:r>
            <a:r>
              <a:rPr lang="en-US" baseline="0" dirty="0" err="1"/>
              <a:t>config.json</a:t>
            </a:r>
            <a:r>
              <a:rPr lang="en-US" baseline="0" dirty="0"/>
              <a:t> &amp; works similar to ‘</a:t>
            </a:r>
            <a:r>
              <a:rPr lang="en-US" baseline="0" dirty="0" err="1"/>
              <a:t>docker</a:t>
            </a:r>
            <a:r>
              <a:rPr lang="en-US" baseline="0" dirty="0"/>
              <a:t> login …’</a:t>
            </a:r>
          </a:p>
          <a:p>
            <a:r>
              <a:rPr lang="en-US" baseline="0" dirty="0" err="1"/>
              <a:t>ImagePullSecrets</a:t>
            </a:r>
            <a:r>
              <a:rPr lang="en-US" baseline="0" dirty="0"/>
              <a:t> can be specified as part of the </a:t>
            </a:r>
            <a:r>
              <a:rPr lang="en-US" baseline="0" dirty="0" err="1"/>
              <a:t>PodSpec</a:t>
            </a:r>
            <a:r>
              <a:rPr lang="en-US" baseline="0" dirty="0"/>
              <a:t>: https://kubernetes.io/docs/reference/generated/kubernetes-api/v1.9/#podspec-v1-core</a:t>
            </a:r>
          </a:p>
        </p:txBody>
      </p:sp>
      <p:sp>
        <p:nvSpPr>
          <p:cNvPr id="4" name="Slide Number Placeholder 3"/>
          <p:cNvSpPr>
            <a:spLocks noGrp="1"/>
          </p:cNvSpPr>
          <p:nvPr>
            <p:ph type="sldNum" sz="quarter" idx="10"/>
          </p:nvPr>
        </p:nvSpPr>
        <p:spPr/>
        <p:txBody>
          <a:bodyPr/>
          <a:lstStyle/>
          <a:p>
            <a:fld id="{7D8C2C35-2B8A-446E-BEC0-FD36716C29AC}" type="slidenum">
              <a:rPr lang="de-DE" smtClean="0"/>
              <a:pPr/>
              <a:t>7</a:t>
            </a:fld>
            <a:endParaRPr lang="de-DE" dirty="0"/>
          </a:p>
        </p:txBody>
      </p:sp>
    </p:spTree>
    <p:extLst>
      <p:ext uri="{BB962C8B-B14F-4D97-AF65-F5344CB8AC3E}">
        <p14:creationId xmlns:p14="http://schemas.microsoft.com/office/powerpoint/2010/main" val="40093207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Assign</a:t>
            </a:r>
            <a:r>
              <a:rPr lang="en-US" baseline="0" dirty="0"/>
              <a:t> the image pull secret to the default (or any other) service account</a:t>
            </a:r>
          </a:p>
          <a:p>
            <a:r>
              <a:rPr lang="en-US" baseline="0" dirty="0"/>
              <a:t>The service account gives its’ identity to the pod =&gt; the pot can use the image pull secret</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8</a:t>
            </a:fld>
            <a:endParaRPr lang="de-DE" dirty="0"/>
          </a:p>
        </p:txBody>
      </p:sp>
    </p:spTree>
    <p:extLst>
      <p:ext uri="{BB962C8B-B14F-4D97-AF65-F5344CB8AC3E}">
        <p14:creationId xmlns:p14="http://schemas.microsoft.com/office/powerpoint/2010/main" val="29720732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Docker build</a:t>
            </a:r>
            <a:r>
              <a:rPr lang="en-US" baseline="0" dirty="0"/>
              <a:t> =&gt; local</a:t>
            </a:r>
          </a:p>
          <a:p>
            <a:r>
              <a:rPr lang="en-US" baseline="0" dirty="0"/>
              <a:t>Docker push =&gt; local to registry with authentication</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9</a:t>
            </a:fld>
            <a:endParaRPr lang="de-DE" dirty="0"/>
          </a:p>
        </p:txBody>
      </p:sp>
    </p:spTree>
    <p:extLst>
      <p:ext uri="{BB962C8B-B14F-4D97-AF65-F5344CB8AC3E}">
        <p14:creationId xmlns:p14="http://schemas.microsoft.com/office/powerpoint/2010/main" val="9977052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Demo:</a:t>
            </a:r>
          </a:p>
          <a:p>
            <a:r>
              <a:rPr lang="de-DE" dirty="0" err="1"/>
              <a:t>kubectl</a:t>
            </a:r>
            <a:r>
              <a:rPr lang="de-DE" dirty="0"/>
              <a:t> </a:t>
            </a:r>
            <a:r>
              <a:rPr lang="de-DE" dirty="0" err="1"/>
              <a:t>run</a:t>
            </a:r>
            <a:r>
              <a:rPr lang="de-DE" dirty="0"/>
              <a:t> </a:t>
            </a:r>
            <a:r>
              <a:rPr lang="de-DE" dirty="0" err="1"/>
              <a:t>nginx</a:t>
            </a:r>
            <a:r>
              <a:rPr lang="de-DE" dirty="0"/>
              <a:t> --image</a:t>
            </a:r>
            <a:r>
              <a:rPr lang="de-DE" b="1" dirty="0"/>
              <a:t>=</a:t>
            </a:r>
            <a:r>
              <a:rPr lang="de-DE" dirty="0" err="1"/>
              <a:t>nginx</a:t>
            </a:r>
            <a:r>
              <a:rPr lang="de-DE" dirty="0"/>
              <a:t> --</a:t>
            </a:r>
            <a:r>
              <a:rPr lang="de-DE" dirty="0" err="1"/>
              <a:t>replicas</a:t>
            </a:r>
            <a:r>
              <a:rPr lang="de-DE" b="1" dirty="0"/>
              <a:t>=</a:t>
            </a:r>
            <a:r>
              <a:rPr lang="de-DE" dirty="0"/>
              <a:t>2 </a:t>
            </a:r>
          </a:p>
          <a:p>
            <a:r>
              <a:rPr lang="de-DE" dirty="0" err="1"/>
              <a:t>kubectl</a:t>
            </a:r>
            <a:r>
              <a:rPr lang="de-DE" dirty="0"/>
              <a:t> </a:t>
            </a:r>
            <a:r>
              <a:rPr lang="de-DE" dirty="0" err="1"/>
              <a:t>expose</a:t>
            </a:r>
            <a:r>
              <a:rPr lang="de-DE" dirty="0"/>
              <a:t> </a:t>
            </a:r>
            <a:r>
              <a:rPr lang="de-DE" dirty="0" err="1"/>
              <a:t>deployment</a:t>
            </a:r>
            <a:r>
              <a:rPr lang="de-DE" dirty="0"/>
              <a:t> </a:t>
            </a:r>
            <a:r>
              <a:rPr lang="de-DE" dirty="0" err="1"/>
              <a:t>nginx</a:t>
            </a:r>
            <a:r>
              <a:rPr lang="de-DE" dirty="0"/>
              <a:t> --</a:t>
            </a:r>
            <a:r>
              <a:rPr lang="de-DE" dirty="0" err="1"/>
              <a:t>port</a:t>
            </a:r>
            <a:r>
              <a:rPr lang="de-DE" b="1" dirty="0"/>
              <a:t>=</a:t>
            </a:r>
            <a:r>
              <a:rPr lang="de-DE" dirty="0"/>
              <a:t>80</a:t>
            </a:r>
          </a:p>
          <a:p>
            <a:r>
              <a:rPr lang="de-DE" dirty="0" err="1"/>
              <a:t>kubectl</a:t>
            </a:r>
            <a:r>
              <a:rPr lang="de-DE" dirty="0"/>
              <a:t> </a:t>
            </a:r>
            <a:r>
              <a:rPr lang="de-DE" dirty="0" err="1"/>
              <a:t>run</a:t>
            </a:r>
            <a:r>
              <a:rPr lang="de-DE" dirty="0"/>
              <a:t> </a:t>
            </a:r>
            <a:r>
              <a:rPr lang="de-DE" dirty="0" err="1"/>
              <a:t>busybox</a:t>
            </a:r>
            <a:r>
              <a:rPr lang="de-DE" dirty="0"/>
              <a:t> --</a:t>
            </a:r>
            <a:r>
              <a:rPr lang="de-DE" dirty="0" err="1"/>
              <a:t>rm</a:t>
            </a:r>
            <a:r>
              <a:rPr lang="de-DE" dirty="0"/>
              <a:t> -</a:t>
            </a:r>
            <a:r>
              <a:rPr lang="de-DE" dirty="0" err="1"/>
              <a:t>ti</a:t>
            </a:r>
            <a:r>
              <a:rPr lang="de-DE" dirty="0"/>
              <a:t> --image</a:t>
            </a:r>
            <a:r>
              <a:rPr lang="de-DE" b="1" dirty="0"/>
              <a:t>=</a:t>
            </a:r>
            <a:r>
              <a:rPr lang="de-DE" dirty="0" err="1"/>
              <a:t>busybox</a:t>
            </a:r>
            <a:r>
              <a:rPr lang="de-DE" dirty="0"/>
              <a:t> /bin/sh</a:t>
            </a:r>
          </a:p>
          <a:p>
            <a:r>
              <a:rPr lang="de-DE" dirty="0"/>
              <a:t> # </a:t>
            </a:r>
            <a:r>
              <a:rPr lang="de-DE" dirty="0" err="1"/>
              <a:t>wget</a:t>
            </a:r>
            <a:r>
              <a:rPr lang="de-DE" dirty="0"/>
              <a:t> --spider --timeout=1 </a:t>
            </a:r>
            <a:r>
              <a:rPr lang="de-DE" dirty="0" err="1"/>
              <a:t>nginx</a:t>
            </a:r>
            <a:endParaRPr lang="en-US" dirty="0"/>
          </a:p>
          <a:p>
            <a:r>
              <a:rPr lang="en-US" dirty="0" err="1"/>
              <a:t>Kubectl</a:t>
            </a:r>
            <a:r>
              <a:rPr lang="en-US" dirty="0"/>
              <a:t> create –f network-</a:t>
            </a:r>
            <a:r>
              <a:rPr lang="en-US" dirty="0" err="1"/>
              <a:t>policy.yaml</a:t>
            </a:r>
            <a:endParaRPr lang="en-US" dirty="0"/>
          </a:p>
          <a:p>
            <a:r>
              <a:rPr lang="en-US" dirty="0" err="1"/>
              <a:t>Kubectl</a:t>
            </a:r>
            <a:r>
              <a:rPr lang="en-US" dirty="0"/>
              <a:t> run ..</a:t>
            </a:r>
          </a:p>
          <a:p>
            <a:r>
              <a:rPr lang="en-US" dirty="0" err="1"/>
              <a:t>Kubectl</a:t>
            </a:r>
            <a:r>
              <a:rPr lang="en-US" dirty="0"/>
              <a:t> run … -l access=true</a:t>
            </a:r>
          </a:p>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10</a:t>
            </a:fld>
            <a:endParaRPr lang="en-US" dirty="0"/>
          </a:p>
        </p:txBody>
      </p:sp>
    </p:spTree>
    <p:extLst>
      <p:ext uri="{BB962C8B-B14F-4D97-AF65-F5344CB8AC3E}">
        <p14:creationId xmlns:p14="http://schemas.microsoft.com/office/powerpoint/2010/main" val="374727559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hyperlink" Target="http://global.sap.com/corporate-en/legal/copyright/index.epx" TargetMode="External"/><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hyperlink" Target="http://www.sap.com/corporate-de/legal/copyright/index.epx"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solidFill>
            <a:schemeClr val="tx2">
              <a:alpha val="70000"/>
            </a:schemeClr>
          </a:solidFill>
        </p:spPr>
        <p:txBody>
          <a:bodyPr tIns="504000"/>
          <a:lstStyle>
            <a:lvl1pPr algn="ctr">
              <a:defRPr sz="1600">
                <a:solidFill>
                  <a:schemeClr val="tx1"/>
                </a:solidFill>
              </a:defRPr>
            </a:lvl1pPr>
          </a:lstStyle>
          <a:p>
            <a:r>
              <a:rPr lang="en-US" dirty="0"/>
              <a:t>Click to insert title image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grpSp>
        <p:nvGrpSpPr>
          <p:cNvPr id="2" name="Group 1"/>
          <p:cNvGrpSpPr/>
          <p:nvPr userDrawn="1"/>
        </p:nvGrpSpPr>
        <p:grpSpPr>
          <a:xfrm>
            <a:off x="9171173" y="0"/>
            <a:ext cx="3024002" cy="3430006"/>
            <a:chOff x="9171173" y="0"/>
            <a:chExt cx="3024002" cy="3430006"/>
          </a:xfrm>
        </p:grpSpPr>
        <p:sp>
          <p:nvSpPr>
            <p:cNvPr id="17" name="Rectangle 16"/>
            <p:cNvSpPr/>
            <p:nvPr userDrawn="1"/>
          </p:nvSpPr>
          <p:spPr bwMode="gray">
            <a:xfrm>
              <a:off x="11187175" y="0"/>
              <a:ext cx="1008000" cy="3430006"/>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3430006"/>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3430006"/>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2452717617"/>
      </p:ext>
    </p:extLst>
  </p:cSld>
  <p:clrMapOvr>
    <a:masterClrMapping/>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 column 1"/>
          <p:cNvSpPr>
            <a:spLocks noGrp="1"/>
          </p:cNvSpPr>
          <p:nvPr>
            <p:ph type="body" sz="quarter" idx="11" hasCustomPrompt="1"/>
          </p:nvPr>
        </p:nvSpPr>
        <p:spPr>
          <a:xfrm>
            <a:off x="6362477"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7" name="Text placeholder - column 2"/>
          <p:cNvSpPr>
            <a:spLocks noGrp="1"/>
          </p:cNvSpPr>
          <p:nvPr>
            <p:ph type="body" sz="quarter" idx="13" hasCustomPrompt="1"/>
          </p:nvPr>
        </p:nvSpPr>
        <p:spPr>
          <a:xfrm>
            <a:off x="6362477"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6362477"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25049412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7" name="Text placeholder - column 2"/>
          <p:cNvSpPr>
            <a:spLocks noGrp="1"/>
          </p:cNvSpPr>
          <p:nvPr>
            <p:ph type="body" sz="quarter" idx="13" hasCustomPrompt="1"/>
          </p:nvPr>
        </p:nvSpPr>
        <p:spPr>
          <a:xfrm>
            <a:off x="8299277"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8299277"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9" name="Text placeholder - column 2"/>
          <p:cNvSpPr>
            <a:spLocks noGrp="1"/>
          </p:cNvSpPr>
          <p:nvPr>
            <p:ph type="body" sz="quarter" idx="15" hasCustomPrompt="1"/>
          </p:nvPr>
        </p:nvSpPr>
        <p:spPr>
          <a:xfrm>
            <a:off x="4401639"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4401639"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7276675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3878220"/>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7" name="Text placeholder - column 2"/>
          <p:cNvSpPr>
            <a:spLocks noGrp="1"/>
          </p:cNvSpPr>
          <p:nvPr>
            <p:ph type="body" sz="quarter" idx="13" hasCustomPrompt="1"/>
          </p:nvPr>
        </p:nvSpPr>
        <p:spPr>
          <a:xfrm>
            <a:off x="9274877"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9" name="Text placeholder - column 2"/>
          <p:cNvSpPr>
            <a:spLocks noGrp="1"/>
          </p:cNvSpPr>
          <p:nvPr>
            <p:ph type="body" sz="quarter" idx="15" hasCustomPrompt="1"/>
          </p:nvPr>
        </p:nvSpPr>
        <p:spPr>
          <a:xfrm>
            <a:off x="3427626"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3" name="Text placeholder - column 2"/>
          <p:cNvSpPr>
            <a:spLocks noGrp="1"/>
          </p:cNvSpPr>
          <p:nvPr>
            <p:ph type="body" sz="quarter" idx="17" hasCustomPrompt="1"/>
          </p:nvPr>
        </p:nvSpPr>
        <p:spPr>
          <a:xfrm>
            <a:off x="6351252"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26805944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bg1"/>
        </a:solidFill>
        <a:effectLst/>
      </p:bgPr>
    </p:bg>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200"/>
            </a:lvl2pPr>
          </a:lstStyle>
          <a:p>
            <a:pPr lvl="0"/>
            <a:r>
              <a:rPr lang="en-US" noProof="0" dirty="0"/>
              <a:t>“Quote goes here </a:t>
            </a:r>
            <a:br>
              <a:rPr lang="en-US" noProof="0" dirty="0"/>
            </a:br>
            <a:r>
              <a:rPr lang="en-US" noProof="0" dirty="0"/>
              <a:t>and here.”</a:t>
            </a:r>
          </a:p>
          <a:p>
            <a:pPr lvl="1"/>
            <a:r>
              <a:rPr lang="en-US" noProof="0" dirty="0"/>
              <a:t>Source</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grpSp>
        <p:nvGrpSpPr>
          <p:cNvPr id="3" name="Group 2"/>
          <p:cNvGrpSpPr/>
          <p:nvPr userDrawn="1"/>
        </p:nvGrpSpPr>
        <p:grpSpPr>
          <a:xfrm>
            <a:off x="0" y="0"/>
            <a:ext cx="12195175" cy="251942"/>
            <a:chOff x="0" y="0"/>
            <a:chExt cx="12195175" cy="251942"/>
          </a:xfrm>
        </p:grpSpPr>
        <p:sp>
          <p:nvSpPr>
            <p:cNvPr id="9" name="Rectangle 8"/>
            <p:cNvSpPr/>
            <p:nvPr userDrawn="1"/>
          </p:nvSpPr>
          <p:spPr bwMode="gray">
            <a:xfrm>
              <a:off x="0" y="0"/>
              <a:ext cx="12195175" cy="251942"/>
            </a:xfrm>
            <a:prstGeom prst="rect">
              <a:avLst/>
            </a:prstGeom>
            <a:solidFill>
              <a:schemeClr val="bg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4" name="Secondary Motion Band"/>
            <p:cNvGrpSpPr/>
            <p:nvPr userDrawn="1"/>
          </p:nvGrpSpPr>
          <p:grpSpPr>
            <a:xfrm>
              <a:off x="10682127" y="0"/>
              <a:ext cx="1513048" cy="251942"/>
              <a:chOff x="10682127" y="0"/>
              <a:chExt cx="1513048" cy="252000"/>
            </a:xfrm>
          </p:grpSpPr>
          <p:sp>
            <p:nvSpPr>
              <p:cNvPr id="6" name="Rectangle 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7" name="Rectangle 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9327859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1">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8127175" y="252000"/>
            <a:ext cx="4068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7" name="Text Placeholder 6"/>
          <p:cNvSpPr>
            <a:spLocks noGrp="1"/>
          </p:cNvSpPr>
          <p:nvPr>
            <p:ph type="body" sz="quarter" idx="11" hasCustomPrompt="1"/>
          </p:nvPr>
        </p:nvSpPr>
        <p:spPr bwMode="gray">
          <a:xfrm>
            <a:off x="503999" y="1620000"/>
            <a:ext cx="709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text with image 2">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6111175" y="252000"/>
            <a:ext cx="6084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7" name="Text Placeholder 6"/>
          <p:cNvSpPr>
            <a:spLocks noGrp="1"/>
          </p:cNvSpPr>
          <p:nvPr>
            <p:ph type="body" sz="quarter" idx="11" hasCustomPrompt="1"/>
          </p:nvPr>
        </p:nvSpPr>
        <p:spPr bwMode="gray">
          <a:xfrm>
            <a:off x="503999" y="1620000"/>
            <a:ext cx="511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 with motion band">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252000"/>
            <a:ext cx="12195175"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19010498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0"/>
            <a:ext cx="12195175" cy="6858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4139791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 illustration scene art">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noFill/>
        </p:spPr>
        <p:txBody>
          <a:bodyPr tIns="504000"/>
          <a:lstStyle>
            <a:lvl1pPr algn="ctr">
              <a:defRPr sz="1600">
                <a:solidFill>
                  <a:schemeClr val="tx1"/>
                </a:solidFill>
              </a:defRPr>
            </a:lvl1pPr>
          </a:lstStyle>
          <a:p>
            <a:r>
              <a:rPr lang="en-US" dirty="0"/>
              <a:t>Click to insert illustration scene art</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3018874800"/>
      </p:ext>
    </p:extLst>
  </p:cSld>
  <p:clrMapOvr>
    <a:masterClrMapping/>
  </p:clrMapOvr>
  <p:extLst mod="1">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4"/>
          <p:cNvSpPr>
            <a:spLocks noGrp="1"/>
          </p:cNvSpPr>
          <p:nvPr>
            <p:ph type="pic" sz="quarter" idx="13" hasCustomPrompt="1"/>
          </p:nvPr>
        </p:nvSpPr>
        <p:spPr bwMode="gray">
          <a:xfrm>
            <a:off x="6362477" y="1601628"/>
            <a:ext cx="5328000" cy="4230000"/>
          </a:xfrm>
          <a:solidFill>
            <a:schemeClr val="tx2">
              <a:alpha val="70000"/>
            </a:schemeClr>
          </a:solid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p>
        </p:txBody>
      </p:sp>
      <p:sp>
        <p:nvSpPr>
          <p:cNvPr id="4" name="Text Placeholder 3"/>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mod="1">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2"/>
          <p:cNvSpPr>
            <a:spLocks noGrp="1"/>
          </p:cNvSpPr>
          <p:nvPr>
            <p:ph idx="1" hasCustomPrompt="1"/>
          </p:nvPr>
        </p:nvSpPr>
        <p:spPr>
          <a:xfrm>
            <a:off x="504000" y="1620000"/>
            <a:ext cx="11185200" cy="4230000"/>
          </a:xfrm>
          <a:solidFill>
            <a:schemeClr val="tx2">
              <a:alpha val="70000"/>
            </a:schemeClr>
          </a:solidFill>
        </p:spPr>
        <p:txBody>
          <a:bodyPr tIns="1368000"/>
          <a:lstStyle>
            <a:lvl1pPr algn="ctr">
              <a:defRPr sz="1400" b="0"/>
            </a:lvl1pPr>
          </a:lstStyle>
          <a:p>
            <a:pPr lvl="0"/>
            <a:r>
              <a:rPr lang="en-US" dirty="0"/>
              <a:t>Click to add content</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Blank with motion band">
    <p:spTree>
      <p:nvGrpSpPr>
        <p:cNvPr id="1" name=""/>
        <p:cNvGrpSpPr/>
        <p:nvPr/>
      </p:nvGrpSpPr>
      <p:grpSpPr>
        <a:xfrm>
          <a:off x="0" y="0"/>
          <a:ext cx="0" cy="0"/>
          <a:chOff x="0" y="0"/>
          <a:chExt cx="0" cy="0"/>
        </a:xfrm>
      </p:grpSpPr>
      <p:sp>
        <p:nvSpPr>
          <p:cNvPr id="7" name="Rectangle 6"/>
          <p:cNvSpPr/>
          <p:nvPr userDrawn="1"/>
        </p:nvSpPr>
        <p:spPr bwMode="gray">
          <a:xfrm>
            <a:off x="236220" y="1142735"/>
            <a:ext cx="11795760" cy="220929"/>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37924837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spTree>
      <p:nvGrpSpPr>
        <p:cNvPr id="1" name=""/>
        <p:cNvGrpSpPr/>
        <p:nvPr/>
      </p:nvGrpSpPr>
      <p:grpSpPr>
        <a:xfrm>
          <a:off x="0" y="0"/>
          <a:ext cx="0" cy="0"/>
          <a:chOff x="0" y="0"/>
          <a:chExt cx="0" cy="0"/>
        </a:xfrm>
      </p:grpSpPr>
      <p:sp>
        <p:nvSpPr>
          <p:cNvPr id="93" name="Contact information"/>
          <p:cNvSpPr>
            <a:spLocks noGrp="1"/>
          </p:cNvSpPr>
          <p:nvPr>
            <p:ph type="body" sz="quarter" idx="10" hasCustomPrompt="1"/>
          </p:nvPr>
        </p:nvSpPr>
        <p:spPr>
          <a:xfrm>
            <a:off x="504000" y="2905487"/>
            <a:ext cx="5328000"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328000" cy="923116"/>
          </a:xfrm>
        </p:spPr>
        <p:txBody>
          <a:bodyPr anchor="t" anchorCtr="0">
            <a:noAutofit/>
          </a:bodyPr>
          <a:lstStyle>
            <a:lvl1pPr>
              <a:defRPr sz="5500">
                <a:solidFill>
                  <a:schemeClr val="accent1"/>
                </a:solidFill>
                <a:latin typeface="+mj-lt"/>
              </a:defRPr>
            </a:lvl1pPr>
          </a:lstStyle>
          <a:p>
            <a:r>
              <a:rPr lang="en-US" dirty="0"/>
              <a:t>Thank you.</a:t>
            </a:r>
          </a:p>
        </p:txBody>
      </p:sp>
      <p:pic>
        <p:nvPicPr>
          <p:cNvPr id="10"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4000" y="5994000"/>
            <a:ext cx="1578462" cy="360000"/>
          </a:xfrm>
          <a:prstGeom prst="rect">
            <a:avLst/>
          </a:prstGeom>
        </p:spPr>
      </p:pic>
    </p:spTree>
    <p:extLst>
      <p:ext uri="{BB962C8B-B14F-4D97-AF65-F5344CB8AC3E}">
        <p14:creationId xmlns:p14="http://schemas.microsoft.com/office/powerpoint/2010/main" val="781090314"/>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sp>
        <p:nvSpPr>
          <p:cNvPr id="4" name="TextBox 3"/>
          <p:cNvSpPr txBox="1"/>
          <p:nvPr/>
        </p:nvSpPr>
        <p:spPr bwMode="gray">
          <a:xfrm>
            <a:off x="503999" y="1620000"/>
            <a:ext cx="11185200" cy="3153980"/>
          </a:xfrm>
          <a:prstGeom prst="rect">
            <a:avLst/>
          </a:prstGeom>
          <a:noFill/>
        </p:spPr>
        <p:txBody>
          <a:bodyPr wrap="square" lIns="0" tIns="0" rIns="0" bIns="0" rtlCol="0">
            <a:spAutoFit/>
          </a:bodyPr>
          <a:lstStyle/>
          <a:p>
            <a:pPr>
              <a:spcBef>
                <a:spcPts val="1200"/>
              </a:spcBef>
            </a:pPr>
            <a:r>
              <a:rPr lang="en-US" sz="11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1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of other software vendors. National product specifications may vary.</a:t>
            </a:r>
          </a:p>
          <a:p>
            <a:pPr>
              <a:spcBef>
                <a:spcPts val="1200"/>
              </a:spcBef>
            </a:pPr>
            <a:r>
              <a:rPr lang="en-US" sz="11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set forth in the express warranty statements accompanying such products and services, if any. Nothing herein should be construed as constituting an additional warranty. </a:t>
            </a:r>
          </a:p>
          <a:p>
            <a:pPr>
              <a:spcBef>
                <a:spcPts val="1200"/>
              </a:spcBef>
            </a:pPr>
            <a:r>
              <a:rPr lang="en-US" sz="11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1200"/>
              </a:spcBef>
            </a:pPr>
            <a:r>
              <a:rPr lang="en-US" sz="11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in Germany and other countries. All other product and service names mentioned are the trademarks of their respective companies.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See </a:t>
            </a:r>
            <a:r>
              <a:rPr lang="en-US" sz="1100" kern="1200" dirty="0">
                <a:solidFill>
                  <a:schemeClr val="tx2"/>
                </a:solidFill>
                <a:latin typeface="Arial"/>
                <a:ea typeface="Arial Unicode MS" panose="020B0604020202020204" pitchFamily="34" charset="-128"/>
                <a:cs typeface="+mn-cs"/>
                <a:hlinkClick r:id="rId2"/>
              </a:rPr>
              <a:t>http://global.sap.com/corporate-en/legal/copyright/index.epx</a:t>
            </a:r>
            <a:r>
              <a:rPr lang="en-US" sz="1100" kern="1200" dirty="0">
                <a:solidFill>
                  <a:schemeClr val="tx2"/>
                </a:solidFill>
                <a:latin typeface="Arial"/>
                <a:ea typeface="Arial Unicode MS" panose="020B0604020202020204" pitchFamily="34" charset="-128"/>
                <a:cs typeface="+mn-cs"/>
              </a:rPr>
              <a:t> </a:t>
            </a:r>
            <a:r>
              <a:rPr lang="en-US" sz="1100" kern="1200" dirty="0">
                <a:solidFill>
                  <a:schemeClr val="tx1"/>
                </a:solidFill>
                <a:latin typeface="Arial"/>
                <a:ea typeface="Arial Unicode MS" panose="020B0604020202020204" pitchFamily="34" charset="-128"/>
                <a:cs typeface="+mn-cs"/>
              </a:rPr>
              <a:t>for additional trademark information and notices.</a:t>
            </a:r>
          </a:p>
        </p:txBody>
      </p:sp>
      <p:sp>
        <p:nvSpPr>
          <p:cNvPr id="5" name="TextBox 4"/>
          <p:cNvSpPr txBox="1"/>
          <p:nvPr userDrawn="1"/>
        </p:nvSpPr>
        <p:spPr bwMode="gray">
          <a:xfrm>
            <a:off x="504000" y="719834"/>
            <a:ext cx="9540674"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or an SAP affiliate company. All rights reserved.</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4519251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Copyright german">
    <p:spTree>
      <p:nvGrpSpPr>
        <p:cNvPr id="1" name=""/>
        <p:cNvGrpSpPr/>
        <p:nvPr/>
      </p:nvGrpSpPr>
      <p:grpSpPr>
        <a:xfrm>
          <a:off x="0" y="0"/>
          <a:ext cx="0" cy="0"/>
          <a:chOff x="0" y="0"/>
          <a:chExt cx="0" cy="0"/>
        </a:xfrm>
      </p:grpSpPr>
      <p:sp>
        <p:nvSpPr>
          <p:cNvPr id="4" name="TextBox 3"/>
          <p:cNvSpPr txBox="1"/>
          <p:nvPr userDrawn="1"/>
        </p:nvSpPr>
        <p:spPr bwMode="gray">
          <a:xfrm>
            <a:off x="504000" y="1620000"/>
            <a:ext cx="11185200" cy="3830931"/>
          </a:xfrm>
          <a:prstGeom prst="rect">
            <a:avLst/>
          </a:prstGeom>
          <a:noFill/>
        </p:spPr>
        <p:txBody>
          <a:bodyPr wrap="square" lIns="0" tIns="0" rIns="0" bIns="0" rtlCol="0">
            <a:spAutoFit/>
          </a:bodyPr>
          <a:lstStyle/>
          <a:p>
            <a:pPr>
              <a:spcBef>
                <a:spcPts val="1200"/>
              </a:spcBef>
            </a:pPr>
            <a:r>
              <a:rPr lang="en-US" sz="1100" kern="1200" noProof="0" dirty="0" err="1">
                <a:solidFill>
                  <a:schemeClr val="tx1"/>
                </a:solidFill>
                <a:effectLst/>
                <a:latin typeface="Arial"/>
                <a:ea typeface="+mn-ea"/>
                <a:cs typeface="+mn-cs"/>
              </a:rPr>
              <a:t>Weitergabe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Vervielfältigung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Teilen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daraus</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welchem</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Zweck</a:t>
            </a:r>
            <a:r>
              <a:rPr lang="en-US" sz="1100" kern="1200" noProof="0" dirty="0">
                <a:solidFill>
                  <a:schemeClr val="tx1"/>
                </a:solidFill>
                <a:effectLst/>
                <a:latin typeface="Arial"/>
                <a:ea typeface="+mn-ea"/>
                <a:cs typeface="+mn-cs"/>
              </a:rPr>
              <a:t> und in </a:t>
            </a:r>
            <a:r>
              <a:rPr lang="en-US" sz="1100" kern="1200" noProof="0" dirty="0" err="1">
                <a:solidFill>
                  <a:schemeClr val="tx1"/>
                </a:solidFill>
                <a:effectLst/>
                <a:latin typeface="Arial"/>
                <a:ea typeface="+mn-ea"/>
                <a:cs typeface="+mn-cs"/>
              </a:rPr>
              <a:t>welcher</a:t>
            </a:r>
            <a:r>
              <a:rPr lang="en-US" sz="1100" kern="1200" noProof="0" dirty="0">
                <a:solidFill>
                  <a:schemeClr val="tx1"/>
                </a:solidFill>
                <a:effectLst/>
                <a:latin typeface="Arial"/>
                <a:ea typeface="+mn-ea"/>
                <a:cs typeface="+mn-cs"/>
              </a:rPr>
              <a:t> Form </a:t>
            </a:r>
            <a:r>
              <a:rPr lang="en-US" sz="1100" kern="1200" noProof="0" dirty="0" err="1">
                <a:solidFill>
                  <a:schemeClr val="tx1"/>
                </a:solidFill>
                <a:effectLst/>
                <a:latin typeface="Arial"/>
                <a:ea typeface="+mn-ea"/>
                <a:cs typeface="+mn-cs"/>
              </a:rPr>
              <a:t>auch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immer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ohne</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ausdrückliche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schriftliche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Genehmigung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durch</a:t>
            </a:r>
            <a:r>
              <a:rPr lang="en-US" sz="1100" kern="1200" noProof="0" dirty="0">
                <a:solidFill>
                  <a:schemeClr val="tx1"/>
                </a:solidFill>
                <a:effectLst/>
                <a:latin typeface="Arial"/>
                <a:ea typeface="+mn-ea"/>
                <a:cs typeface="+mn-cs"/>
              </a:rPr>
              <a:t>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nicht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gestattet</a:t>
            </a:r>
            <a:r>
              <a:rPr lang="en-US" sz="1100" kern="1200" noProof="0" dirty="0">
                <a:solidFill>
                  <a:schemeClr val="tx1"/>
                </a:solidFill>
                <a:effectLst/>
                <a:latin typeface="Arial"/>
                <a:ea typeface="+mn-ea"/>
                <a:cs typeface="+mn-cs"/>
              </a:rPr>
              <a:t>.</a:t>
            </a:r>
          </a:p>
          <a:p>
            <a:pPr>
              <a:spcBef>
                <a:spcPts val="1200"/>
              </a:spcBef>
            </a:pPr>
            <a:r>
              <a:rPr lang="en-US" sz="1100" kern="1200" noProof="0" dirty="0">
                <a:solidFill>
                  <a:schemeClr val="tx1"/>
                </a:solidFill>
                <a:effectLst/>
                <a:latin typeface="Arial"/>
                <a:ea typeface="+mn-ea"/>
                <a:cs typeface="+mn-cs"/>
              </a:rPr>
              <a:t>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ohne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vorherige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Ankündigung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geändert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werden</a:t>
            </a:r>
            <a:r>
              <a:rPr lang="en-US" sz="1100" kern="1200" noProof="0" dirty="0">
                <a:solidFill>
                  <a:schemeClr val="tx1"/>
                </a:solidFill>
                <a:effectLst/>
                <a:latin typeface="Arial"/>
                <a:ea typeface="+mn-ea"/>
                <a:cs typeface="+mn-cs"/>
              </a:rPr>
              <a:t>. Die von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deren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Vertriebsfirmen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angebotenen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Softwareprodukte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Softwarekomponenten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anderer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Softwarehersteller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länderspezifische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Unterschiede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aufweisen</a:t>
            </a:r>
            <a:r>
              <a:rPr lang="en-US" sz="1100" kern="1200" noProof="0" dirty="0">
                <a:solidFill>
                  <a:schemeClr val="tx1"/>
                </a:solidFill>
                <a:effectLst/>
                <a:latin typeface="Arial"/>
                <a:ea typeface="+mn-ea"/>
                <a:cs typeface="+mn-cs"/>
              </a:rPr>
              <a:t>.</a:t>
            </a:r>
          </a:p>
          <a:p>
            <a:pPr>
              <a:spcBef>
                <a:spcPts val="1200"/>
              </a:spcBef>
            </a:pPr>
            <a:r>
              <a:rPr lang="en-US" sz="1100" kern="1200" noProof="0" dirty="0">
                <a:solidFill>
                  <a:schemeClr val="tx1"/>
                </a:solidFill>
                <a:effectLst/>
                <a:latin typeface="Arial"/>
                <a:ea typeface="+mn-ea"/>
                <a:cs typeface="+mn-cs"/>
              </a:rPr>
              <a:t>Die </a:t>
            </a:r>
            <a:r>
              <a:rPr lang="en-US" sz="1100" kern="1200" noProof="0" dirty="0" err="1">
                <a:solidFill>
                  <a:schemeClr val="tx1"/>
                </a:solidFill>
                <a:effectLst/>
                <a:latin typeface="Arial"/>
                <a:ea typeface="+mn-ea"/>
                <a:cs typeface="+mn-cs"/>
              </a:rPr>
              <a:t>vorliegenden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Unterlagen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werden</a:t>
            </a:r>
            <a:r>
              <a:rPr lang="en-US" sz="1100" kern="1200" noProof="0" dirty="0">
                <a:solidFill>
                  <a:schemeClr val="tx1"/>
                </a:solidFill>
                <a:effectLst/>
                <a:latin typeface="Arial"/>
                <a:ea typeface="+mn-ea"/>
                <a:cs typeface="+mn-cs"/>
              </a:rPr>
              <a:t> von der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einem</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bereitgestellt</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ausschließlich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Informationszwecken</a:t>
            </a:r>
            <a:r>
              <a:rPr lang="en-US" sz="1100" kern="1200" noProof="0" dirty="0">
                <a:solidFill>
                  <a:schemeClr val="tx1"/>
                </a:solidFill>
                <a:effectLst/>
                <a:latin typeface="Arial"/>
                <a:ea typeface="+mn-ea"/>
                <a:cs typeface="+mn-cs"/>
              </a:rPr>
              <a:t>. </a:t>
            </a:r>
            <a:br>
              <a:rPr lang="en-US" sz="1100" kern="1200" noProof="0" dirty="0">
                <a:solidFill>
                  <a:schemeClr val="tx1"/>
                </a:solidFill>
                <a:effectLst/>
                <a:latin typeface="Arial"/>
                <a:ea typeface="+mn-ea"/>
                <a:cs typeface="+mn-cs"/>
              </a:rPr>
            </a:br>
            <a:r>
              <a:rPr lang="en-US" sz="1100" kern="1200" noProof="0" dirty="0">
                <a:solidFill>
                  <a:schemeClr val="tx1"/>
                </a:solidFill>
                <a:effectLst/>
                <a:latin typeface="Arial"/>
                <a:ea typeface="+mn-ea"/>
                <a:cs typeface="+mn-cs"/>
              </a:rPr>
              <a:t>Die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übernehmen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keinerlei</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Haftung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Gewährleistung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für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Fehler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Unvollständigkeiten</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br>
              <a:rPr lang="en-US" sz="1100" kern="1200" noProof="0" dirty="0">
                <a:solidFill>
                  <a:schemeClr val="tx1"/>
                </a:solidFill>
                <a:effectLst/>
                <a:latin typeface="Arial"/>
                <a:ea typeface="+mn-ea"/>
                <a:cs typeface="+mn-cs"/>
              </a:rPr>
            </a:br>
            <a:r>
              <a:rPr lang="en-US" sz="1100" kern="1200" noProof="0" dirty="0">
                <a:solidFill>
                  <a:schemeClr val="tx1"/>
                </a:solidFill>
                <a:effectLst/>
                <a:latin typeface="Arial"/>
                <a:ea typeface="+mn-ea"/>
                <a:cs typeface="+mn-cs"/>
              </a:rPr>
              <a:t>Die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steht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lediglich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für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nach</a:t>
            </a:r>
            <a:r>
              <a:rPr lang="en-US" sz="1100" kern="1200" noProof="0" dirty="0">
                <a:solidFill>
                  <a:schemeClr val="tx1"/>
                </a:solidFill>
                <a:effectLst/>
                <a:latin typeface="Arial"/>
                <a:ea typeface="+mn-ea"/>
                <a:cs typeface="+mn-cs"/>
              </a:rPr>
              <a:t> der </a:t>
            </a:r>
            <a:r>
              <a:rPr lang="en-US" sz="1100" kern="1200" noProof="0" dirty="0" err="1">
                <a:solidFill>
                  <a:schemeClr val="tx1"/>
                </a:solidFill>
                <a:effectLst/>
                <a:latin typeface="Arial"/>
                <a:ea typeface="+mn-ea"/>
                <a:cs typeface="+mn-cs"/>
              </a:rPr>
              <a:t>Maßgabe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a:t>
            </a:r>
            <a:r>
              <a:rPr lang="en-US" sz="1100" kern="1200" noProof="0" dirty="0">
                <a:solidFill>
                  <a:schemeClr val="tx1"/>
                </a:solidFill>
                <a:effectLst/>
                <a:latin typeface="Arial"/>
                <a:ea typeface="+mn-ea"/>
                <a:cs typeface="+mn-cs"/>
              </a:rPr>
              <a:t>, die in der </a:t>
            </a:r>
            <a:r>
              <a:rPr lang="en-US" sz="1100" kern="1200" noProof="0" dirty="0" err="1">
                <a:solidFill>
                  <a:schemeClr val="tx1"/>
                </a:solidFill>
                <a:effectLst/>
                <a:latin typeface="Arial"/>
                <a:ea typeface="+mn-ea"/>
                <a:cs typeface="+mn-cs"/>
              </a:rPr>
              <a:t>Vereinbarung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über</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jeweiligen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ausdrücklich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geregelt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ist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Keine</a:t>
            </a:r>
            <a:r>
              <a:rPr lang="en-US" sz="1100" kern="1200" noProof="0" dirty="0">
                <a:solidFill>
                  <a:schemeClr val="tx1"/>
                </a:solidFill>
                <a:effectLst/>
                <a:latin typeface="Arial"/>
                <a:ea typeface="+mn-ea"/>
                <a:cs typeface="+mn-cs"/>
              </a:rPr>
              <a:t> der </a:t>
            </a:r>
            <a:r>
              <a:rPr lang="en-US" sz="1100" kern="1200" noProof="0" dirty="0" err="1">
                <a:solidFill>
                  <a:schemeClr val="tx1"/>
                </a:solidFill>
                <a:effectLst/>
                <a:latin typeface="Arial"/>
                <a:ea typeface="+mn-ea"/>
                <a:cs typeface="+mn-cs"/>
              </a:rPr>
              <a:t>hierin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ist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als</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zusätzliche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Garantie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interpretieren</a:t>
            </a:r>
            <a:r>
              <a:rPr lang="en-US" sz="1100" kern="1200" noProof="0" dirty="0">
                <a:solidFill>
                  <a:schemeClr val="tx1"/>
                </a:solidFill>
                <a:effectLst/>
                <a:latin typeface="Arial"/>
                <a:ea typeface="+mn-ea"/>
                <a:cs typeface="+mn-cs"/>
              </a:rPr>
              <a:t>. </a:t>
            </a:r>
          </a:p>
          <a:p>
            <a:pPr>
              <a:spcBef>
                <a:spcPts val="1200"/>
              </a:spcBef>
            </a:pPr>
            <a:r>
              <a:rPr lang="en-US" sz="1100" kern="1200" noProof="0" dirty="0" err="1">
                <a:solidFill>
                  <a:schemeClr val="tx1"/>
                </a:solidFill>
                <a:effectLst/>
                <a:latin typeface="Arial"/>
                <a:ea typeface="+mn-ea"/>
                <a:cs typeface="+mn-cs"/>
              </a:rPr>
              <a:t>Insbesondere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die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keiner</a:t>
            </a:r>
            <a:r>
              <a:rPr lang="en-US" sz="1100" kern="1200" noProof="0" dirty="0">
                <a:solidFill>
                  <a:schemeClr val="tx1"/>
                </a:solidFill>
                <a:effectLst/>
                <a:latin typeface="Arial"/>
                <a:ea typeface="+mn-ea"/>
                <a:cs typeface="+mn-cs"/>
              </a:rPr>
              <a:t> Weise </a:t>
            </a:r>
            <a:r>
              <a:rPr lang="en-US" sz="1100" kern="1200" noProof="0" dirty="0" err="1">
                <a:solidFill>
                  <a:schemeClr val="tx1"/>
                </a:solidFill>
                <a:effectLst/>
                <a:latin typeface="Arial"/>
                <a:ea typeface="+mn-ea"/>
                <a:cs typeface="+mn-cs"/>
              </a:rPr>
              <a:t>verpflichtet</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zugehörigen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Präsentation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dargestellte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Geschäftsabläufe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verfolgen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hierin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wiedergegebene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Funktionen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entwickeln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veröffentlichen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Diese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zugehörige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Präsentation</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Strategie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etwaige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künftige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Entwicklungen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Plattformen</a:t>
            </a:r>
            <a:r>
              <a:rPr lang="en-US" sz="1100" kern="1200" noProof="0" dirty="0">
                <a:solidFill>
                  <a:schemeClr val="tx1"/>
                </a:solidFill>
                <a:effectLst/>
                <a:latin typeface="Arial"/>
                <a:ea typeface="+mn-ea"/>
                <a:cs typeface="+mn-cs"/>
              </a:rPr>
              <a:t> der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von der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jederzeit</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ohne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Angabe</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Gründen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unangekündigt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geändert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werden</a:t>
            </a:r>
            <a:r>
              <a:rPr lang="en-US" sz="1100" kern="1200" noProof="0" dirty="0">
                <a:solidFill>
                  <a:schemeClr val="tx1"/>
                </a:solidFill>
                <a:effectLst/>
                <a:latin typeface="Arial"/>
                <a:ea typeface="+mn-ea"/>
                <a:cs typeface="+mn-cs"/>
              </a:rPr>
              <a:t>. Die 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stellen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Zusage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Versprechen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keine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rechtliche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Verpflichtung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Lieferung</a:t>
            </a:r>
            <a:r>
              <a:rPr lang="en-US" sz="1100" kern="1200" noProof="0" dirty="0">
                <a:solidFill>
                  <a:schemeClr val="tx1"/>
                </a:solidFill>
                <a:effectLst/>
                <a:latin typeface="Arial"/>
                <a:ea typeface="+mn-ea"/>
                <a:cs typeface="+mn-cs"/>
              </a:rPr>
              <a:t> von Material, Code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Funktionen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dar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Sämtliche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vorausschauenden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Aussagen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unterliegen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unterschiedlichen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Risiken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Unsicherheiten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durch</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die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tatsächlichen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Ergebnisse</a:t>
            </a:r>
            <a:r>
              <a:rPr lang="en-US" sz="1100" kern="1200" noProof="0" dirty="0">
                <a:solidFill>
                  <a:schemeClr val="tx1"/>
                </a:solidFill>
                <a:effectLst/>
                <a:latin typeface="Arial"/>
                <a:ea typeface="+mn-ea"/>
                <a:cs typeface="+mn-cs"/>
              </a:rPr>
              <a:t> von den </a:t>
            </a:r>
            <a:r>
              <a:rPr lang="en-US" sz="1100" kern="1200" noProof="0" dirty="0" err="1">
                <a:solidFill>
                  <a:schemeClr val="tx1"/>
                </a:solidFill>
                <a:effectLst/>
                <a:latin typeface="Arial"/>
                <a:ea typeface="+mn-ea"/>
                <a:cs typeface="+mn-cs"/>
              </a:rPr>
              <a:t>Erwartungen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abweichen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Dem </a:t>
            </a:r>
            <a:r>
              <a:rPr lang="en-US" sz="1100" kern="1200" noProof="0" dirty="0" err="1">
                <a:solidFill>
                  <a:schemeClr val="tx1"/>
                </a:solidFill>
                <a:effectLst/>
                <a:latin typeface="Arial"/>
                <a:ea typeface="+mn-ea"/>
                <a:cs typeface="+mn-cs"/>
              </a:rPr>
              <a:t>Leser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wird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empfohlen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diesen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vorausschauenden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Aussagen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übertriebenes</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Vertrauen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schenken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sich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bei</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Kaufentscheidungen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nicht</a:t>
            </a:r>
            <a:r>
              <a:rPr lang="en-US" sz="1100" kern="1200" noProof="0" dirty="0">
                <a:solidFill>
                  <a:schemeClr val="tx1"/>
                </a:solidFill>
                <a:effectLst/>
                <a:latin typeface="Arial"/>
                <a:ea typeface="+mn-ea"/>
                <a:cs typeface="+mn-cs"/>
              </a:rPr>
              <a:t> auf </a:t>
            </a:r>
            <a:r>
              <a:rPr lang="en-US" sz="1100" kern="1200" noProof="0" dirty="0" err="1">
                <a:solidFill>
                  <a:schemeClr val="tx1"/>
                </a:solidFill>
                <a:effectLst/>
                <a:latin typeface="Arial"/>
                <a:ea typeface="+mn-ea"/>
                <a:cs typeface="+mn-cs"/>
              </a:rPr>
              <a:t>sie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stützen</a:t>
            </a:r>
            <a:r>
              <a:rPr lang="en-US" sz="1100" kern="1200" noProof="0" dirty="0">
                <a:solidFill>
                  <a:schemeClr val="tx1"/>
                </a:solidFill>
                <a:effectLst/>
                <a:latin typeface="Arial"/>
                <a:ea typeface="+mn-ea"/>
                <a:cs typeface="+mn-cs"/>
              </a:rPr>
              <a:t>.</a:t>
            </a:r>
          </a:p>
          <a:p>
            <a:pPr>
              <a:spcBef>
                <a:spcPts val="1200"/>
              </a:spcBef>
            </a:pPr>
            <a:r>
              <a:rPr lang="en-US" sz="1100" kern="1200" noProof="0" dirty="0">
                <a:solidFill>
                  <a:schemeClr val="tx1"/>
                </a:solidFill>
                <a:effectLst/>
                <a:latin typeface="Arial"/>
                <a:ea typeface="+mn-ea"/>
                <a:cs typeface="+mn-cs"/>
              </a:rPr>
              <a:t>SAP und </a:t>
            </a:r>
            <a:r>
              <a:rPr lang="en-US" sz="1100" kern="1200" noProof="0" dirty="0" err="1">
                <a:solidFill>
                  <a:schemeClr val="tx1"/>
                </a:solidFill>
                <a:effectLst/>
                <a:latin typeface="Arial"/>
                <a:ea typeface="+mn-ea"/>
                <a:cs typeface="+mn-cs"/>
              </a:rPr>
              <a:t>andere</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diesem</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Dokument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erwähnte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von SAP </a:t>
            </a:r>
            <a:r>
              <a:rPr lang="en-US" sz="1100" kern="1200" noProof="0" dirty="0" err="1">
                <a:solidFill>
                  <a:schemeClr val="tx1"/>
                </a:solidFill>
                <a:effectLst/>
                <a:latin typeface="Arial"/>
                <a:ea typeface="+mn-ea"/>
                <a:cs typeface="+mn-cs"/>
              </a:rPr>
              <a:t>sowie</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dazugehörigen</a:t>
            </a:r>
            <a:r>
              <a:rPr lang="en-US" sz="1100" kern="1200" noProof="0" dirty="0">
                <a:solidFill>
                  <a:schemeClr val="tx1"/>
                </a:solidFill>
                <a:effectLst/>
                <a:latin typeface="Arial"/>
                <a:ea typeface="+mn-ea"/>
                <a:cs typeface="+mn-cs"/>
              </a:rPr>
              <a:t> Logos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eingetragene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Marken</a:t>
            </a:r>
            <a:r>
              <a:rPr lang="en-US" sz="1100" kern="1200" noProof="0" dirty="0">
                <a:solidFill>
                  <a:schemeClr val="tx1"/>
                </a:solidFill>
                <a:effectLst/>
                <a:latin typeface="Arial"/>
                <a:ea typeface="+mn-ea"/>
                <a:cs typeface="+mn-cs"/>
              </a:rPr>
              <a:t> der SAP SE </a:t>
            </a:r>
            <a:br>
              <a:rPr lang="en-US" sz="1100" kern="1200" noProof="0" dirty="0">
                <a:solidFill>
                  <a:schemeClr val="tx1"/>
                </a:solidFill>
                <a:effectLst/>
                <a:latin typeface="Arial"/>
                <a:ea typeface="+mn-ea"/>
                <a:cs typeface="+mn-cs"/>
              </a:rPr>
            </a:br>
            <a:r>
              <a:rPr lang="en-US" sz="1100" kern="1200" noProof="0" dirty="0">
                <a:solidFill>
                  <a:schemeClr val="tx1"/>
                </a:solidFill>
                <a:effectLst/>
                <a:latin typeface="Arial"/>
                <a:ea typeface="+mn-ea"/>
                <a:cs typeface="+mn-cs"/>
              </a:rPr>
              <a:t>(</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einem</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in Deutschland und </a:t>
            </a:r>
            <a:r>
              <a:rPr lang="en-US" sz="1100" kern="1200" noProof="0" dirty="0" err="1">
                <a:solidFill>
                  <a:schemeClr val="tx1"/>
                </a:solidFill>
                <a:effectLst/>
                <a:latin typeface="Arial"/>
                <a:ea typeface="+mn-ea"/>
                <a:cs typeface="+mn-cs"/>
              </a:rPr>
              <a:t>verschiedenen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anderen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Ländern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weltweit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Alle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anderen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Namen</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Produkten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Marken</a:t>
            </a:r>
            <a:r>
              <a:rPr lang="en-US" sz="1100" kern="1200" noProof="0" dirty="0">
                <a:solidFill>
                  <a:schemeClr val="tx1"/>
                </a:solidFill>
                <a:effectLst/>
                <a:latin typeface="Arial"/>
                <a:ea typeface="+mn-ea"/>
                <a:cs typeface="+mn-cs"/>
              </a:rPr>
              <a:t> der </a:t>
            </a:r>
            <a:r>
              <a:rPr lang="en-US" sz="1100" kern="1200" noProof="0" dirty="0" err="1">
                <a:solidFill>
                  <a:schemeClr val="tx1"/>
                </a:solidFill>
                <a:effectLst/>
                <a:latin typeface="Arial"/>
                <a:ea typeface="+mn-ea"/>
                <a:cs typeface="+mn-cs"/>
              </a:rPr>
              <a:t>jeweiligen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Firmen</a:t>
            </a:r>
            <a:r>
              <a:rPr lang="en-US" sz="1100" kern="1200" noProof="0" dirty="0">
                <a:solidFill>
                  <a:schemeClr val="tx1"/>
                </a:solidFill>
                <a:effectLst/>
                <a:latin typeface="Arial"/>
                <a:ea typeface="+mn-ea"/>
                <a:cs typeface="+mn-cs"/>
              </a:rPr>
              <a:t>. </a:t>
            </a:r>
            <a:br>
              <a:rPr lang="en-US" sz="1100" kern="1200" noProof="0" dirty="0">
                <a:solidFill>
                  <a:schemeClr val="tx1"/>
                </a:solidFill>
                <a:effectLst/>
                <a:latin typeface="Arial"/>
                <a:ea typeface="+mn-ea"/>
                <a:cs typeface="+mn-cs"/>
              </a:rPr>
            </a:br>
            <a:r>
              <a:rPr lang="en-US" sz="1100" kern="1200" noProof="0" dirty="0" err="1">
                <a:solidFill>
                  <a:schemeClr val="tx1"/>
                </a:solidFill>
                <a:effectLst/>
                <a:latin typeface="Arial"/>
                <a:ea typeface="+mn-ea"/>
                <a:cs typeface="+mn-cs"/>
              </a:rPr>
              <a:t>Zusätzliche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Vermerke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finden</a:t>
            </a:r>
            <a:r>
              <a:rPr lang="en-US" sz="1100" kern="1200" noProof="0" dirty="0">
                <a:solidFill>
                  <a:schemeClr val="tx1"/>
                </a:solidFill>
                <a:effectLst/>
                <a:latin typeface="Arial"/>
                <a:ea typeface="+mn-ea"/>
                <a:cs typeface="+mn-cs"/>
              </a:rPr>
              <a:t> Sie auf der </a:t>
            </a:r>
            <a:r>
              <a:rPr lang="en-US" sz="1100" kern="1200" noProof="0" dirty="0" err="1">
                <a:solidFill>
                  <a:schemeClr val="tx1"/>
                </a:solidFill>
                <a:effectLst/>
                <a:latin typeface="Arial"/>
                <a:ea typeface="+mn-ea"/>
                <a:cs typeface="+mn-cs"/>
              </a:rPr>
              <a:t>Seite</a:t>
            </a:r>
            <a:r>
              <a:rPr lang="en-US" sz="1100" kern="1200" noProof="0" dirty="0">
                <a:solidFill>
                  <a:schemeClr val="tx1"/>
                </a:solidFill>
                <a:effectLst/>
                <a:latin typeface="Arial"/>
                <a:ea typeface="+mn-ea"/>
                <a:cs typeface="+mn-cs"/>
              </a:rPr>
              <a:t> </a:t>
            </a:r>
            <a:r>
              <a:rPr lang="en-US" sz="1100" kern="1200" noProof="0" dirty="0">
                <a:solidFill>
                  <a:schemeClr val="tx1"/>
                </a:solidFill>
                <a:effectLst/>
                <a:latin typeface="Arial"/>
                <a:ea typeface="+mn-ea"/>
                <a:cs typeface="+mn-cs"/>
                <a:hlinkClick r:id="rId2"/>
              </a:rPr>
              <a:t>http://www.sap.com/corporate-de/legal/copyright/index.epx</a:t>
            </a:r>
            <a:endParaRPr lang="en-US" sz="1100" kern="1200" noProof="0" dirty="0">
              <a:solidFill>
                <a:schemeClr val="tx1"/>
              </a:solidFill>
              <a:effectLst/>
              <a:latin typeface="Arial"/>
              <a:ea typeface="+mn-ea"/>
              <a:cs typeface="+mn-cs"/>
            </a:endParaRPr>
          </a:p>
        </p:txBody>
      </p:sp>
      <p:sp>
        <p:nvSpPr>
          <p:cNvPr id="5" name="TextBox 4"/>
          <p:cNvSpPr txBox="1"/>
          <p:nvPr userDrawn="1"/>
        </p:nvSpPr>
        <p:spPr bwMode="gray">
          <a:xfrm>
            <a:off x="504000" y="719834"/>
            <a:ext cx="11185200"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a:t>
            </a:r>
            <a:r>
              <a:rPr lang="en-US" sz="2400" b="0" noProof="0" dirty="0" err="1"/>
              <a:t>oder</a:t>
            </a:r>
            <a:r>
              <a:rPr lang="en-US" sz="2400" b="0" noProof="0" dirty="0"/>
              <a:t> </a:t>
            </a:r>
            <a:r>
              <a:rPr lang="en-US" sz="2400" b="0" noProof="0" dirty="0" err="1"/>
              <a:t>ein</a:t>
            </a:r>
            <a:r>
              <a:rPr lang="en-US" sz="2400" b="0" noProof="0" dirty="0"/>
              <a:t> SAP-</a:t>
            </a:r>
            <a:r>
              <a:rPr lang="en-US" sz="2400" b="0" noProof="0" dirty="0" err="1"/>
              <a:t>Konzernunternehmen</a:t>
            </a:r>
            <a:r>
              <a:rPr lang="en-US" sz="2400" b="0" noProof="0" dirty="0"/>
              <a:t>. </a:t>
            </a:r>
            <a:r>
              <a:rPr lang="en-US" sz="2400" b="0" noProof="0" dirty="0" err="1"/>
              <a:t>Alle</a:t>
            </a:r>
            <a:r>
              <a:rPr lang="en-US" sz="2400" b="0" noProof="0" dirty="0"/>
              <a:t> </a:t>
            </a:r>
            <a:r>
              <a:rPr lang="en-US" sz="2400" b="0" noProof="0" dirty="0" err="1"/>
              <a:t>Rechte</a:t>
            </a:r>
            <a:r>
              <a:rPr lang="en-US" sz="2400" b="0" noProof="0" dirty="0"/>
              <a:t> </a:t>
            </a:r>
            <a:r>
              <a:rPr lang="en-US" sz="2400" b="0" noProof="0" dirty="0" err="1"/>
              <a:t>vorbehalten</a:t>
            </a:r>
            <a:r>
              <a:rPr lang="en-US" sz="2400" b="0" noProof="0" dirty="0"/>
              <a:t>.</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1911862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black">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6" name="Speaker"/>
          <p:cNvSpPr>
            <a:spLocks noGrp="1"/>
          </p:cNvSpPr>
          <p:nvPr userDrawn="1">
            <p:ph type="subTitle" idx="1" hasCustomPrompt="1"/>
          </p:nvPr>
        </p:nvSpPr>
        <p:spPr bwMode="gray">
          <a:xfrm>
            <a:off x="288000" y="4268503"/>
            <a:ext cx="8595171"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0" y="2706317"/>
            <a:ext cx="8595171"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grpSp>
        <p:nvGrpSpPr>
          <p:cNvPr id="2" name="Group 1"/>
          <p:cNvGrpSpPr/>
          <p:nvPr userDrawn="1"/>
        </p:nvGrpSpPr>
        <p:grpSpPr>
          <a:xfrm>
            <a:off x="9171173" y="0"/>
            <a:ext cx="3024002" cy="6858000"/>
            <a:chOff x="9171173" y="0"/>
            <a:chExt cx="3024002" cy="6855990"/>
          </a:xfrm>
        </p:grpSpPr>
        <p:sp>
          <p:nvSpPr>
            <p:cNvPr id="17" name="Rectangle 16"/>
            <p:cNvSpPr/>
            <p:nvPr userDrawn="1"/>
          </p:nvSpPr>
          <p:spPr bwMode="gray">
            <a:xfrm>
              <a:off x="11187175" y="0"/>
              <a:ext cx="1008000" cy="6855990"/>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685599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685599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1982410628"/>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6" name="Speaker"/>
          <p:cNvSpPr>
            <a:spLocks noGrp="1"/>
          </p:cNvSpPr>
          <p:nvPr userDrawn="1">
            <p:ph type="subTitle" idx="1" hasCustomPrompt="1"/>
          </p:nvPr>
        </p:nvSpPr>
        <p:spPr bwMode="gray">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1" y="2706317"/>
            <a:ext cx="6373430"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7" name="Picture Placeholder 6"/>
          <p:cNvSpPr>
            <a:spLocks noGrp="1"/>
          </p:cNvSpPr>
          <p:nvPr>
            <p:ph type="pic" sz="quarter" idx="16"/>
          </p:nvPr>
        </p:nvSpPr>
        <p:spPr>
          <a:xfrm>
            <a:off x="6954855" y="963000"/>
            <a:ext cx="4932000" cy="4932000"/>
          </a:xfrm>
        </p:spPr>
        <p:txBody>
          <a:bodyPr/>
          <a:lstStyle/>
          <a:p>
            <a:endParaRPr lang="en-US" dirty="0"/>
          </a:p>
        </p:txBody>
      </p:sp>
    </p:spTree>
    <p:extLst>
      <p:ext uri="{BB962C8B-B14F-4D97-AF65-F5344CB8AC3E}">
        <p14:creationId xmlns:p14="http://schemas.microsoft.com/office/powerpoint/2010/main" val="3048046299"/>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230000"/>
          </a:xfrm>
        </p:spPr>
        <p:txBody>
          <a:bodyPr>
            <a:no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gray">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p>
        </p:txBody>
      </p:sp>
    </p:spTree>
    <p:extLst>
      <p:ext uri="{BB962C8B-B14F-4D97-AF65-F5344CB8AC3E}">
        <p14:creationId xmlns:p14="http://schemas.microsoft.com/office/powerpoint/2010/main" val="410952787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 scene art</a:t>
            </a:r>
          </a:p>
        </p:txBody>
      </p:sp>
      <p:sp>
        <p:nvSpPr>
          <p:cNvPr id="2" name="Divider text"/>
          <p:cNvSpPr>
            <a:spLocks noGrp="1"/>
          </p:cNvSpPr>
          <p:nvPr>
            <p:ph type="ctrTitle" hasCustomPrompt="1"/>
          </p:nvPr>
        </p:nvSpPr>
        <p:spPr bwMode="gray">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p>
        </p:txBody>
      </p:sp>
    </p:spTree>
    <p:extLst>
      <p:ext uri="{BB962C8B-B14F-4D97-AF65-F5344CB8AC3E}">
        <p14:creationId xmlns:p14="http://schemas.microsoft.com/office/powerpoint/2010/main" val="1008985274"/>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3999" y="1620000"/>
            <a:ext cx="11186477"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2017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2"/>
          <p:cNvSpPr>
            <a:spLocks noGrp="1"/>
          </p:cNvSpPr>
          <p:nvPr userDrawn="1">
            <p:ph type="body" idx="1"/>
          </p:nvPr>
        </p:nvSpPr>
        <p:spPr bwMode="gray">
          <a:xfrm>
            <a:off x="504001" y="1620000"/>
            <a:ext cx="11186476" cy="4230235"/>
          </a:xfrm>
          <a:prstGeom prst="rect">
            <a:avLst/>
          </a:prstGeom>
        </p:spPr>
        <p:txBody>
          <a:bodyPr vert="horz" lIns="0" tIns="0" rIns="0" bIns="0" rtlCol="0">
            <a:no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1"/>
          <p:cNvSpPr>
            <a:spLocks noGrp="1"/>
          </p:cNvSpPr>
          <p:nvPr userDrawn="1">
            <p:ph type="title"/>
          </p:nvPr>
        </p:nvSpPr>
        <p:spPr bwMode="gray">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grpSp>
        <p:nvGrpSpPr>
          <p:cNvPr id="9" name="Secondary Motion Band"/>
          <p:cNvGrpSpPr/>
          <p:nvPr userDrawn="1"/>
        </p:nvGrpSpPr>
        <p:grpSpPr>
          <a:xfrm>
            <a:off x="10682127" y="0"/>
            <a:ext cx="1513048" cy="251942"/>
            <a:chOff x="10682127" y="0"/>
            <a:chExt cx="1513048" cy="252000"/>
          </a:xfrm>
        </p:grpSpPr>
        <p:sp>
          <p:nvSpPr>
            <p:cNvPr id="16" name="Rectangle 1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Rectangle 1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3408294523"/>
      </p:ext>
    </p:extLst>
  </p:cSld>
  <p:clrMap bg1="dk1" tx1="lt1" bg2="dk2" tx2="lt2" accent1="accent1" accent2="accent2" accent3="accent3" accent4="accent4" accent5="accent5" accent6="accent6" hlink="hlink" folHlink="folHlink"/>
  <p:sldLayoutIdLst>
    <p:sldLayoutId id="2147483772" r:id="rId1"/>
    <p:sldLayoutId id="2147483776" r:id="rId2"/>
    <p:sldLayoutId id="2147483773" r:id="rId3"/>
    <p:sldLayoutId id="2147483775" r:id="rId4"/>
    <p:sldLayoutId id="2147483741" r:id="rId5"/>
    <p:sldLayoutId id="2147483765" r:id="rId6"/>
    <p:sldLayoutId id="2147483767" r:id="rId7"/>
    <p:sldLayoutId id="2147483743" r:id="rId8"/>
    <p:sldLayoutId id="2147483774" r:id="rId9"/>
    <p:sldLayoutId id="2147483745" r:id="rId10"/>
    <p:sldLayoutId id="2147483760" r:id="rId11"/>
    <p:sldLayoutId id="2147483768" r:id="rId12"/>
    <p:sldLayoutId id="2147483769" r:id="rId13"/>
    <p:sldLayoutId id="2147483770" r:id="rId14"/>
    <p:sldLayoutId id="2147483744" r:id="rId15"/>
    <p:sldLayoutId id="2147483757" r:id="rId16"/>
    <p:sldLayoutId id="2147483748" r:id="rId17"/>
    <p:sldLayoutId id="2147483762" r:id="rId18"/>
    <p:sldLayoutId id="2147483771" r:id="rId19"/>
    <p:sldLayoutId id="2147483763" r:id="rId20"/>
    <p:sldLayoutId id="2147483751" r:id="rId21"/>
    <p:sldLayoutId id="2147483753" r:id="rId22"/>
    <p:sldLayoutId id="2147483756" r:id="rId23"/>
    <p:sldLayoutId id="2147483740" r:id="rId24"/>
    <p:sldLayoutId id="2147483754" r:id="rId25"/>
    <p:sldLayoutId id="2147483755" r:id="rId26"/>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5.xml"/><Relationship Id="rId4" Type="http://schemas.openxmlformats.org/officeDocument/2006/relationships/hyperlink" Target="https://xkcd.com/970/"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10.png"/><Relationship Id="rId7" Type="http://schemas.openxmlformats.org/officeDocument/2006/relationships/hyperlink" Target="https://github.com/kubernetes/minikube" TargetMode="External"/><Relationship Id="rId2" Type="http://schemas.openxmlformats.org/officeDocument/2006/relationships/image" Target="../media/image9.png"/><Relationship Id="rId1" Type="http://schemas.openxmlformats.org/officeDocument/2006/relationships/slideLayout" Target="../slideLayouts/slideLayout8.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4"/>
          </p:nvPr>
        </p:nvSpPr>
        <p:spPr/>
        <p:txBody>
          <a:bodyPr/>
          <a:lstStyle/>
          <a:p>
            <a:r>
              <a:rPr lang="en-US" dirty="0"/>
              <a:t>Kubernetes</a:t>
            </a:r>
            <a:br>
              <a:rPr lang="en-US" dirty="0"/>
            </a:br>
            <a:r>
              <a:rPr lang="en-US" dirty="0">
                <a:solidFill>
                  <a:schemeClr val="accent1"/>
                </a:solidFill>
              </a:rPr>
              <a:t>Administration</a:t>
            </a:r>
          </a:p>
        </p:txBody>
      </p:sp>
      <p:pic>
        <p:nvPicPr>
          <p:cNvPr id="3" name="Picture Placeholder 2"/>
          <p:cNvPicPr>
            <a:picLocks noGrp="1" noChangeAspect="1"/>
          </p:cNvPicPr>
          <p:nvPr>
            <p:ph type="pic" sz="quarter" idx="12"/>
          </p:nvPr>
        </p:nvPicPr>
        <p:blipFill>
          <a:blip r:embed="rId3"/>
          <a:srcRect t="3112" b="3112"/>
          <a:stretch>
            <a:fillRect/>
          </a:stretch>
        </p:blipFill>
        <p:spPr/>
      </p:pic>
    </p:spTree>
    <p:extLst>
      <p:ext uri="{BB962C8B-B14F-4D97-AF65-F5344CB8AC3E}">
        <p14:creationId xmlns:p14="http://schemas.microsoft.com/office/powerpoint/2010/main" val="18192059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NetworkPolicy</a:t>
            </a:r>
            <a:endParaRPr lang="en-US" dirty="0"/>
          </a:p>
        </p:txBody>
      </p:sp>
      <p:sp>
        <p:nvSpPr>
          <p:cNvPr id="8" name="Rectangle 7"/>
          <p:cNvSpPr/>
          <p:nvPr/>
        </p:nvSpPr>
        <p:spPr>
          <a:xfrm>
            <a:off x="504000" y="1223190"/>
            <a:ext cx="10918380" cy="1061829"/>
          </a:xfrm>
          <a:prstGeom prst="rect">
            <a:avLst/>
          </a:prstGeom>
        </p:spPr>
        <p:txBody>
          <a:bodyPr wrap="square">
            <a:spAutoFit/>
          </a:bodyPr>
          <a:lstStyle/>
          <a:p>
            <a:pPr marL="342900" indent="-342900">
              <a:buFont typeface="Wingdings" panose="05000000000000000000" pitchFamily="2" charset="2"/>
              <a:buChar char="§"/>
            </a:pPr>
            <a:r>
              <a:rPr lang="en-US" dirty="0"/>
              <a:t>“Firewall”-like restrictions</a:t>
            </a:r>
          </a:p>
          <a:p>
            <a:pPr marL="342900" indent="-342900">
              <a:buFont typeface="Wingdings" panose="05000000000000000000" pitchFamily="2" charset="2"/>
              <a:buChar char="§"/>
            </a:pPr>
            <a:r>
              <a:rPr lang="en-US" dirty="0"/>
              <a:t>Define egress and ingress rules for a service</a:t>
            </a:r>
          </a:p>
          <a:p>
            <a:pPr marL="342900" indent="-342900">
              <a:buFont typeface="Wingdings" panose="05000000000000000000" pitchFamily="2" charset="2"/>
              <a:buChar char="§"/>
            </a:pPr>
            <a:r>
              <a:rPr lang="en-US" dirty="0"/>
              <a:t>Requires support by overlay network plugin</a:t>
            </a:r>
          </a:p>
        </p:txBody>
      </p:sp>
      <p:sp>
        <p:nvSpPr>
          <p:cNvPr id="7" name="Rectangle 6"/>
          <p:cNvSpPr/>
          <p:nvPr/>
        </p:nvSpPr>
        <p:spPr bwMode="gray">
          <a:xfrm>
            <a:off x="4479700" y="3598223"/>
            <a:ext cx="1315448" cy="774112"/>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Service</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2" name="Rectangle 11"/>
          <p:cNvSpPr/>
          <p:nvPr/>
        </p:nvSpPr>
        <p:spPr bwMode="gray">
          <a:xfrm>
            <a:off x="9108965" y="3567880"/>
            <a:ext cx="1062486" cy="80672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Pod</a:t>
            </a:r>
            <a:r>
              <a:rPr lang="en-US" sz="1800" kern="0" dirty="0">
                <a:ea typeface="Arial Unicode MS" pitchFamily="34" charset="-128"/>
                <a:cs typeface="Arial Unicode MS" pitchFamily="34" charset="-128"/>
              </a:rPr>
              <a:t> A</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16" name="Straight Arrow Connector 15"/>
          <p:cNvCxnSpPr>
            <a:stCxn id="28" idx="3"/>
            <a:endCxn id="7" idx="1"/>
          </p:cNvCxnSpPr>
          <p:nvPr/>
        </p:nvCxnSpPr>
        <p:spPr>
          <a:xfrm>
            <a:off x="2760620" y="3228936"/>
            <a:ext cx="1719080" cy="756343"/>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2" name="Rectangle: Single Corner Snipped 21"/>
          <p:cNvSpPr/>
          <p:nvPr/>
        </p:nvSpPr>
        <p:spPr bwMode="gray">
          <a:xfrm>
            <a:off x="6667860" y="5016889"/>
            <a:ext cx="2322768" cy="1438976"/>
          </a:xfrm>
          <a:prstGeom prst="snip1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Network Policy</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4" name="Straight Arrow Connector 23"/>
          <p:cNvCxnSpPr>
            <a:stCxn id="22" idx="3"/>
          </p:cNvCxnSpPr>
          <p:nvPr/>
        </p:nvCxnSpPr>
        <p:spPr>
          <a:xfrm flipV="1">
            <a:off x="7829244" y="4071790"/>
            <a:ext cx="0" cy="945099"/>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7" idx="3"/>
            <a:endCxn id="12" idx="1"/>
          </p:cNvCxnSpPr>
          <p:nvPr/>
        </p:nvCxnSpPr>
        <p:spPr>
          <a:xfrm flipV="1">
            <a:off x="5795148" y="3971242"/>
            <a:ext cx="3313817" cy="14037"/>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6" name="Lightning Bolt 35"/>
          <p:cNvSpPr/>
          <p:nvPr/>
        </p:nvSpPr>
        <p:spPr bwMode="gray">
          <a:xfrm>
            <a:off x="7381964" y="4071790"/>
            <a:ext cx="303473" cy="499599"/>
          </a:xfrm>
          <a:prstGeom prst="lightningBolt">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8" name="Rectangle 27"/>
          <p:cNvSpPr/>
          <p:nvPr/>
        </p:nvSpPr>
        <p:spPr bwMode="gray">
          <a:xfrm>
            <a:off x="1698134" y="2825574"/>
            <a:ext cx="1062486" cy="80672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Pod</a:t>
            </a:r>
            <a:r>
              <a:rPr lang="en-US" sz="1800" kern="0" dirty="0">
                <a:ea typeface="Arial Unicode MS" pitchFamily="34" charset="-128"/>
                <a:cs typeface="Arial Unicode MS" pitchFamily="34" charset="-128"/>
              </a:rPr>
              <a:t> B</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9" name="Rectangle 28"/>
          <p:cNvSpPr/>
          <p:nvPr/>
        </p:nvSpPr>
        <p:spPr bwMode="gray">
          <a:xfrm>
            <a:off x="1698134" y="4488940"/>
            <a:ext cx="1062486" cy="80672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Pod</a:t>
            </a:r>
            <a:r>
              <a:rPr lang="en-US" sz="1800" kern="0" dirty="0">
                <a:ea typeface="Arial Unicode MS" pitchFamily="34" charset="-128"/>
                <a:cs typeface="Arial Unicode MS" pitchFamily="34" charset="-128"/>
              </a:rPr>
              <a:t> M</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30" name="Straight Arrow Connector 29"/>
          <p:cNvCxnSpPr>
            <a:stCxn id="29" idx="3"/>
            <a:endCxn id="7" idx="1"/>
          </p:cNvCxnSpPr>
          <p:nvPr/>
        </p:nvCxnSpPr>
        <p:spPr>
          <a:xfrm flipV="1">
            <a:off x="2760620" y="3985279"/>
            <a:ext cx="1719080" cy="907023"/>
          </a:xfrm>
          <a:prstGeom prst="straightConnector1">
            <a:avLst/>
          </a:prstGeom>
          <a:ln w="38100">
            <a:solidFill>
              <a:schemeClr val="accent5"/>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9" name="Flowchart: Document 38"/>
          <p:cNvSpPr/>
          <p:nvPr/>
        </p:nvSpPr>
        <p:spPr bwMode="gray">
          <a:xfrm>
            <a:off x="8133625" y="4782370"/>
            <a:ext cx="1506583" cy="766354"/>
          </a:xfrm>
          <a:prstGeom prst="flowChartDocument">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Selector: app: </a:t>
            </a:r>
            <a:r>
              <a:rPr lang="en-US" sz="1800" kern="0" dirty="0" err="1">
                <a:ea typeface="Arial Unicode MS" pitchFamily="34" charset="-128"/>
                <a:cs typeface="Arial Unicode MS" pitchFamily="34" charset="-128"/>
              </a:rPr>
              <a:t>nginx</a:t>
            </a:r>
            <a:endParaRPr lang="en-US" sz="1800" kern="0" dirty="0">
              <a:ea typeface="Arial Unicode MS" pitchFamily="34" charset="-128"/>
              <a:cs typeface="Arial Unicode MS" pitchFamily="34" charset="-128"/>
            </a:endParaRPr>
          </a:p>
        </p:txBody>
      </p:sp>
      <p:sp>
        <p:nvSpPr>
          <p:cNvPr id="49" name="Rectangle 48"/>
          <p:cNvSpPr/>
          <p:nvPr/>
        </p:nvSpPr>
        <p:spPr bwMode="gray">
          <a:xfrm>
            <a:off x="9522959" y="3385000"/>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app</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50" name="Flowchart: Document 49"/>
          <p:cNvSpPr/>
          <p:nvPr/>
        </p:nvSpPr>
        <p:spPr bwMode="gray">
          <a:xfrm>
            <a:off x="5986539" y="4718721"/>
            <a:ext cx="1506583" cy="766354"/>
          </a:xfrm>
          <a:prstGeom prst="flowChartDocument">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Selector: access: ok</a:t>
            </a:r>
          </a:p>
        </p:txBody>
      </p:sp>
      <p:sp>
        <p:nvSpPr>
          <p:cNvPr id="51" name="Rectangle 50"/>
          <p:cNvSpPr/>
          <p:nvPr/>
        </p:nvSpPr>
        <p:spPr bwMode="gray">
          <a:xfrm>
            <a:off x="2229377" y="2574739"/>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access</a:t>
            </a:r>
            <a:r>
              <a:rPr lang="de-DE" sz="1800" kern="0" dirty="0">
                <a:ea typeface="Arial Unicode MS" pitchFamily="34" charset="-128"/>
                <a:cs typeface="Arial Unicode MS" pitchFamily="34" charset="-128"/>
              </a:rPr>
              <a:t>: ok</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52" name="Rectangle 51"/>
          <p:cNvSpPr/>
          <p:nvPr/>
        </p:nvSpPr>
        <p:spPr bwMode="gray">
          <a:xfrm>
            <a:off x="2351297" y="5119315"/>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access</a:t>
            </a:r>
            <a:r>
              <a:rPr lang="de-DE" sz="1800" kern="0" dirty="0">
                <a:ea typeface="Arial Unicode MS" pitchFamily="34" charset="-128"/>
                <a:cs typeface="Arial Unicode MS" pitchFamily="34" charset="-128"/>
              </a:rPr>
              <a:t>: not ok</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40845430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Node Management</a:t>
            </a:r>
          </a:p>
        </p:txBody>
      </p:sp>
      <p:sp>
        <p:nvSpPr>
          <p:cNvPr id="5" name="Rectangle 4"/>
          <p:cNvSpPr/>
          <p:nvPr/>
        </p:nvSpPr>
        <p:spPr bwMode="gray">
          <a:xfrm>
            <a:off x="1944182" y="2895053"/>
            <a:ext cx="3703320" cy="307086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2400" b="1" kern="0" dirty="0">
                <a:ea typeface="Arial Unicode MS" pitchFamily="34" charset="-128"/>
                <a:cs typeface="Arial Unicode MS" pitchFamily="34" charset="-128"/>
              </a:rPr>
              <a:t>Worker A</a:t>
            </a:r>
          </a:p>
        </p:txBody>
      </p:sp>
      <p:sp>
        <p:nvSpPr>
          <p:cNvPr id="8" name="Rectangle 7"/>
          <p:cNvSpPr/>
          <p:nvPr/>
        </p:nvSpPr>
        <p:spPr bwMode="gray">
          <a:xfrm>
            <a:off x="3191544" y="4575937"/>
            <a:ext cx="1208595" cy="773906"/>
          </a:xfrm>
          <a:prstGeom prst="rect">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5" name="Rectangle 14"/>
          <p:cNvSpPr/>
          <p:nvPr/>
        </p:nvSpPr>
        <p:spPr bwMode="gray">
          <a:xfrm>
            <a:off x="3191544" y="3607011"/>
            <a:ext cx="1208595" cy="773906"/>
          </a:xfrm>
          <a:prstGeom prst="rect">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7" name="Rectangle 16"/>
          <p:cNvSpPr/>
          <p:nvPr/>
        </p:nvSpPr>
        <p:spPr bwMode="gray">
          <a:xfrm>
            <a:off x="6132460" y="2895054"/>
            <a:ext cx="3703320" cy="307086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2400" b="1" kern="0" dirty="0">
                <a:ea typeface="Arial Unicode MS" pitchFamily="34" charset="-128"/>
                <a:cs typeface="Arial Unicode MS" pitchFamily="34" charset="-128"/>
              </a:rPr>
              <a:t>Worker B</a:t>
            </a:r>
          </a:p>
        </p:txBody>
      </p:sp>
      <p:sp>
        <p:nvSpPr>
          <p:cNvPr id="18" name="Rectangle 17"/>
          <p:cNvSpPr/>
          <p:nvPr/>
        </p:nvSpPr>
        <p:spPr bwMode="gray">
          <a:xfrm>
            <a:off x="6673582" y="4610708"/>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0" name="Rectangle 19"/>
          <p:cNvSpPr/>
          <p:nvPr/>
        </p:nvSpPr>
        <p:spPr bwMode="gray">
          <a:xfrm>
            <a:off x="6673581" y="3681070"/>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3" name="Flowchart: Preparation 22"/>
          <p:cNvSpPr/>
          <p:nvPr/>
        </p:nvSpPr>
        <p:spPr bwMode="gray">
          <a:xfrm>
            <a:off x="1289957" y="2405772"/>
            <a:ext cx="1588973" cy="889908"/>
          </a:xfrm>
          <a:prstGeom prst="flowChartPreparation">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a:ea typeface="Arial Unicode MS" pitchFamily="34" charset="-128"/>
                <a:cs typeface="Arial Unicode MS" pitchFamily="34" charset="-128"/>
              </a:rPr>
              <a:t>cordon</a:t>
            </a: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4" name="Rectangle 23"/>
          <p:cNvSpPr/>
          <p:nvPr/>
        </p:nvSpPr>
        <p:spPr bwMode="gray">
          <a:xfrm>
            <a:off x="4988379" y="1167492"/>
            <a:ext cx="1820636" cy="62865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a:ln>
                  <a:noFill/>
                </a:ln>
                <a:effectLst/>
                <a:uLnTx/>
                <a:uFillTx/>
                <a:ea typeface="Arial Unicode MS" pitchFamily="34" charset="-128"/>
                <a:cs typeface="Arial Unicode MS" pitchFamily="34" charset="-128"/>
              </a:rPr>
              <a:t>Scheduler</a:t>
            </a:r>
          </a:p>
        </p:txBody>
      </p:sp>
      <p:cxnSp>
        <p:nvCxnSpPr>
          <p:cNvPr id="27" name="Connector: Elbow 26"/>
          <p:cNvCxnSpPr>
            <a:stCxn id="24" idx="2"/>
            <a:endCxn id="5" idx="0"/>
          </p:cNvCxnSpPr>
          <p:nvPr/>
        </p:nvCxnSpPr>
        <p:spPr>
          <a:xfrm rot="5400000">
            <a:off x="4297815" y="1294170"/>
            <a:ext cx="1098911" cy="2102855"/>
          </a:xfrm>
          <a:prstGeom prst="bentConnector3">
            <a:avLst/>
          </a:prstGeom>
          <a:ln w="571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8" name="Connector: Elbow 27"/>
          <p:cNvCxnSpPr>
            <a:stCxn id="24" idx="2"/>
            <a:endCxn id="17" idx="0"/>
          </p:cNvCxnSpPr>
          <p:nvPr/>
        </p:nvCxnSpPr>
        <p:spPr>
          <a:xfrm rot="16200000" flipH="1">
            <a:off x="6391952" y="1302886"/>
            <a:ext cx="1098912" cy="2085423"/>
          </a:xfrm>
          <a:prstGeom prst="bentConnector3">
            <a:avLst>
              <a:gd name="adj1" fmla="val 50000"/>
            </a:avLst>
          </a:prstGeom>
          <a:ln w="571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1" name="Flowchart: Preparation 30"/>
          <p:cNvSpPr/>
          <p:nvPr/>
        </p:nvSpPr>
        <p:spPr bwMode="gray">
          <a:xfrm>
            <a:off x="1287435" y="3549010"/>
            <a:ext cx="1588973" cy="889908"/>
          </a:xfrm>
          <a:prstGeom prst="flowChartPreparation">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drain</a:t>
            </a: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32" name="Rectangle 31"/>
          <p:cNvSpPr/>
          <p:nvPr/>
        </p:nvSpPr>
        <p:spPr bwMode="gray">
          <a:xfrm>
            <a:off x="8254680" y="4633938"/>
            <a:ext cx="1208595" cy="773906"/>
          </a:xfrm>
          <a:prstGeom prst="rect">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3" name="Rectangle 32"/>
          <p:cNvSpPr/>
          <p:nvPr/>
        </p:nvSpPr>
        <p:spPr bwMode="gray">
          <a:xfrm>
            <a:off x="8254680" y="3665012"/>
            <a:ext cx="1208595" cy="773906"/>
          </a:xfrm>
          <a:prstGeom prst="rect">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1552695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par>
                          <p:cTn id="7" fill="hold">
                            <p:stCondLst>
                              <p:cond delay="0"/>
                            </p:stCondLst>
                            <p:childTnLst>
                              <p:par>
                                <p:cTn id="8" presetID="1" presetClass="exit" presetSubtype="0" fill="hold" nodeType="afterEffect">
                                  <p:stCondLst>
                                    <p:cond delay="0"/>
                                  </p:stCondLst>
                                  <p:childTnLst>
                                    <p:set>
                                      <p:cBhvr>
                                        <p:cTn id="9" dur="1" fill="hold">
                                          <p:stCondLst>
                                            <p:cond delay="0"/>
                                          </p:stCondLst>
                                        </p:cTn>
                                        <p:tgtEl>
                                          <p:spTgt spid="27"/>
                                        </p:tgtEl>
                                        <p:attrNameLst>
                                          <p:attrName>style.visibility</p:attrName>
                                        </p:attrNameLst>
                                      </p:cBhvr>
                                      <p:to>
                                        <p:strVal val="hidden"/>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31"/>
                                        </p:tgtEl>
                                        <p:attrNameLst>
                                          <p:attrName>style.visibility</p:attrName>
                                        </p:attrNameLst>
                                      </p:cBhvr>
                                      <p:to>
                                        <p:strVal val="visible"/>
                                      </p:to>
                                    </p:set>
                                  </p:childTnLst>
                                </p:cTn>
                              </p:par>
                            </p:childTnLst>
                          </p:cTn>
                        </p:par>
                        <p:par>
                          <p:cTn id="14" fill="hold">
                            <p:stCondLst>
                              <p:cond delay="0"/>
                            </p:stCondLst>
                            <p:childTnLst>
                              <p:par>
                                <p:cTn id="15" presetID="1" presetClass="exit" presetSubtype="0" fill="hold" grpId="0" nodeType="afterEffect">
                                  <p:stCondLst>
                                    <p:cond delay="0"/>
                                  </p:stCondLst>
                                  <p:childTnLst>
                                    <p:set>
                                      <p:cBhvr>
                                        <p:cTn id="16" dur="1" fill="hold">
                                          <p:stCondLst>
                                            <p:cond delay="0"/>
                                          </p:stCondLst>
                                        </p:cTn>
                                        <p:tgtEl>
                                          <p:spTgt spid="15"/>
                                        </p:tgtEl>
                                        <p:attrNameLst>
                                          <p:attrName>style.visibility</p:attrName>
                                        </p:attrNameLst>
                                      </p:cBhvr>
                                      <p:to>
                                        <p:strVal val="hidden"/>
                                      </p:to>
                                    </p:set>
                                  </p:childTnLst>
                                </p:cTn>
                              </p:par>
                              <p:par>
                                <p:cTn id="17" presetID="1" presetClass="exit"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5" grpId="0" animBg="1"/>
      <p:bldP spid="23" grpId="0" animBg="1"/>
      <p:bldP spid="31" grpId="0" animBg="1"/>
      <p:bldP spid="32" grpId="0" animBg="1"/>
      <p:bldP spid="3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 note on scheduling pods…</a:t>
            </a:r>
          </a:p>
        </p:txBody>
      </p:sp>
      <p:sp>
        <p:nvSpPr>
          <p:cNvPr id="4" name="Rectangle 3"/>
          <p:cNvSpPr/>
          <p:nvPr/>
        </p:nvSpPr>
        <p:spPr bwMode="gray">
          <a:xfrm>
            <a:off x="858333" y="3180802"/>
            <a:ext cx="2455957" cy="307086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2400" b="1" kern="0" dirty="0">
                <a:ea typeface="Arial Unicode MS" pitchFamily="34" charset="-128"/>
                <a:cs typeface="Arial Unicode MS" pitchFamily="34" charset="-128"/>
              </a:rPr>
              <a:t>Worker A</a:t>
            </a:r>
          </a:p>
        </p:txBody>
      </p:sp>
      <p:sp>
        <p:nvSpPr>
          <p:cNvPr id="6" name="Rectangle 5"/>
          <p:cNvSpPr/>
          <p:nvPr/>
        </p:nvSpPr>
        <p:spPr bwMode="gray">
          <a:xfrm>
            <a:off x="1482013" y="4951493"/>
            <a:ext cx="1208595" cy="773906"/>
          </a:xfrm>
          <a:prstGeom prst="rect">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Tolerate</a:t>
            </a:r>
            <a:r>
              <a:rPr lang="de-DE" sz="1600" b="1" kern="0" noProof="0" dirty="0">
                <a:ea typeface="Arial Unicode MS" pitchFamily="34" charset="-128"/>
                <a:cs typeface="Arial Unicode MS" pitchFamily="34" charset="-128"/>
              </a:rPr>
              <a:t> </a:t>
            </a:r>
            <a:r>
              <a:rPr lang="de-DE" sz="1600" b="1" kern="0" dirty="0">
                <a:ea typeface="Arial Unicode MS" pitchFamily="34" charset="-128"/>
                <a:cs typeface="Arial Unicode MS" pitchFamily="34" charset="-128"/>
              </a:rPr>
              <a:t>N</a:t>
            </a:r>
            <a:r>
              <a:rPr lang="de-DE" sz="1600" b="1" kern="0" noProof="0" dirty="0" err="1">
                <a:ea typeface="Arial Unicode MS" pitchFamily="34" charset="-128"/>
                <a:cs typeface="Arial Unicode MS" pitchFamily="34" charset="-128"/>
              </a:rPr>
              <a:t>oUsers</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Rectangle 6"/>
          <p:cNvSpPr/>
          <p:nvPr/>
        </p:nvSpPr>
        <p:spPr bwMode="gray">
          <a:xfrm>
            <a:off x="3683173" y="3188970"/>
            <a:ext cx="3703320" cy="307086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2400" b="1" kern="0" dirty="0">
                <a:ea typeface="Arial Unicode MS" pitchFamily="34" charset="-128"/>
                <a:cs typeface="Arial Unicode MS" pitchFamily="34" charset="-128"/>
              </a:rPr>
              <a:t>Worker B</a:t>
            </a:r>
          </a:p>
        </p:txBody>
      </p:sp>
      <p:sp>
        <p:nvSpPr>
          <p:cNvPr id="9" name="Rectangle 8"/>
          <p:cNvSpPr/>
          <p:nvPr/>
        </p:nvSpPr>
        <p:spPr bwMode="gray">
          <a:xfrm>
            <a:off x="4301834" y="5005918"/>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NotWith</a:t>
            </a:r>
            <a:r>
              <a:rPr lang="de-DE" sz="1600" b="1" kern="0" noProof="0" dirty="0">
                <a:ea typeface="Arial Unicode MS" pitchFamily="34" charset="-128"/>
                <a:cs typeface="Arial Unicode MS" pitchFamily="34" charset="-128"/>
              </a:rPr>
              <a:t> Database</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1" name="Rectangle 10"/>
          <p:cNvSpPr/>
          <p:nvPr/>
        </p:nvSpPr>
        <p:spPr bwMode="gray">
          <a:xfrm>
            <a:off x="4620986" y="1141241"/>
            <a:ext cx="1820636" cy="62865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a:ln>
                  <a:noFill/>
                </a:ln>
                <a:effectLst/>
                <a:uLnTx/>
                <a:uFillTx/>
                <a:ea typeface="Arial Unicode MS" pitchFamily="34" charset="-128"/>
                <a:cs typeface="Arial Unicode MS" pitchFamily="34" charset="-128"/>
              </a:rPr>
              <a:t>Scheduler</a:t>
            </a:r>
          </a:p>
        </p:txBody>
      </p:sp>
      <p:cxnSp>
        <p:nvCxnSpPr>
          <p:cNvPr id="12" name="Connector: Elbow 11"/>
          <p:cNvCxnSpPr>
            <a:stCxn id="11" idx="2"/>
            <a:endCxn id="4" idx="0"/>
          </p:cNvCxnSpPr>
          <p:nvPr/>
        </p:nvCxnSpPr>
        <p:spPr>
          <a:xfrm rot="5400000">
            <a:off x="3103353" y="752850"/>
            <a:ext cx="1410911" cy="3444992"/>
          </a:xfrm>
          <a:prstGeom prst="bentConnector3">
            <a:avLst/>
          </a:prstGeom>
          <a:ln w="571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3" name="Connector: Elbow 12"/>
          <p:cNvCxnSpPr>
            <a:stCxn id="11" idx="2"/>
            <a:endCxn id="7" idx="0"/>
          </p:cNvCxnSpPr>
          <p:nvPr/>
        </p:nvCxnSpPr>
        <p:spPr>
          <a:xfrm rot="16200000" flipH="1">
            <a:off x="4823529" y="2477665"/>
            <a:ext cx="1419079" cy="3529"/>
          </a:xfrm>
          <a:prstGeom prst="bentConnector3">
            <a:avLst>
              <a:gd name="adj1" fmla="val 50000"/>
            </a:avLst>
          </a:prstGeom>
          <a:ln w="571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0" name="Flowchart: Preparation 9"/>
          <p:cNvSpPr/>
          <p:nvPr/>
        </p:nvSpPr>
        <p:spPr bwMode="gray">
          <a:xfrm>
            <a:off x="1184481" y="3826324"/>
            <a:ext cx="1803657" cy="889908"/>
          </a:xfrm>
          <a:prstGeom prst="flowChartPreparation">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Taint: </a:t>
            </a:r>
            <a:r>
              <a:rPr lang="en-US" sz="1800" kern="0" noProof="0" dirty="0" err="1">
                <a:ea typeface="Arial Unicode MS" pitchFamily="34" charset="-128"/>
                <a:cs typeface="Arial Unicode MS" pitchFamily="34" charset="-128"/>
              </a:rPr>
              <a:t>NoUsers</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9" name="Rectangle 18"/>
          <p:cNvSpPr/>
          <p:nvPr/>
        </p:nvSpPr>
        <p:spPr bwMode="gray">
          <a:xfrm>
            <a:off x="4301834" y="3966818"/>
            <a:ext cx="1208595" cy="773906"/>
          </a:xfrm>
          <a:prstGeom prst="rect">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600" b="1" i="0" u="none" strike="noStrike" kern="0" cap="none" spc="0" normalizeH="0" baseline="0" noProof="0" dirty="0" err="1">
                <a:ln>
                  <a:noFill/>
                </a:ln>
                <a:effectLst/>
                <a:uLnTx/>
                <a:uFillTx/>
                <a:ea typeface="Arial Unicode MS" pitchFamily="34" charset="-128"/>
                <a:cs typeface="Arial Unicode MS" pitchFamily="34" charset="-128"/>
              </a:rPr>
              <a:t>OnNodeB</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2" name="Rectangle 21"/>
          <p:cNvSpPr/>
          <p:nvPr/>
        </p:nvSpPr>
        <p:spPr bwMode="gray">
          <a:xfrm>
            <a:off x="7750357" y="3180802"/>
            <a:ext cx="3703320" cy="307086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2400" b="1" kern="0" dirty="0">
                <a:ea typeface="Arial Unicode MS" pitchFamily="34" charset="-128"/>
                <a:cs typeface="Arial Unicode MS" pitchFamily="34" charset="-128"/>
              </a:rPr>
              <a:t>Worker C</a:t>
            </a:r>
          </a:p>
        </p:txBody>
      </p:sp>
      <p:sp>
        <p:nvSpPr>
          <p:cNvPr id="23" name="Rectangle 22"/>
          <p:cNvSpPr/>
          <p:nvPr/>
        </p:nvSpPr>
        <p:spPr bwMode="gray">
          <a:xfrm>
            <a:off x="8291479" y="4896456"/>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600" b="1" i="0" u="none" strike="noStrike" kern="0" cap="none" spc="0" normalizeH="0" baseline="0" noProof="0" dirty="0" err="1">
                <a:ln>
                  <a:noFill/>
                </a:ln>
                <a:effectLst/>
                <a:uLnTx/>
                <a:uFillTx/>
                <a:ea typeface="Arial Unicode MS" pitchFamily="34" charset="-128"/>
                <a:cs typeface="Arial Unicode MS" pitchFamily="34" charset="-128"/>
              </a:rPr>
              <a:t>NotWith</a:t>
            </a:r>
            <a:r>
              <a:rPr kumimoji="0" lang="de-DE" sz="1600" b="1" i="0" u="none" strike="noStrike" kern="0" cap="none" spc="0" normalizeH="0" baseline="0" noProof="0" dirty="0">
                <a:ln>
                  <a:noFill/>
                </a:ln>
                <a:effectLst/>
                <a:uLnTx/>
                <a:uFillTx/>
                <a:ea typeface="Arial Unicode MS" pitchFamily="34" charset="-128"/>
                <a:cs typeface="Arial Unicode MS" pitchFamily="34" charset="-128"/>
              </a:rPr>
              <a:t> Database</a:t>
            </a:r>
          </a:p>
        </p:txBody>
      </p:sp>
      <p:sp>
        <p:nvSpPr>
          <p:cNvPr id="24" name="Rectangle 23"/>
          <p:cNvSpPr/>
          <p:nvPr/>
        </p:nvSpPr>
        <p:spPr bwMode="gray">
          <a:xfrm>
            <a:off x="8291478" y="3966818"/>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dirty="0">
                <a:ea typeface="Arial Unicode MS" pitchFamily="34" charset="-128"/>
                <a:cs typeface="Arial Unicode MS" pitchFamily="34" charset="-128"/>
              </a:rPr>
              <a:t>Backend </a:t>
            </a:r>
            <a:r>
              <a:rPr lang="de-DE" sz="1600" b="1" kern="0" dirty="0" err="1">
                <a:ea typeface="Arial Unicode MS" pitchFamily="34" charset="-128"/>
                <a:cs typeface="Arial Unicode MS" pitchFamily="34" charset="-128"/>
              </a:rPr>
              <a:t>With</a:t>
            </a:r>
            <a:r>
              <a:rPr lang="de-DE" sz="1600" b="1" kern="0" dirty="0">
                <a:ea typeface="Arial Unicode MS" pitchFamily="34" charset="-128"/>
                <a:cs typeface="Arial Unicode MS" pitchFamily="34" charset="-128"/>
              </a:rPr>
              <a:t> Frontend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8" name="Connector: Elbow 27"/>
          <p:cNvCxnSpPr>
            <a:stCxn id="11" idx="2"/>
            <a:endCxn id="22" idx="0"/>
          </p:cNvCxnSpPr>
          <p:nvPr/>
        </p:nvCxnSpPr>
        <p:spPr>
          <a:xfrm rot="16200000" flipH="1">
            <a:off x="6861205" y="439989"/>
            <a:ext cx="1410911" cy="4070713"/>
          </a:xfrm>
          <a:prstGeom prst="bentConnector3">
            <a:avLst>
              <a:gd name="adj1" fmla="val 50000"/>
            </a:avLst>
          </a:prstGeom>
          <a:ln w="571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1" name="Rectangle 30"/>
          <p:cNvSpPr/>
          <p:nvPr/>
        </p:nvSpPr>
        <p:spPr bwMode="gray">
          <a:xfrm>
            <a:off x="5755533" y="3981031"/>
            <a:ext cx="1208595" cy="773906"/>
          </a:xfrm>
          <a:prstGeom prst="rect">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OnNodeB</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2" name="Rectangle 31"/>
          <p:cNvSpPr/>
          <p:nvPr/>
        </p:nvSpPr>
        <p:spPr bwMode="gray">
          <a:xfrm>
            <a:off x="9863937" y="3942326"/>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600" b="1" i="0" u="none" strike="noStrike" kern="0" cap="none" spc="0" normalizeH="0" baseline="0" dirty="0">
                <a:ln>
                  <a:noFill/>
                </a:ln>
                <a:effectLst/>
                <a:uLnTx/>
                <a:uFillTx/>
                <a:ea typeface="Arial Unicode MS" pitchFamily="34" charset="-128"/>
                <a:cs typeface="Arial Unicode MS" pitchFamily="34" charset="-128"/>
              </a:rPr>
              <a:t>Frontend</a:t>
            </a:r>
            <a:r>
              <a:rPr kumimoji="0" lang="en-US" sz="1600" b="1" i="0" u="none" strike="noStrike" kern="0" cap="none" spc="0" normalizeH="0" dirty="0">
                <a:ln>
                  <a:noFill/>
                </a:ln>
                <a:effectLst/>
                <a:uLnTx/>
                <a:uFillTx/>
                <a:ea typeface="Arial Unicode MS" pitchFamily="34" charset="-128"/>
                <a:cs typeface="Arial Unicode MS" pitchFamily="34" charset="-128"/>
              </a:rPr>
              <a:t> With Backend</a:t>
            </a:r>
            <a:endParaRPr kumimoji="0" lang="en-US" sz="1600" b="1" i="0" u="none" strike="noStrike" kern="0" cap="none" spc="0" normalizeH="0" baseline="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464764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Sometimes working with </a:t>
            </a:r>
            <a:r>
              <a:rPr lang="en-US" dirty="0" err="1"/>
              <a:t>kubernetes</a:t>
            </a:r>
            <a:r>
              <a:rPr lang="en-US" dirty="0"/>
              <a:t> is like …</a:t>
            </a:r>
          </a:p>
        </p:txBody>
      </p:sp>
      <p:pic>
        <p:nvPicPr>
          <p:cNvPr id="1028" name="Picture 4" descr="The Important Fiel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8388" y="1370845"/>
            <a:ext cx="9753039" cy="4239116"/>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4732922" y="5691976"/>
            <a:ext cx="2803973" cy="415498"/>
          </a:xfrm>
          <a:prstGeom prst="rect">
            <a:avLst/>
          </a:prstGeom>
        </p:spPr>
        <p:txBody>
          <a:bodyPr wrap="none">
            <a:spAutoFit/>
          </a:bodyPr>
          <a:lstStyle/>
          <a:p>
            <a:r>
              <a:rPr lang="en-US" dirty="0">
                <a:hlinkClick r:id="rId4"/>
              </a:rPr>
              <a:t>https://xkcd.com/970/</a:t>
            </a:r>
            <a:endParaRPr lang="en-US" dirty="0"/>
          </a:p>
        </p:txBody>
      </p:sp>
    </p:spTree>
    <p:extLst>
      <p:ext uri="{BB962C8B-B14F-4D97-AF65-F5344CB8AC3E}">
        <p14:creationId xmlns:p14="http://schemas.microsoft.com/office/powerpoint/2010/main" val="8229339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 K8s Dashboard</a:t>
            </a:r>
          </a:p>
        </p:txBody>
      </p:sp>
      <p:pic>
        <p:nvPicPr>
          <p:cNvPr id="5" name="Picture 4"/>
          <p:cNvPicPr>
            <a:picLocks noChangeAspect="1"/>
          </p:cNvPicPr>
          <p:nvPr/>
        </p:nvPicPr>
        <p:blipFill>
          <a:blip r:embed="rId3"/>
          <a:stretch>
            <a:fillRect/>
          </a:stretch>
        </p:blipFill>
        <p:spPr>
          <a:xfrm>
            <a:off x="598254" y="959749"/>
            <a:ext cx="10997970" cy="5435976"/>
          </a:xfrm>
          <a:prstGeom prst="rect">
            <a:avLst/>
          </a:prstGeom>
        </p:spPr>
      </p:pic>
    </p:spTree>
    <p:extLst>
      <p:ext uri="{BB962C8B-B14F-4D97-AF65-F5344CB8AC3E}">
        <p14:creationId xmlns:p14="http://schemas.microsoft.com/office/powerpoint/2010/main" val="3061429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Wherefrom can I get a cluster?</a:t>
            </a:r>
          </a:p>
        </p:txBody>
      </p:sp>
      <p:pic>
        <p:nvPicPr>
          <p:cNvPr id="1028" name="Picture 4" descr="Image result for aw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4001" y="2244819"/>
            <a:ext cx="1760724" cy="924676"/>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Image result for gc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8915" y="763798"/>
            <a:ext cx="3413761" cy="1453395"/>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Image result for azur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7953" y="3414347"/>
            <a:ext cx="2095687" cy="1081645"/>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Image result for giantswarm"/>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0135" y="4796281"/>
            <a:ext cx="1579432" cy="1579432"/>
          </a:xfrm>
          <a:prstGeom prst="rect">
            <a:avLst/>
          </a:prstGeom>
          <a:noFill/>
          <a:extLst>
            <a:ext uri="{909E8E84-426E-40DD-AFC4-6F175D3DCCD1}">
              <a14:hiddenFill xmlns:a14="http://schemas.microsoft.com/office/drawing/2010/main">
                <a:solidFill>
                  <a:srgbClr val="FFFFFF"/>
                </a:solidFill>
              </a14:hiddenFill>
            </a:ext>
          </a:extLst>
        </p:spPr>
      </p:pic>
      <p:pic>
        <p:nvPicPr>
          <p:cNvPr id="1048" name="Picture 24" descr="logo@2x.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36923" y="2057890"/>
            <a:ext cx="2352093" cy="235209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4022866" y="5710510"/>
            <a:ext cx="4937570" cy="415498"/>
          </a:xfrm>
          <a:prstGeom prst="rect">
            <a:avLst/>
          </a:prstGeom>
        </p:spPr>
        <p:txBody>
          <a:bodyPr wrap="none">
            <a:spAutoFit/>
          </a:bodyPr>
          <a:lstStyle/>
          <a:p>
            <a:r>
              <a:rPr lang="en-US" dirty="0">
                <a:hlinkClick r:id="rId7"/>
              </a:rPr>
              <a:t>https://github.com/kubernetes/minikube</a:t>
            </a:r>
            <a:r>
              <a:rPr lang="en-US" dirty="0"/>
              <a:t> </a:t>
            </a:r>
          </a:p>
        </p:txBody>
      </p:sp>
      <p:pic>
        <p:nvPicPr>
          <p:cNvPr id="1026" name="Picture 2" descr="logo.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053343" y="1330277"/>
            <a:ext cx="4295500" cy="41681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7288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034"/>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1028"/>
                                        </p:tgtEl>
                                        <p:attrNameLst>
                                          <p:attrName>style.visibility</p:attrName>
                                        </p:attrNameLst>
                                      </p:cBhvr>
                                      <p:to>
                                        <p:strVal val="hidden"/>
                                      </p:to>
                                    </p:set>
                                  </p:childTnLst>
                                </p:cTn>
                              </p:par>
                              <p:par>
                                <p:cTn id="9" presetID="1" presetClass="exit" presetSubtype="0" fill="hold" nodeType="withEffect">
                                  <p:stCondLst>
                                    <p:cond delay="0"/>
                                  </p:stCondLst>
                                  <p:childTnLst>
                                    <p:set>
                                      <p:cBhvr>
                                        <p:cTn id="10" dur="1" fill="hold">
                                          <p:stCondLst>
                                            <p:cond delay="0"/>
                                          </p:stCondLst>
                                        </p:cTn>
                                        <p:tgtEl>
                                          <p:spTgt spid="1040"/>
                                        </p:tgtEl>
                                        <p:attrNameLst>
                                          <p:attrName>style.visibility</p:attrName>
                                        </p:attrNameLst>
                                      </p:cBhvr>
                                      <p:to>
                                        <p:strVal val="hidden"/>
                                      </p:to>
                                    </p:set>
                                  </p:childTnLst>
                                </p:cTn>
                              </p:par>
                              <p:par>
                                <p:cTn id="11" presetID="1" presetClass="exit" presetSubtype="0" fill="hold" nodeType="withEffect">
                                  <p:stCondLst>
                                    <p:cond delay="0"/>
                                  </p:stCondLst>
                                  <p:childTnLst>
                                    <p:set>
                                      <p:cBhvr>
                                        <p:cTn id="12" dur="1" fill="hold">
                                          <p:stCondLst>
                                            <p:cond delay="0"/>
                                          </p:stCondLst>
                                        </p:cTn>
                                        <p:tgtEl>
                                          <p:spTgt spid="1042"/>
                                        </p:tgtEl>
                                        <p:attrNameLst>
                                          <p:attrName>style.visibility</p:attrName>
                                        </p:attrNameLst>
                                      </p:cBhvr>
                                      <p:to>
                                        <p:strVal val="hidden"/>
                                      </p:to>
                                    </p:set>
                                  </p:childTnLst>
                                </p:cTn>
                              </p:par>
                              <p:par>
                                <p:cTn id="13" presetID="1" presetClass="exit" presetSubtype="0" fill="hold" nodeType="withEffect">
                                  <p:stCondLst>
                                    <p:cond delay="0"/>
                                  </p:stCondLst>
                                  <p:childTnLst>
                                    <p:set>
                                      <p:cBhvr>
                                        <p:cTn id="14" dur="1" fill="hold">
                                          <p:stCondLst>
                                            <p:cond delay="0"/>
                                          </p:stCondLst>
                                        </p:cTn>
                                        <p:tgtEl>
                                          <p:spTgt spid="1048"/>
                                        </p:tgtEl>
                                        <p:attrNameLst>
                                          <p:attrName>style.visibility</p:attrName>
                                        </p:attrNameLst>
                                      </p:cBhvr>
                                      <p:to>
                                        <p:strVal val="hidden"/>
                                      </p:to>
                                    </p:set>
                                  </p:childTnLst>
                                </p:cTn>
                              </p:par>
                              <p:par>
                                <p:cTn id="15" presetID="1" presetClass="entr" presetSubtype="0" fill="hold" grpId="0" nodeType="withEffect">
                                  <p:stCondLst>
                                    <p:cond delay="0"/>
                                  </p:stCondLst>
                                  <p:childTnLst>
                                    <p:set>
                                      <p:cBhvr>
                                        <p:cTn id="16" dur="1" fill="hold">
                                          <p:stCondLst>
                                            <p:cond delay="0"/>
                                          </p:stCondLst>
                                        </p:cTn>
                                        <p:tgtEl>
                                          <p:spTgt spid="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bwMode="gray">
          <a:xfrm>
            <a:off x="2171701" y="3185160"/>
            <a:ext cx="6179820" cy="3303743"/>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lang="en-US" sz="1600" b="1" kern="0" dirty="0">
                <a:ea typeface="Arial Unicode MS" pitchFamily="34" charset="-128"/>
                <a:cs typeface="Arial Unicode MS" pitchFamily="34" charset="-128"/>
              </a:rPr>
              <a:t>Namespace</a:t>
            </a:r>
            <a:endParaRPr kumimoji="0" lang="en-US"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 name="Title 1"/>
          <p:cNvSpPr>
            <a:spLocks noGrp="1"/>
          </p:cNvSpPr>
          <p:nvPr>
            <p:ph type="title"/>
          </p:nvPr>
        </p:nvSpPr>
        <p:spPr/>
        <p:txBody>
          <a:bodyPr/>
          <a:lstStyle/>
          <a:p>
            <a:r>
              <a:rPr lang="en-US" dirty="0"/>
              <a:t>Service Accounts</a:t>
            </a:r>
          </a:p>
        </p:txBody>
      </p:sp>
      <p:sp>
        <p:nvSpPr>
          <p:cNvPr id="8" name="Rectangle 7"/>
          <p:cNvSpPr/>
          <p:nvPr/>
        </p:nvSpPr>
        <p:spPr>
          <a:xfrm>
            <a:off x="504000" y="1223190"/>
            <a:ext cx="10918380" cy="1708160"/>
          </a:xfrm>
          <a:prstGeom prst="rect">
            <a:avLst/>
          </a:prstGeom>
        </p:spPr>
        <p:txBody>
          <a:bodyPr wrap="square">
            <a:spAutoFit/>
          </a:bodyPr>
          <a:lstStyle/>
          <a:p>
            <a:pPr marL="342900" indent="-342900">
              <a:buFont typeface="Wingdings" panose="05000000000000000000" pitchFamily="2" charset="2"/>
              <a:buChar char="§"/>
            </a:pPr>
            <a:r>
              <a:rPr lang="en-US" dirty="0"/>
              <a:t>Service accounts are technical user in Kubernetes</a:t>
            </a:r>
          </a:p>
          <a:p>
            <a:pPr marL="342900" indent="-342900">
              <a:buFont typeface="Wingdings" panose="05000000000000000000" pitchFamily="2" charset="2"/>
              <a:buChar char="§"/>
            </a:pPr>
            <a:r>
              <a:rPr lang="en-US" dirty="0"/>
              <a:t>Bound to a namespace</a:t>
            </a:r>
          </a:p>
          <a:p>
            <a:pPr marL="342900" indent="-342900">
              <a:buFont typeface="Wingdings" panose="05000000000000000000" pitchFamily="2" charset="2"/>
              <a:buChar char="§"/>
            </a:pPr>
            <a:r>
              <a:rPr lang="en-US" dirty="0"/>
              <a:t>Allowed to communicate with the API server</a:t>
            </a:r>
          </a:p>
          <a:p>
            <a:pPr marL="342900" indent="-342900">
              <a:buFont typeface="Wingdings" panose="05000000000000000000" pitchFamily="2" charset="2"/>
              <a:buChar char="§"/>
            </a:pPr>
            <a:r>
              <a:rPr lang="en-US" dirty="0"/>
              <a:t>Provide identity for pods</a:t>
            </a:r>
          </a:p>
          <a:p>
            <a:pPr marL="342900" indent="-342900">
              <a:buFont typeface="Wingdings" panose="05000000000000000000" pitchFamily="2" charset="2"/>
              <a:buChar char="§"/>
            </a:pPr>
            <a:r>
              <a:rPr lang="en-US" dirty="0"/>
              <a:t>Pods can inherit permissions to access the API server or a registry (image pull secret)</a:t>
            </a:r>
          </a:p>
        </p:txBody>
      </p:sp>
      <p:sp>
        <p:nvSpPr>
          <p:cNvPr id="7" name="Rectangle 6"/>
          <p:cNvSpPr/>
          <p:nvPr/>
        </p:nvSpPr>
        <p:spPr bwMode="gray">
          <a:xfrm>
            <a:off x="3169059" y="3966951"/>
            <a:ext cx="1627931" cy="115625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service account</a:t>
            </a:r>
          </a:p>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“default”</a:t>
            </a:r>
          </a:p>
        </p:txBody>
      </p:sp>
      <p:sp>
        <p:nvSpPr>
          <p:cNvPr id="12" name="Rectangle 11"/>
          <p:cNvSpPr/>
          <p:nvPr/>
        </p:nvSpPr>
        <p:spPr bwMode="gray">
          <a:xfrm>
            <a:off x="6624394" y="3542373"/>
            <a:ext cx="1062486" cy="80672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Pod</a:t>
            </a:r>
            <a:r>
              <a:rPr lang="en-US" sz="1800" kern="0" dirty="0">
                <a:ea typeface="Arial Unicode MS" pitchFamily="34" charset="-128"/>
                <a:cs typeface="Arial Unicode MS" pitchFamily="34" charset="-128"/>
              </a:rPr>
              <a:t> A</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4" name="Rectangle 13"/>
          <p:cNvSpPr/>
          <p:nvPr/>
        </p:nvSpPr>
        <p:spPr bwMode="gray">
          <a:xfrm>
            <a:off x="6624394" y="5477853"/>
            <a:ext cx="1062486" cy="80672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Pod</a:t>
            </a:r>
            <a:r>
              <a:rPr lang="en-US" sz="1800" kern="0" dirty="0">
                <a:ea typeface="Arial Unicode MS" pitchFamily="34" charset="-128"/>
                <a:cs typeface="Arial Unicode MS" pitchFamily="34" charset="-128"/>
              </a:rPr>
              <a:t> B</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16" name="Straight Arrow Connector 15"/>
          <p:cNvCxnSpPr>
            <a:stCxn id="7" idx="3"/>
            <a:endCxn id="12" idx="1"/>
          </p:cNvCxnSpPr>
          <p:nvPr/>
        </p:nvCxnSpPr>
        <p:spPr>
          <a:xfrm flipV="1">
            <a:off x="4796990" y="3945735"/>
            <a:ext cx="1827404" cy="599345"/>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7" idx="3"/>
            <a:endCxn id="14" idx="1"/>
          </p:cNvCxnSpPr>
          <p:nvPr/>
        </p:nvCxnSpPr>
        <p:spPr>
          <a:xfrm>
            <a:off x="4796990" y="4545080"/>
            <a:ext cx="1827404" cy="1336135"/>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2" name="Cylinder 21"/>
          <p:cNvSpPr/>
          <p:nvPr/>
        </p:nvSpPr>
        <p:spPr bwMode="gray">
          <a:xfrm>
            <a:off x="3481540" y="5500723"/>
            <a:ext cx="1002967" cy="812920"/>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secrets</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4" name="Straight Arrow Connector 23"/>
          <p:cNvCxnSpPr>
            <a:stCxn id="22" idx="1"/>
            <a:endCxn id="7" idx="2"/>
          </p:cNvCxnSpPr>
          <p:nvPr/>
        </p:nvCxnSpPr>
        <p:spPr>
          <a:xfrm flipV="1">
            <a:off x="3983024" y="5123209"/>
            <a:ext cx="1" cy="377514"/>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41918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bwMode="gray">
          <a:xfrm>
            <a:off x="2171701" y="3185160"/>
            <a:ext cx="6179820" cy="3303743"/>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lang="en-US" sz="1600" b="1" kern="0" dirty="0">
                <a:ea typeface="Arial Unicode MS" pitchFamily="34" charset="-128"/>
                <a:cs typeface="Arial Unicode MS" pitchFamily="34" charset="-128"/>
              </a:rPr>
              <a:t>Namespace</a:t>
            </a:r>
            <a:endParaRPr kumimoji="0" lang="en-US"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 name="Title 1"/>
          <p:cNvSpPr>
            <a:spLocks noGrp="1"/>
          </p:cNvSpPr>
          <p:nvPr>
            <p:ph type="title"/>
          </p:nvPr>
        </p:nvSpPr>
        <p:spPr/>
        <p:txBody>
          <a:bodyPr/>
          <a:lstStyle/>
          <a:p>
            <a:r>
              <a:rPr lang="en-US" dirty="0"/>
              <a:t>Role based authorization (RBAC)</a:t>
            </a:r>
          </a:p>
        </p:txBody>
      </p:sp>
      <p:sp>
        <p:nvSpPr>
          <p:cNvPr id="8" name="Rectangle 7"/>
          <p:cNvSpPr/>
          <p:nvPr/>
        </p:nvSpPr>
        <p:spPr>
          <a:xfrm>
            <a:off x="504000" y="1223190"/>
            <a:ext cx="10918380" cy="1384995"/>
          </a:xfrm>
          <a:prstGeom prst="rect">
            <a:avLst/>
          </a:prstGeom>
        </p:spPr>
        <p:txBody>
          <a:bodyPr wrap="square">
            <a:spAutoFit/>
          </a:bodyPr>
          <a:lstStyle/>
          <a:p>
            <a:pPr marL="342900" indent="-342900">
              <a:buFont typeface="Wingdings" panose="05000000000000000000" pitchFamily="2" charset="2"/>
              <a:buChar char="§"/>
            </a:pPr>
            <a:r>
              <a:rPr lang="en-US" dirty="0"/>
              <a:t>roles define which </a:t>
            </a:r>
            <a:r>
              <a:rPr lang="en-US" dirty="0" err="1"/>
              <a:t>api’s</a:t>
            </a:r>
            <a:r>
              <a:rPr lang="en-US" dirty="0"/>
              <a:t> / resources can be accessed in which way</a:t>
            </a:r>
          </a:p>
          <a:p>
            <a:pPr marL="342900" indent="-342900">
              <a:buFont typeface="Wingdings" panose="05000000000000000000" pitchFamily="2" charset="2"/>
              <a:buChar char="§"/>
            </a:pPr>
            <a:r>
              <a:rPr lang="en-US" dirty="0"/>
              <a:t>Roles can be assigned to service accounts</a:t>
            </a:r>
          </a:p>
          <a:p>
            <a:pPr marL="342900" indent="-342900">
              <a:buFont typeface="Wingdings" panose="05000000000000000000" pitchFamily="2" charset="2"/>
              <a:buChar char="§"/>
            </a:pPr>
            <a:r>
              <a:rPr lang="en-US" dirty="0"/>
              <a:t>Roles are pre-configured or custom defined</a:t>
            </a:r>
          </a:p>
          <a:p>
            <a:pPr marL="342900" indent="-342900">
              <a:buFont typeface="Wingdings" panose="05000000000000000000" pitchFamily="2" charset="2"/>
              <a:buChar char="§"/>
            </a:pPr>
            <a:r>
              <a:rPr lang="en-US" dirty="0"/>
              <a:t>Bindings: cluster-wide or restricted to namespace </a:t>
            </a:r>
          </a:p>
        </p:txBody>
      </p:sp>
      <p:sp>
        <p:nvSpPr>
          <p:cNvPr id="7" name="Rectangle 6"/>
          <p:cNvSpPr/>
          <p:nvPr/>
        </p:nvSpPr>
        <p:spPr bwMode="gray">
          <a:xfrm>
            <a:off x="3230020" y="4349097"/>
            <a:ext cx="1315448" cy="774112"/>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Role binding</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2" name="Rectangle 11"/>
          <p:cNvSpPr/>
          <p:nvPr/>
        </p:nvSpPr>
        <p:spPr bwMode="gray">
          <a:xfrm>
            <a:off x="6624394" y="3542373"/>
            <a:ext cx="1062486" cy="80672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Pod</a:t>
            </a:r>
            <a:r>
              <a:rPr lang="en-US" sz="1800" kern="0" dirty="0">
                <a:ea typeface="Arial Unicode MS" pitchFamily="34" charset="-128"/>
                <a:cs typeface="Arial Unicode MS" pitchFamily="34" charset="-128"/>
              </a:rPr>
              <a:t> A</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4" name="Rectangle 13"/>
          <p:cNvSpPr/>
          <p:nvPr/>
        </p:nvSpPr>
        <p:spPr bwMode="gray">
          <a:xfrm>
            <a:off x="6624394" y="5477853"/>
            <a:ext cx="1062486" cy="80672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Secret </a:t>
            </a:r>
            <a:r>
              <a:rPr lang="en-US" sz="1800" kern="0" dirty="0">
                <a:ea typeface="Arial Unicode MS" pitchFamily="34" charset="-128"/>
                <a:cs typeface="Arial Unicode MS" pitchFamily="34" charset="-128"/>
              </a:rPr>
              <a:t>A</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16" name="Straight Arrow Connector 15"/>
          <p:cNvCxnSpPr>
            <a:stCxn id="25" idx="1"/>
            <a:endCxn id="7" idx="0"/>
          </p:cNvCxnSpPr>
          <p:nvPr/>
        </p:nvCxnSpPr>
        <p:spPr>
          <a:xfrm>
            <a:off x="3261598" y="4006198"/>
            <a:ext cx="626146" cy="342899"/>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7" idx="3"/>
            <a:endCxn id="14" idx="1"/>
          </p:cNvCxnSpPr>
          <p:nvPr/>
        </p:nvCxnSpPr>
        <p:spPr>
          <a:xfrm>
            <a:off x="4545468" y="4736153"/>
            <a:ext cx="2078926" cy="1145062"/>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2" name="Cylinder 21"/>
          <p:cNvSpPr/>
          <p:nvPr/>
        </p:nvSpPr>
        <p:spPr bwMode="gray">
          <a:xfrm>
            <a:off x="2765260" y="5500723"/>
            <a:ext cx="1002967" cy="812920"/>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role</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4" name="Straight Arrow Connector 23"/>
          <p:cNvCxnSpPr>
            <a:stCxn id="22" idx="1"/>
            <a:endCxn id="7" idx="2"/>
          </p:cNvCxnSpPr>
          <p:nvPr/>
        </p:nvCxnSpPr>
        <p:spPr>
          <a:xfrm flipV="1">
            <a:off x="3266744" y="5123209"/>
            <a:ext cx="621000" cy="377514"/>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pic>
        <p:nvPicPr>
          <p:cNvPr id="3" name="Picture 2"/>
          <p:cNvPicPr>
            <a:picLocks noChangeAspect="1"/>
          </p:cNvPicPr>
          <p:nvPr/>
        </p:nvPicPr>
        <p:blipFill>
          <a:blip r:embed="rId3"/>
          <a:stretch>
            <a:fillRect/>
          </a:stretch>
        </p:blipFill>
        <p:spPr>
          <a:xfrm>
            <a:off x="9032212" y="2746046"/>
            <a:ext cx="1533333" cy="3742857"/>
          </a:xfrm>
          <a:prstGeom prst="rect">
            <a:avLst/>
          </a:prstGeom>
        </p:spPr>
      </p:pic>
      <p:sp>
        <p:nvSpPr>
          <p:cNvPr id="25" name="Flowchart: Delay 24"/>
          <p:cNvSpPr/>
          <p:nvPr/>
        </p:nvSpPr>
        <p:spPr bwMode="gray">
          <a:xfrm rot="16200000">
            <a:off x="3083489" y="3675689"/>
            <a:ext cx="356217" cy="304800"/>
          </a:xfrm>
          <a:prstGeom prst="flowChartDelay">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6" name="Oval 25"/>
          <p:cNvSpPr/>
          <p:nvPr/>
        </p:nvSpPr>
        <p:spPr bwMode="gray">
          <a:xfrm>
            <a:off x="3127980" y="3345043"/>
            <a:ext cx="249224" cy="289560"/>
          </a:xfrm>
          <a:prstGeom prst="ellipse">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27" name="Straight Arrow Connector 26"/>
          <p:cNvCxnSpPr>
            <a:stCxn id="7" idx="3"/>
          </p:cNvCxnSpPr>
          <p:nvPr/>
        </p:nvCxnSpPr>
        <p:spPr>
          <a:xfrm flipV="1">
            <a:off x="4545468" y="4098135"/>
            <a:ext cx="2231326" cy="638018"/>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6" name="Lightning Bolt 35"/>
          <p:cNvSpPr/>
          <p:nvPr/>
        </p:nvSpPr>
        <p:spPr bwMode="gray">
          <a:xfrm>
            <a:off x="5226159" y="4869699"/>
            <a:ext cx="436108" cy="877969"/>
          </a:xfrm>
          <a:prstGeom prst="lightningBolt">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13243617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pPr marL="342900" indent="-342900">
              <a:buFontTx/>
              <a:buChar char="-"/>
            </a:pPr>
            <a:r>
              <a:rPr lang="en-US" dirty="0"/>
              <a:t>Show service accounts</a:t>
            </a:r>
          </a:p>
          <a:p>
            <a:pPr marL="342900" indent="-342900">
              <a:buFontTx/>
              <a:buChar char="-"/>
            </a:pPr>
            <a:r>
              <a:rPr lang="en-US" dirty="0"/>
              <a:t>Create a new service account &amp; show created token</a:t>
            </a:r>
          </a:p>
          <a:p>
            <a:pPr marL="342900" indent="-342900">
              <a:buFontTx/>
              <a:buChar char="-"/>
            </a:pPr>
            <a:r>
              <a:rPr lang="en-US" dirty="0"/>
              <a:t>Show </a:t>
            </a:r>
            <a:r>
              <a:rPr lang="en-US" dirty="0" err="1"/>
              <a:t>clusterroles</a:t>
            </a:r>
            <a:r>
              <a:rPr lang="en-US" dirty="0"/>
              <a:t> &amp; </a:t>
            </a:r>
            <a:r>
              <a:rPr lang="en-US" dirty="0" err="1"/>
              <a:t>rolebindings</a:t>
            </a:r>
            <a:endParaRPr lang="en-US" dirty="0"/>
          </a:p>
        </p:txBody>
      </p:sp>
      <p:sp>
        <p:nvSpPr>
          <p:cNvPr id="3" name="Title 2"/>
          <p:cNvSpPr>
            <a:spLocks noGrp="1"/>
          </p:cNvSpPr>
          <p:nvPr>
            <p:ph type="title"/>
          </p:nvPr>
        </p:nvSpPr>
        <p:spPr/>
        <p:txBody>
          <a:bodyPr/>
          <a:lstStyle/>
          <a:p>
            <a:r>
              <a:rPr lang="en-US" dirty="0"/>
              <a:t>Demo</a:t>
            </a:r>
          </a:p>
        </p:txBody>
      </p:sp>
    </p:spTree>
    <p:extLst>
      <p:ext uri="{BB962C8B-B14F-4D97-AF65-F5344CB8AC3E}">
        <p14:creationId xmlns:p14="http://schemas.microsoft.com/office/powerpoint/2010/main" val="6849799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Image Pulling</a:t>
            </a:r>
          </a:p>
        </p:txBody>
      </p:sp>
      <p:grpSp>
        <p:nvGrpSpPr>
          <p:cNvPr id="13" name="Group 12"/>
          <p:cNvGrpSpPr/>
          <p:nvPr/>
        </p:nvGrpSpPr>
        <p:grpSpPr>
          <a:xfrm>
            <a:off x="4245927" y="1893570"/>
            <a:ext cx="3703320" cy="3070860"/>
            <a:chOff x="4359564" y="2183247"/>
            <a:chExt cx="3703320" cy="3070860"/>
          </a:xfrm>
        </p:grpSpPr>
        <p:sp>
          <p:nvSpPr>
            <p:cNvPr id="4" name="Rectangle 3"/>
            <p:cNvSpPr/>
            <p:nvPr/>
          </p:nvSpPr>
          <p:spPr bwMode="gray">
            <a:xfrm>
              <a:off x="4359564" y="2183247"/>
              <a:ext cx="3703320" cy="307086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2400" b="1" kern="0" dirty="0">
                  <a:ea typeface="Arial Unicode MS" pitchFamily="34" charset="-128"/>
                  <a:cs typeface="Arial Unicode MS" pitchFamily="34" charset="-128"/>
                </a:rPr>
                <a:t>Worker</a:t>
              </a:r>
            </a:p>
          </p:txBody>
        </p:sp>
        <p:sp>
          <p:nvSpPr>
            <p:cNvPr id="5" name="Rectangle 4"/>
            <p:cNvSpPr/>
            <p:nvPr/>
          </p:nvSpPr>
          <p:spPr bwMode="gray">
            <a:xfrm>
              <a:off x="4489104" y="3428273"/>
              <a:ext cx="3467358" cy="1653431"/>
            </a:xfrm>
            <a:prstGeom prst="rect">
              <a:avLst/>
            </a:prstGeom>
            <a:solidFill>
              <a:schemeClr val="accent1">
                <a:lumMod val="60000"/>
                <a:lumOff val="40000"/>
              </a:schemeClr>
            </a:solidFill>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b"/>
            <a:lstStyle/>
            <a:p>
              <a:pPr marR="0" defTabSz="914400" eaLnBrk="1" fontAlgn="base" latinLnBrk="0" hangingPunct="1">
                <a:lnSpc>
                  <a:spcPct val="100000"/>
                </a:lnSpc>
                <a:spcBef>
                  <a:spcPct val="50000"/>
                </a:spcBef>
                <a:spcAft>
                  <a:spcPct val="0"/>
                </a:spcAft>
                <a:buClr>
                  <a:srgbClr val="F0AB00"/>
                </a:buClr>
                <a:buSzPct val="80000"/>
                <a:tabLst/>
              </a:pPr>
              <a:r>
                <a:rPr lang="de-DE" sz="2000" b="1" kern="0" noProof="0" dirty="0">
                  <a:ea typeface="Arial Unicode MS" pitchFamily="34" charset="-128"/>
                  <a:cs typeface="Arial Unicode MS" pitchFamily="34" charset="-128"/>
                </a:rPr>
                <a:t>D</a:t>
              </a:r>
              <a:r>
                <a:rPr kumimoji="0" lang="de-DE" sz="2000" b="1" i="0" strike="noStrike" kern="0" cap="none" spc="0" normalizeH="0" baseline="0" noProof="0" dirty="0">
                  <a:ln>
                    <a:noFill/>
                  </a:ln>
                  <a:effectLst/>
                  <a:uLnTx/>
                  <a:uFillTx/>
                  <a:ea typeface="Arial Unicode MS" pitchFamily="34" charset="-128"/>
                  <a:cs typeface="Arial Unicode MS" pitchFamily="34" charset="-128"/>
                </a:rPr>
                <a:t>ocker</a:t>
              </a:r>
              <a:endParaRPr kumimoji="0" lang="de-DE" sz="2400" b="1" i="0" strike="noStrike" kern="0" cap="none" spc="0" normalizeH="0" baseline="0" noProof="0" dirty="0">
                <a:ln>
                  <a:noFill/>
                </a:ln>
                <a:effectLst/>
                <a:uLnTx/>
                <a:uFillTx/>
                <a:ea typeface="Arial Unicode MS" pitchFamily="34" charset="-128"/>
                <a:cs typeface="Arial Unicode MS" pitchFamily="34" charset="-128"/>
              </a:endParaRPr>
            </a:p>
          </p:txBody>
        </p:sp>
        <p:sp>
          <p:nvSpPr>
            <p:cNvPr id="6" name="Rectangle 5"/>
            <p:cNvSpPr/>
            <p:nvPr/>
          </p:nvSpPr>
          <p:spPr bwMode="gray">
            <a:xfrm>
              <a:off x="4900686" y="3874409"/>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Rectangle 6"/>
            <p:cNvSpPr/>
            <p:nvPr/>
          </p:nvSpPr>
          <p:spPr bwMode="gray">
            <a:xfrm>
              <a:off x="6418302" y="3874409"/>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grpSp>
      <p:sp>
        <p:nvSpPr>
          <p:cNvPr id="14" name="Rectangle 13"/>
          <p:cNvSpPr/>
          <p:nvPr/>
        </p:nvSpPr>
        <p:spPr bwMode="gray">
          <a:xfrm>
            <a:off x="3450210" y="1509330"/>
            <a:ext cx="6938127" cy="4420130"/>
          </a:xfrm>
          <a:prstGeom prst="rect">
            <a:avLst/>
          </a:prstGeom>
          <a:solidFill>
            <a:schemeClr val="accent1">
              <a:lumMod val="60000"/>
              <a:lumOff val="40000"/>
            </a:schemeClr>
          </a:solidFill>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b"/>
          <a:lstStyle/>
          <a:p>
            <a:pPr marR="0" defTabSz="914400" eaLnBrk="1" fontAlgn="base" latinLnBrk="0" hangingPunct="1">
              <a:lnSpc>
                <a:spcPct val="100000"/>
              </a:lnSpc>
              <a:spcBef>
                <a:spcPct val="50000"/>
              </a:spcBef>
              <a:spcAft>
                <a:spcPct val="0"/>
              </a:spcAft>
              <a:buClr>
                <a:srgbClr val="F0AB00"/>
              </a:buClr>
              <a:buSzPct val="80000"/>
              <a:tabLst/>
            </a:pPr>
            <a:r>
              <a:rPr lang="de-DE" sz="2000" b="1" kern="0" noProof="0" dirty="0">
                <a:ea typeface="Arial Unicode MS" pitchFamily="34" charset="-128"/>
                <a:cs typeface="Arial Unicode MS" pitchFamily="34" charset="-128"/>
              </a:rPr>
              <a:t>D</a:t>
            </a:r>
            <a:r>
              <a:rPr kumimoji="0" lang="de-DE" sz="2000" b="1" i="0" strike="noStrike" kern="0" cap="none" spc="0" normalizeH="0" baseline="0" noProof="0" dirty="0">
                <a:ln>
                  <a:noFill/>
                </a:ln>
                <a:effectLst/>
                <a:uLnTx/>
                <a:uFillTx/>
                <a:ea typeface="Arial Unicode MS" pitchFamily="34" charset="-128"/>
                <a:cs typeface="Arial Unicode MS" pitchFamily="34" charset="-128"/>
              </a:rPr>
              <a:t>ocker</a:t>
            </a:r>
            <a:endParaRPr kumimoji="0" lang="de-DE" sz="2400" b="1" i="0" strike="noStrike" kern="0" cap="none" spc="0" normalizeH="0" baseline="0" noProof="0" dirty="0">
              <a:ln>
                <a:noFill/>
              </a:ln>
              <a:effectLst/>
              <a:uLnTx/>
              <a:uFillTx/>
              <a:ea typeface="Arial Unicode MS" pitchFamily="34" charset="-128"/>
              <a:cs typeface="Arial Unicode MS" pitchFamily="34" charset="-128"/>
            </a:endParaRPr>
          </a:p>
        </p:txBody>
      </p:sp>
      <p:sp>
        <p:nvSpPr>
          <p:cNvPr id="17" name="Hexagon 16"/>
          <p:cNvSpPr/>
          <p:nvPr/>
        </p:nvSpPr>
        <p:spPr bwMode="gray">
          <a:xfrm>
            <a:off x="3847013" y="1739036"/>
            <a:ext cx="1880071" cy="1399560"/>
          </a:xfrm>
          <a:prstGeom prst="hexagon">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a:ln>
                  <a:noFill/>
                </a:ln>
                <a:effectLst/>
                <a:uLnTx/>
                <a:uFillTx/>
                <a:ea typeface="Arial Unicode MS" pitchFamily="34" charset="-128"/>
                <a:cs typeface="Arial Unicode MS" pitchFamily="34" charset="-128"/>
              </a:rPr>
              <a:t>Image present already?</a:t>
            </a:r>
          </a:p>
        </p:txBody>
      </p:sp>
      <p:sp>
        <p:nvSpPr>
          <p:cNvPr id="18" name="Flowchart: Alternate Process 17"/>
          <p:cNvSpPr/>
          <p:nvPr/>
        </p:nvSpPr>
        <p:spPr bwMode="gray">
          <a:xfrm>
            <a:off x="684814" y="1739036"/>
            <a:ext cx="1880071" cy="1399560"/>
          </a:xfrm>
          <a:prstGeom prst="flowChartAlternateProcess">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a:ln>
                  <a:noFill/>
                </a:ln>
                <a:effectLst/>
                <a:uLnTx/>
                <a:uFillTx/>
                <a:ea typeface="Arial Unicode MS" pitchFamily="34" charset="-128"/>
                <a:cs typeface="Arial Unicode MS" pitchFamily="34" charset="-128"/>
              </a:rPr>
              <a:t>Start Pod </a:t>
            </a:r>
            <a:r>
              <a:rPr lang="en-US" sz="1800" b="1" kern="0" dirty="0">
                <a:ea typeface="Arial Unicode MS" pitchFamily="34" charset="-128"/>
                <a:cs typeface="Arial Unicode MS" pitchFamily="34" charset="-128"/>
              </a:rPr>
              <a:t>with image &lt;&gt;</a:t>
            </a:r>
            <a:endParaRPr kumimoji="0" lang="en-US" sz="1800" b="1"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19" name="Straight Arrow Connector 18"/>
          <p:cNvCxnSpPr>
            <a:stCxn id="18" idx="3"/>
            <a:endCxn id="17" idx="3"/>
          </p:cNvCxnSpPr>
          <p:nvPr/>
        </p:nvCxnSpPr>
        <p:spPr>
          <a:xfrm>
            <a:off x="2564885" y="2438816"/>
            <a:ext cx="1282128" cy="0"/>
          </a:xfrm>
          <a:prstGeom prst="straightConnector1">
            <a:avLst/>
          </a:prstGeom>
          <a:ln w="57150">
            <a:solidFill>
              <a:schemeClr val="tx2">
                <a:lumMod val="60000"/>
                <a:lumOff val="4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3" name="Flowchart: Alternate Process 22"/>
          <p:cNvSpPr/>
          <p:nvPr/>
        </p:nvSpPr>
        <p:spPr bwMode="gray">
          <a:xfrm>
            <a:off x="8078787" y="3762312"/>
            <a:ext cx="1880071" cy="1399560"/>
          </a:xfrm>
          <a:prstGeom prst="flowChartAlternateProcess">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a:ln>
                  <a:noFill/>
                </a:ln>
                <a:effectLst/>
                <a:uLnTx/>
                <a:uFillTx/>
                <a:ea typeface="Arial Unicode MS" pitchFamily="34" charset="-128"/>
                <a:cs typeface="Arial Unicode MS" pitchFamily="34" charset="-128"/>
              </a:rPr>
              <a:t>Start Pod </a:t>
            </a:r>
            <a:r>
              <a:rPr lang="en-US" sz="1800" b="1" kern="0" dirty="0">
                <a:ea typeface="Arial Unicode MS" pitchFamily="34" charset="-128"/>
                <a:cs typeface="Arial Unicode MS" pitchFamily="34" charset="-128"/>
              </a:rPr>
              <a:t>with image &lt;&gt;</a:t>
            </a:r>
            <a:endParaRPr kumimoji="0" lang="en-US" sz="1800" b="1"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4" name="Straight Arrow Connector 23"/>
          <p:cNvCxnSpPr>
            <a:endCxn id="28" idx="0"/>
          </p:cNvCxnSpPr>
          <p:nvPr/>
        </p:nvCxnSpPr>
        <p:spPr>
          <a:xfrm>
            <a:off x="4824462" y="3151343"/>
            <a:ext cx="1" cy="623251"/>
          </a:xfrm>
          <a:prstGeom prst="straightConnector1">
            <a:avLst/>
          </a:prstGeom>
          <a:ln w="57150">
            <a:solidFill>
              <a:schemeClr val="tx2">
                <a:lumMod val="60000"/>
                <a:lumOff val="4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6" name="Connector: Elbow 25"/>
          <p:cNvCxnSpPr>
            <a:stCxn id="17" idx="0"/>
            <a:endCxn id="23" idx="0"/>
          </p:cNvCxnSpPr>
          <p:nvPr/>
        </p:nvCxnSpPr>
        <p:spPr>
          <a:xfrm>
            <a:off x="5727084" y="2438816"/>
            <a:ext cx="3291739" cy="1323496"/>
          </a:xfrm>
          <a:prstGeom prst="bentConnector2">
            <a:avLst/>
          </a:prstGeom>
          <a:ln w="57150">
            <a:solidFill>
              <a:schemeClr val="tx2">
                <a:lumMod val="60000"/>
                <a:lumOff val="4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8" name="Flowchart: Alternate Process 27"/>
          <p:cNvSpPr/>
          <p:nvPr/>
        </p:nvSpPr>
        <p:spPr bwMode="gray">
          <a:xfrm>
            <a:off x="3884427" y="3774594"/>
            <a:ext cx="1880071" cy="1399560"/>
          </a:xfrm>
          <a:prstGeom prst="flowChartAlternateProcess">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Docker pull image</a:t>
            </a:r>
            <a:endParaRPr kumimoji="0" lang="en-US" sz="1800" b="1"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32" name="Straight Arrow Connector 31"/>
          <p:cNvCxnSpPr>
            <a:stCxn id="28" idx="3"/>
            <a:endCxn id="23" idx="1"/>
          </p:cNvCxnSpPr>
          <p:nvPr/>
        </p:nvCxnSpPr>
        <p:spPr>
          <a:xfrm flipV="1">
            <a:off x="5764498" y="4462092"/>
            <a:ext cx="2314289" cy="12282"/>
          </a:xfrm>
          <a:prstGeom prst="straightConnector1">
            <a:avLst/>
          </a:prstGeom>
          <a:ln w="57150">
            <a:solidFill>
              <a:schemeClr val="tx2">
                <a:lumMod val="60000"/>
                <a:lumOff val="4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034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3"/>
                                        </p:tgtEl>
                                        <p:attrNameLst>
                                          <p:attrName>style.visibility</p:attrName>
                                        </p:attrNameLst>
                                      </p:cBhvr>
                                      <p:to>
                                        <p:strVal val="hidden"/>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14"/>
                                        </p:tgtEl>
                                        <p:attrNameLst>
                                          <p:attrName>style.visibility</p:attrName>
                                        </p:attrNameLst>
                                      </p:cBhvr>
                                      <p:to>
                                        <p:strVal val="visible"/>
                                      </p:to>
                                    </p:set>
                                  </p:childTnLst>
                                </p:cTn>
                              </p:par>
                              <p:par>
                                <p:cTn id="10" presetID="1" presetClass="entr" presetSubtype="0" fill="hold" grpId="0" nodeType="withEffect">
                                  <p:stCondLst>
                                    <p:cond delay="0"/>
                                  </p:stCondLst>
                                  <p:childTnLst>
                                    <p:set>
                                      <p:cBhvr>
                                        <p:cTn id="11" dur="1" fill="hold">
                                          <p:stCondLst>
                                            <p:cond delay="0"/>
                                          </p:stCondLst>
                                        </p:cTn>
                                        <p:tgtEl>
                                          <p:spTgt spid="18"/>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19"/>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17"/>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23"/>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26"/>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24"/>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28"/>
                                        </p:tgtEl>
                                        <p:attrNameLst>
                                          <p:attrName>style.visibility</p:attrName>
                                        </p:attrNameLst>
                                      </p:cBhvr>
                                      <p:to>
                                        <p:strVal val="visible"/>
                                      </p:to>
                                    </p:set>
                                  </p:childTnLst>
                                </p:cTn>
                              </p:par>
                              <p:par>
                                <p:cTn id="30" presetID="1" presetClass="entr" presetSubtype="0" fill="hold" nodeType="withEffect">
                                  <p:stCondLst>
                                    <p:cond delay="0"/>
                                  </p:stCondLst>
                                  <p:childTnLst>
                                    <p:set>
                                      <p:cBhvr>
                                        <p:cTn id="31"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7" grpId="0" animBg="1"/>
      <p:bldP spid="18" grpId="0" animBg="1"/>
      <p:bldP spid="23" grpId="0" animBg="1"/>
      <p:bldP spid="2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Using Images from a private registry</a:t>
            </a:r>
          </a:p>
        </p:txBody>
      </p:sp>
      <p:sp>
        <p:nvSpPr>
          <p:cNvPr id="4" name="Rectangle 3"/>
          <p:cNvSpPr/>
          <p:nvPr/>
        </p:nvSpPr>
        <p:spPr bwMode="gray">
          <a:xfrm>
            <a:off x="424543" y="2563584"/>
            <a:ext cx="2661557" cy="1634514"/>
          </a:xfrm>
          <a:prstGeom prst="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1" i="0" u="none" strike="noStrike" kern="0" cap="none" spc="0" normalizeH="0" baseline="0" noProof="0" dirty="0">
                <a:ln>
                  <a:noFill/>
                </a:ln>
                <a:effectLst/>
                <a:uLnTx/>
                <a:uFillTx/>
                <a:ea typeface="Arial Unicode MS" pitchFamily="34" charset="-128"/>
                <a:cs typeface="Arial Unicode MS" pitchFamily="34" charset="-128"/>
              </a:rPr>
              <a:t>Private Registry</a:t>
            </a:r>
          </a:p>
        </p:txBody>
      </p:sp>
      <p:sp>
        <p:nvSpPr>
          <p:cNvPr id="5" name="Rectangle 4"/>
          <p:cNvSpPr/>
          <p:nvPr/>
        </p:nvSpPr>
        <p:spPr bwMode="gray">
          <a:xfrm>
            <a:off x="4637315" y="1846217"/>
            <a:ext cx="6179820" cy="3303743"/>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en-US" sz="2400" b="1" kern="0" dirty="0">
                <a:ea typeface="Arial Unicode MS" pitchFamily="34" charset="-128"/>
                <a:cs typeface="Arial Unicode MS" pitchFamily="34" charset="-128"/>
              </a:rPr>
              <a:t>Kubernetes</a:t>
            </a:r>
          </a:p>
        </p:txBody>
      </p:sp>
      <p:sp>
        <p:nvSpPr>
          <p:cNvPr id="8" name="Rectangle 7"/>
          <p:cNvSpPr/>
          <p:nvPr/>
        </p:nvSpPr>
        <p:spPr bwMode="gray">
          <a:xfrm>
            <a:off x="5763986" y="2594586"/>
            <a:ext cx="4457700" cy="1603511"/>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Pod</a:t>
            </a:r>
            <a:r>
              <a:rPr lang="en-US" sz="1800" kern="0" dirty="0">
                <a:ea typeface="Arial Unicode MS" pitchFamily="34" charset="-128"/>
                <a:cs typeface="Arial Unicode MS" pitchFamily="34" charset="-128"/>
              </a:rPr>
              <a:t> A</a:t>
            </a:r>
          </a:p>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Image: private.registry.com/my-image:0.1</a:t>
            </a:r>
          </a:p>
        </p:txBody>
      </p:sp>
      <p:cxnSp>
        <p:nvCxnSpPr>
          <p:cNvPr id="10" name="Straight Arrow Connector 9"/>
          <p:cNvCxnSpPr>
            <a:stCxn id="4" idx="3"/>
            <a:endCxn id="8" idx="1"/>
          </p:cNvCxnSpPr>
          <p:nvPr/>
        </p:nvCxnSpPr>
        <p:spPr>
          <a:xfrm>
            <a:off x="3086100" y="3380841"/>
            <a:ext cx="2677886" cy="15501"/>
          </a:xfrm>
          <a:prstGeom prst="straightConnector1">
            <a:avLst/>
          </a:prstGeom>
          <a:ln w="57150">
            <a:solidFill>
              <a:schemeClr val="accent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25" name="Picture 24"/>
          <p:cNvPicPr>
            <a:picLocks noChangeAspect="1"/>
          </p:cNvPicPr>
          <p:nvPr/>
        </p:nvPicPr>
        <p:blipFill>
          <a:blip r:embed="rId3"/>
          <a:stretch>
            <a:fillRect/>
          </a:stretch>
        </p:blipFill>
        <p:spPr>
          <a:xfrm>
            <a:off x="3151912" y="3004175"/>
            <a:ext cx="1419591" cy="1419591"/>
          </a:xfrm>
          <a:prstGeom prst="rect">
            <a:avLst/>
          </a:prstGeom>
        </p:spPr>
      </p:pic>
    </p:spTree>
    <p:extLst>
      <p:ext uri="{BB962C8B-B14F-4D97-AF65-F5344CB8AC3E}">
        <p14:creationId xmlns:p14="http://schemas.microsoft.com/office/powerpoint/2010/main" val="5154358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bwMode="gray">
          <a:xfrm>
            <a:off x="4612822" y="1395846"/>
            <a:ext cx="7151914" cy="4604904"/>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en-US" sz="2400" b="1" kern="0" dirty="0">
                <a:ea typeface="Arial Unicode MS" pitchFamily="34" charset="-128"/>
                <a:cs typeface="Arial Unicode MS" pitchFamily="34" charset="-128"/>
              </a:rPr>
              <a:t>Kubernetes</a:t>
            </a:r>
          </a:p>
        </p:txBody>
      </p:sp>
      <p:sp>
        <p:nvSpPr>
          <p:cNvPr id="3" name="Title 2"/>
          <p:cNvSpPr>
            <a:spLocks noGrp="1"/>
          </p:cNvSpPr>
          <p:nvPr>
            <p:ph type="title"/>
          </p:nvPr>
        </p:nvSpPr>
        <p:spPr/>
        <p:txBody>
          <a:bodyPr/>
          <a:lstStyle/>
          <a:p>
            <a:r>
              <a:rPr lang="en-US" dirty="0"/>
              <a:t>Image Pull Secrets</a:t>
            </a:r>
          </a:p>
        </p:txBody>
      </p:sp>
      <p:sp>
        <p:nvSpPr>
          <p:cNvPr id="4" name="Rectangle 3"/>
          <p:cNvSpPr/>
          <p:nvPr/>
        </p:nvSpPr>
        <p:spPr bwMode="gray">
          <a:xfrm>
            <a:off x="772758" y="1927317"/>
            <a:ext cx="2661557" cy="1665515"/>
          </a:xfrm>
          <a:prstGeom prst="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1" i="0" u="none" strike="noStrike" kern="0" cap="none" spc="0" normalizeH="0" baseline="0" noProof="0" dirty="0">
                <a:ln>
                  <a:noFill/>
                </a:ln>
                <a:effectLst/>
                <a:uLnTx/>
                <a:uFillTx/>
                <a:ea typeface="Arial Unicode MS" pitchFamily="34" charset="-128"/>
                <a:cs typeface="Arial Unicode MS" pitchFamily="34" charset="-128"/>
              </a:rPr>
              <a:t>Private Registry</a:t>
            </a:r>
          </a:p>
        </p:txBody>
      </p:sp>
      <p:sp>
        <p:nvSpPr>
          <p:cNvPr id="15" name="Cylinder 14"/>
          <p:cNvSpPr/>
          <p:nvPr/>
        </p:nvSpPr>
        <p:spPr bwMode="gray">
          <a:xfrm>
            <a:off x="8902057" y="2175713"/>
            <a:ext cx="1561812" cy="1168721"/>
          </a:xfrm>
          <a:prstGeom prst="can">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Image Pull Secret</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16" name="Straight Arrow Connector 15"/>
          <p:cNvCxnSpPr>
            <a:stCxn id="4" idx="3"/>
            <a:endCxn id="15" idx="2"/>
          </p:cNvCxnSpPr>
          <p:nvPr/>
        </p:nvCxnSpPr>
        <p:spPr>
          <a:xfrm flipV="1">
            <a:off x="3434315" y="2760074"/>
            <a:ext cx="5467742" cy="1"/>
          </a:xfrm>
          <a:prstGeom prst="straightConnector1">
            <a:avLst/>
          </a:prstGeom>
          <a:ln w="57150">
            <a:solidFill>
              <a:schemeClr val="accent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27" name="Picture 26"/>
          <p:cNvPicPr>
            <a:picLocks noChangeAspect="1"/>
          </p:cNvPicPr>
          <p:nvPr/>
        </p:nvPicPr>
        <p:blipFill>
          <a:blip r:embed="rId3"/>
          <a:stretch>
            <a:fillRect/>
          </a:stretch>
        </p:blipFill>
        <p:spPr>
          <a:xfrm>
            <a:off x="3266129" y="2348274"/>
            <a:ext cx="1542129" cy="1542129"/>
          </a:xfrm>
          <a:prstGeom prst="rect">
            <a:avLst/>
          </a:prstGeom>
        </p:spPr>
      </p:pic>
      <p:sp>
        <p:nvSpPr>
          <p:cNvPr id="34" name="Rectangle: Rounded Corners 33"/>
          <p:cNvSpPr/>
          <p:nvPr/>
        </p:nvSpPr>
        <p:spPr bwMode="gray">
          <a:xfrm>
            <a:off x="5249636" y="3731079"/>
            <a:ext cx="6188528" cy="1885950"/>
          </a:xfrm>
          <a:prstGeom prst="roundRect">
            <a:avLst/>
          </a:prstGeom>
          <a:solidFill>
            <a:schemeClr val="bg2"/>
          </a:solidFill>
          <a:ln w="28575">
            <a:prstDash val="sysDash"/>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lang="en-US" sz="1800" kern="0" dirty="0" err="1">
                <a:ea typeface="Arial Unicode MS" pitchFamily="34" charset="-128"/>
                <a:cs typeface="Arial Unicode MS" pitchFamily="34" charset="-128"/>
              </a:rPr>
              <a:t>kubectl</a:t>
            </a:r>
            <a:r>
              <a:rPr lang="en-US" sz="1800" kern="0" dirty="0">
                <a:ea typeface="Arial Unicode MS" pitchFamily="34" charset="-128"/>
                <a:cs typeface="Arial Unicode MS" pitchFamily="34" charset="-128"/>
              </a:rPr>
              <a:t> create secret </a:t>
            </a:r>
            <a:r>
              <a:rPr lang="en-US" sz="1800" kern="0" dirty="0" err="1">
                <a:ea typeface="Arial Unicode MS" pitchFamily="34" charset="-128"/>
                <a:cs typeface="Arial Unicode MS" pitchFamily="34" charset="-128"/>
              </a:rPr>
              <a:t>docker</a:t>
            </a:r>
            <a:r>
              <a:rPr lang="en-US" sz="1800" kern="0" dirty="0">
                <a:ea typeface="Arial Unicode MS" pitchFamily="34" charset="-128"/>
                <a:cs typeface="Arial Unicode MS" pitchFamily="34" charset="-128"/>
              </a:rPr>
              <a:t>-registry &lt;name&gt; </a:t>
            </a:r>
          </a:p>
          <a:p>
            <a:pPr marR="0" defTabSz="914400" eaLnBrk="1" fontAlgn="base" latinLnBrk="0" hangingPunct="1">
              <a:lnSpc>
                <a:spcPct val="100000"/>
              </a:lnSpc>
              <a:spcBef>
                <a:spcPts val="600"/>
              </a:spcBef>
              <a:spcAft>
                <a:spcPct val="0"/>
              </a:spcAft>
              <a:buClr>
                <a:srgbClr val="F0AB00"/>
              </a:buClr>
              <a:buSzPct val="80000"/>
              <a:tabLst/>
            </a:pPr>
            <a:r>
              <a:rPr lang="en-US" sz="1800" kern="0" dirty="0">
                <a:ea typeface="Arial Unicode MS" pitchFamily="34" charset="-128"/>
                <a:cs typeface="Arial Unicode MS" pitchFamily="34" charset="-128"/>
              </a:rPr>
              <a:t>--</a:t>
            </a:r>
            <a:r>
              <a:rPr lang="en-US" sz="1800" kern="0" dirty="0" err="1">
                <a:ea typeface="Arial Unicode MS" pitchFamily="34" charset="-128"/>
                <a:cs typeface="Arial Unicode MS" pitchFamily="34" charset="-128"/>
              </a:rPr>
              <a:t>docker</a:t>
            </a:r>
            <a:r>
              <a:rPr lang="en-US" sz="1800" kern="0" dirty="0">
                <a:ea typeface="Arial Unicode MS" pitchFamily="34" charset="-128"/>
                <a:cs typeface="Arial Unicode MS" pitchFamily="34" charset="-128"/>
              </a:rPr>
              <a:t>-server=&lt;&gt; </a:t>
            </a:r>
          </a:p>
          <a:p>
            <a:pPr marR="0" defTabSz="914400" eaLnBrk="1" fontAlgn="base" latinLnBrk="0" hangingPunct="1">
              <a:lnSpc>
                <a:spcPct val="100000"/>
              </a:lnSpc>
              <a:spcBef>
                <a:spcPts val="600"/>
              </a:spcBef>
              <a:spcAft>
                <a:spcPct val="0"/>
              </a:spcAft>
              <a:buClr>
                <a:srgbClr val="F0AB00"/>
              </a:buClr>
              <a:buSzPct val="80000"/>
              <a:tabLst/>
            </a:pPr>
            <a:r>
              <a:rPr lang="en-US" sz="1800" kern="0" dirty="0">
                <a:ea typeface="Arial Unicode MS" pitchFamily="34" charset="-128"/>
                <a:cs typeface="Arial Unicode MS" pitchFamily="34" charset="-128"/>
              </a:rPr>
              <a:t>--</a:t>
            </a:r>
            <a:r>
              <a:rPr lang="en-US" sz="1800" kern="0" dirty="0" err="1">
                <a:ea typeface="Arial Unicode MS" pitchFamily="34" charset="-128"/>
                <a:cs typeface="Arial Unicode MS" pitchFamily="34" charset="-128"/>
              </a:rPr>
              <a:t>docker</a:t>
            </a:r>
            <a:r>
              <a:rPr lang="en-US" sz="1800" kern="0" dirty="0">
                <a:ea typeface="Arial Unicode MS" pitchFamily="34" charset="-128"/>
                <a:cs typeface="Arial Unicode MS" pitchFamily="34" charset="-128"/>
              </a:rPr>
              <a:t>-username=&lt;&gt;</a:t>
            </a:r>
          </a:p>
          <a:p>
            <a:pPr marR="0" defTabSz="914400" eaLnBrk="1" fontAlgn="base" latinLnBrk="0" hangingPunct="1">
              <a:lnSpc>
                <a:spcPct val="100000"/>
              </a:lnSpc>
              <a:spcBef>
                <a:spcPts val="6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a:t>
            </a:r>
            <a:r>
              <a:rPr kumimoji="0" lang="en-US" sz="1800" b="0" i="0" u="none" strike="noStrike" kern="0" cap="none" spc="0" normalizeH="0" baseline="0" noProof="0" dirty="0" err="1">
                <a:ln>
                  <a:noFill/>
                </a:ln>
                <a:effectLst/>
                <a:uLnTx/>
                <a:uFillTx/>
                <a:ea typeface="Arial Unicode MS" pitchFamily="34" charset="-128"/>
                <a:cs typeface="Arial Unicode MS" pitchFamily="34" charset="-128"/>
              </a:rPr>
              <a:t>docker</a:t>
            </a:r>
            <a:r>
              <a:rPr kumimoji="0" lang="en-US" sz="1800" b="0" i="0" u="none" strike="noStrike" kern="0" cap="none" spc="0" normalizeH="0" baseline="0" noProof="0" dirty="0">
                <a:ln>
                  <a:noFill/>
                </a:ln>
                <a:effectLst/>
                <a:uLnTx/>
                <a:uFillTx/>
                <a:ea typeface="Arial Unicode MS" pitchFamily="34" charset="-128"/>
                <a:cs typeface="Arial Unicode MS" pitchFamily="34" charset="-128"/>
              </a:rPr>
              <a:t>-password=&lt;&gt;</a:t>
            </a:r>
          </a:p>
          <a:p>
            <a:pPr marR="0" defTabSz="914400" eaLnBrk="1" fontAlgn="base" latinLnBrk="0" hangingPunct="1">
              <a:lnSpc>
                <a:spcPct val="100000"/>
              </a:lnSpc>
              <a:spcBef>
                <a:spcPts val="600"/>
              </a:spcBef>
              <a:spcAft>
                <a:spcPct val="0"/>
              </a:spcAft>
              <a:buClr>
                <a:srgbClr val="F0AB00"/>
              </a:buClr>
              <a:buSzPct val="80000"/>
              <a:tabLst/>
            </a:pPr>
            <a:r>
              <a:rPr lang="en-US" sz="1800" kern="0" dirty="0">
                <a:ea typeface="Arial Unicode MS" pitchFamily="34" charset="-128"/>
                <a:cs typeface="Arial Unicode MS" pitchFamily="34" charset="-128"/>
              </a:rPr>
              <a:t>--</a:t>
            </a:r>
            <a:r>
              <a:rPr lang="en-US" sz="1800" kern="0" dirty="0" err="1">
                <a:ea typeface="Arial Unicode MS" pitchFamily="34" charset="-128"/>
                <a:cs typeface="Arial Unicode MS" pitchFamily="34" charset="-128"/>
              </a:rPr>
              <a:t>docker</a:t>
            </a:r>
            <a:r>
              <a:rPr lang="en-US" sz="1800" kern="0" dirty="0">
                <a:ea typeface="Arial Unicode MS" pitchFamily="34" charset="-128"/>
                <a:cs typeface="Arial Unicode MS" pitchFamily="34" charset="-128"/>
              </a:rPr>
              <a:t>-email=&lt;&gt;</a:t>
            </a: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29" name="Picture 28"/>
          <p:cNvPicPr>
            <a:picLocks noChangeAspect="1"/>
          </p:cNvPicPr>
          <p:nvPr/>
        </p:nvPicPr>
        <p:blipFill>
          <a:blip r:embed="rId4"/>
          <a:stretch>
            <a:fillRect/>
          </a:stretch>
        </p:blipFill>
        <p:spPr>
          <a:xfrm rot="4927815" flipH="1">
            <a:off x="8832196" y="3998879"/>
            <a:ext cx="1701535" cy="1701535"/>
          </a:xfrm>
          <a:prstGeom prst="rect">
            <a:avLst/>
          </a:prstGeom>
        </p:spPr>
      </p:pic>
      <p:sp>
        <p:nvSpPr>
          <p:cNvPr id="36" name="Rectangle 35"/>
          <p:cNvSpPr/>
          <p:nvPr/>
        </p:nvSpPr>
        <p:spPr bwMode="gray">
          <a:xfrm>
            <a:off x="5338061" y="2135831"/>
            <a:ext cx="2638445" cy="124848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a:solidFill>
                  <a:schemeClr val="lt1"/>
                </a:solidFill>
                <a:ea typeface="Arial Unicode MS" pitchFamily="34" charset="-128"/>
                <a:cs typeface="Arial Unicode MS" pitchFamily="34" charset="-128"/>
              </a:rPr>
              <a:t>Pod A</a:t>
            </a:r>
          </a:p>
          <a:p>
            <a:pPr algn="ctr" defTabSz="914400"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Image: &lt;&gt;</a:t>
            </a:r>
          </a:p>
          <a:p>
            <a:pPr algn="ctr" defTabSz="914400" fontAlgn="base">
              <a:spcBef>
                <a:spcPct val="50000"/>
              </a:spcBef>
              <a:spcAft>
                <a:spcPct val="0"/>
              </a:spcAft>
              <a:buClr>
                <a:srgbClr val="F0AB00"/>
              </a:buClr>
              <a:buSzPct val="80000"/>
            </a:pPr>
            <a:r>
              <a:rPr lang="en-US" sz="1800" kern="0" dirty="0" err="1">
                <a:solidFill>
                  <a:schemeClr val="lt1"/>
                </a:solidFill>
                <a:ea typeface="Arial Unicode MS" pitchFamily="34" charset="-128"/>
                <a:cs typeface="Arial Unicode MS" pitchFamily="34" charset="-128"/>
              </a:rPr>
              <a:t>ImagePullSecret</a:t>
            </a:r>
            <a:r>
              <a:rPr lang="en-US" sz="1800" kern="0" dirty="0">
                <a:solidFill>
                  <a:schemeClr val="lt1"/>
                </a:solidFill>
                <a:ea typeface="Arial Unicode MS" pitchFamily="34" charset="-128"/>
                <a:cs typeface="Arial Unicode MS" pitchFamily="34" charset="-128"/>
              </a:rPr>
              <a:t>: &lt;&gt;</a:t>
            </a:r>
          </a:p>
        </p:txBody>
      </p:sp>
    </p:spTree>
    <p:extLst>
      <p:ext uri="{BB962C8B-B14F-4D97-AF65-F5344CB8AC3E}">
        <p14:creationId xmlns:p14="http://schemas.microsoft.com/office/powerpoint/2010/main" val="41298375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bwMode="gray">
          <a:xfrm>
            <a:off x="4612822" y="1395846"/>
            <a:ext cx="6179820" cy="4604904"/>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en-US" sz="2400" b="1" kern="0" dirty="0">
                <a:ea typeface="Arial Unicode MS" pitchFamily="34" charset="-128"/>
                <a:cs typeface="Arial Unicode MS" pitchFamily="34" charset="-128"/>
              </a:rPr>
              <a:t>Kubernetes</a:t>
            </a:r>
          </a:p>
        </p:txBody>
      </p:sp>
      <p:sp>
        <p:nvSpPr>
          <p:cNvPr id="14" name="Rectangle 13"/>
          <p:cNvSpPr/>
          <p:nvPr/>
        </p:nvSpPr>
        <p:spPr bwMode="gray">
          <a:xfrm>
            <a:off x="5731329" y="1958320"/>
            <a:ext cx="4457700" cy="1603511"/>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Pod</a:t>
            </a:r>
            <a:r>
              <a:rPr lang="en-US" sz="1800" kern="0" dirty="0">
                <a:ea typeface="Arial Unicode MS" pitchFamily="34" charset="-128"/>
                <a:cs typeface="Arial Unicode MS" pitchFamily="34" charset="-128"/>
              </a:rPr>
              <a:t> A</a:t>
            </a:r>
          </a:p>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Image: private.registry.com/my-image:0.1</a:t>
            </a:r>
          </a:p>
        </p:txBody>
      </p:sp>
      <p:sp>
        <p:nvSpPr>
          <p:cNvPr id="3" name="Title 2"/>
          <p:cNvSpPr>
            <a:spLocks noGrp="1"/>
          </p:cNvSpPr>
          <p:nvPr>
            <p:ph type="title"/>
          </p:nvPr>
        </p:nvSpPr>
        <p:spPr/>
        <p:txBody>
          <a:bodyPr/>
          <a:lstStyle/>
          <a:p>
            <a:r>
              <a:rPr lang="en-US" dirty="0"/>
              <a:t>Image Pull Secrets</a:t>
            </a:r>
          </a:p>
        </p:txBody>
      </p:sp>
      <p:sp>
        <p:nvSpPr>
          <p:cNvPr id="4" name="Rectangle 3"/>
          <p:cNvSpPr/>
          <p:nvPr/>
        </p:nvSpPr>
        <p:spPr bwMode="gray">
          <a:xfrm>
            <a:off x="772758" y="1927317"/>
            <a:ext cx="2661557" cy="1665515"/>
          </a:xfrm>
          <a:prstGeom prst="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1" i="0" u="none" strike="noStrike" kern="0" cap="none" spc="0" normalizeH="0" baseline="0" noProof="0" dirty="0">
                <a:ln>
                  <a:noFill/>
                </a:ln>
                <a:effectLst/>
                <a:uLnTx/>
                <a:uFillTx/>
                <a:ea typeface="Arial Unicode MS" pitchFamily="34" charset="-128"/>
                <a:cs typeface="Arial Unicode MS" pitchFamily="34" charset="-128"/>
              </a:rPr>
              <a:t>Private Registry</a:t>
            </a:r>
          </a:p>
        </p:txBody>
      </p:sp>
      <p:sp>
        <p:nvSpPr>
          <p:cNvPr id="6" name="Rectangle 5"/>
          <p:cNvSpPr/>
          <p:nvPr/>
        </p:nvSpPr>
        <p:spPr bwMode="gray">
          <a:xfrm>
            <a:off x="5731329" y="4232747"/>
            <a:ext cx="1627931" cy="1156258"/>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service account</a:t>
            </a:r>
          </a:p>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“default”</a:t>
            </a:r>
          </a:p>
        </p:txBody>
      </p:sp>
      <p:sp>
        <p:nvSpPr>
          <p:cNvPr id="15" name="Cylinder 14"/>
          <p:cNvSpPr/>
          <p:nvPr/>
        </p:nvSpPr>
        <p:spPr bwMode="gray">
          <a:xfrm>
            <a:off x="8400221" y="4229558"/>
            <a:ext cx="1561812" cy="1168721"/>
          </a:xfrm>
          <a:prstGeom prst="can">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Image Pull Secret</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16" name="Straight Arrow Connector 15"/>
          <p:cNvCxnSpPr>
            <a:stCxn id="4" idx="3"/>
            <a:endCxn id="14" idx="1"/>
          </p:cNvCxnSpPr>
          <p:nvPr/>
        </p:nvCxnSpPr>
        <p:spPr>
          <a:xfrm>
            <a:off x="3434315" y="2760075"/>
            <a:ext cx="2297014" cy="1"/>
          </a:xfrm>
          <a:prstGeom prst="straightConnector1">
            <a:avLst/>
          </a:prstGeom>
          <a:ln w="57150">
            <a:solidFill>
              <a:schemeClr val="accent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6" idx="3"/>
            <a:endCxn id="15" idx="2"/>
          </p:cNvCxnSpPr>
          <p:nvPr/>
        </p:nvCxnSpPr>
        <p:spPr>
          <a:xfrm>
            <a:off x="7359260" y="4810876"/>
            <a:ext cx="1040961" cy="3043"/>
          </a:xfrm>
          <a:prstGeom prst="straightConnector1">
            <a:avLst/>
          </a:prstGeom>
          <a:ln w="57150">
            <a:solidFill>
              <a:schemeClr val="accent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endCxn id="6" idx="0"/>
          </p:cNvCxnSpPr>
          <p:nvPr/>
        </p:nvCxnSpPr>
        <p:spPr>
          <a:xfrm>
            <a:off x="6545294" y="3561831"/>
            <a:ext cx="1" cy="670916"/>
          </a:xfrm>
          <a:prstGeom prst="straightConnector1">
            <a:avLst/>
          </a:prstGeom>
          <a:ln w="57150">
            <a:solidFill>
              <a:schemeClr val="accent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29" name="Picture 28"/>
          <p:cNvPicPr>
            <a:picLocks noChangeAspect="1"/>
          </p:cNvPicPr>
          <p:nvPr/>
        </p:nvPicPr>
        <p:blipFill>
          <a:blip r:embed="rId3"/>
          <a:stretch>
            <a:fillRect/>
          </a:stretch>
        </p:blipFill>
        <p:spPr>
          <a:xfrm rot="4927815" flipH="1">
            <a:off x="8802247" y="3991716"/>
            <a:ext cx="757761" cy="757761"/>
          </a:xfrm>
          <a:prstGeom prst="rect">
            <a:avLst/>
          </a:prstGeom>
        </p:spPr>
      </p:pic>
      <p:pic>
        <p:nvPicPr>
          <p:cNvPr id="27" name="Picture 26"/>
          <p:cNvPicPr>
            <a:picLocks noChangeAspect="1"/>
          </p:cNvPicPr>
          <p:nvPr/>
        </p:nvPicPr>
        <p:blipFill>
          <a:blip r:embed="rId4"/>
          <a:stretch>
            <a:fillRect/>
          </a:stretch>
        </p:blipFill>
        <p:spPr>
          <a:xfrm>
            <a:off x="3265865" y="2355160"/>
            <a:ext cx="1542129" cy="1542129"/>
          </a:xfrm>
          <a:prstGeom prst="rect">
            <a:avLst/>
          </a:prstGeom>
        </p:spPr>
      </p:pic>
    </p:spTree>
    <p:extLst>
      <p:ext uri="{BB962C8B-B14F-4D97-AF65-F5344CB8AC3E}">
        <p14:creationId xmlns:p14="http://schemas.microsoft.com/office/powerpoint/2010/main" val="42854784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35"/>
          <p:cNvSpPr/>
          <p:nvPr/>
        </p:nvSpPr>
        <p:spPr>
          <a:xfrm>
            <a:off x="2791326" y="1091288"/>
            <a:ext cx="6280485" cy="1892541"/>
          </a:xfrm>
          <a:prstGeom prst="rect">
            <a:avLst/>
          </a:prstGeom>
        </p:spPr>
        <p:style>
          <a:lnRef idx="2">
            <a:schemeClr val="accent2"/>
          </a:lnRef>
          <a:fillRef idx="1">
            <a:schemeClr val="lt1"/>
          </a:fillRef>
          <a:effectRef idx="0">
            <a:schemeClr val="accent2"/>
          </a:effectRef>
          <a:fontRef idx="minor">
            <a:schemeClr val="dk1"/>
          </a:fontRef>
        </p:style>
        <p:txBody>
          <a:bodyPr rtlCol="0" anchor="t"/>
          <a:lstStyle/>
          <a:p>
            <a:pPr algn="ctr"/>
            <a:r>
              <a:rPr lang="en-US" sz="2000" b="1" dirty="0">
                <a:solidFill>
                  <a:sysClr val="windowText" lastClr="000000"/>
                </a:solidFill>
              </a:rPr>
              <a:t>Corporate Network</a:t>
            </a:r>
          </a:p>
        </p:txBody>
      </p:sp>
      <p:sp>
        <p:nvSpPr>
          <p:cNvPr id="3" name="Title 2"/>
          <p:cNvSpPr>
            <a:spLocks noGrp="1"/>
          </p:cNvSpPr>
          <p:nvPr>
            <p:ph type="title"/>
          </p:nvPr>
        </p:nvSpPr>
        <p:spPr/>
        <p:txBody>
          <a:bodyPr/>
          <a:lstStyle/>
          <a:p>
            <a:r>
              <a:rPr lang="en-US" dirty="0"/>
              <a:t>Image Pull Secret together with </a:t>
            </a:r>
            <a:r>
              <a:rPr lang="en-US" dirty="0" err="1"/>
              <a:t>Artifactory</a:t>
            </a:r>
            <a:endParaRPr lang="en-US" dirty="0"/>
          </a:p>
        </p:txBody>
      </p:sp>
      <p:sp>
        <p:nvSpPr>
          <p:cNvPr id="28" name="Rectangle 27"/>
          <p:cNvSpPr/>
          <p:nvPr/>
        </p:nvSpPr>
        <p:spPr>
          <a:xfrm>
            <a:off x="3151414" y="3475687"/>
            <a:ext cx="5649685" cy="949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DMZ </a:t>
            </a:r>
            <a:r>
              <a:rPr lang="en-US" sz="2000" b="1" dirty="0" err="1"/>
              <a:t>Artifactory</a:t>
            </a:r>
            <a:endParaRPr lang="en-US" sz="2000" b="1" dirty="0"/>
          </a:p>
          <a:p>
            <a:pPr algn="ctr"/>
            <a:r>
              <a:rPr lang="en-US" sz="2000" b="1" dirty="0"/>
              <a:t>Repository “test”</a:t>
            </a:r>
          </a:p>
        </p:txBody>
      </p:sp>
      <p:sp>
        <p:nvSpPr>
          <p:cNvPr id="31" name="Rectangle 30"/>
          <p:cNvSpPr/>
          <p:nvPr/>
        </p:nvSpPr>
        <p:spPr>
          <a:xfrm>
            <a:off x="6236046" y="1564816"/>
            <a:ext cx="2050884" cy="52489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solidFill>
                  <a:schemeClr val="dk1"/>
                </a:solidFill>
              </a:rPr>
              <a:t>Docker build</a:t>
            </a:r>
          </a:p>
        </p:txBody>
      </p:sp>
      <p:cxnSp>
        <p:nvCxnSpPr>
          <p:cNvPr id="32" name="Straight Arrow Connector 31"/>
          <p:cNvCxnSpPr>
            <a:stCxn id="49" idx="2"/>
            <a:endCxn id="28" idx="0"/>
          </p:cNvCxnSpPr>
          <p:nvPr/>
        </p:nvCxnSpPr>
        <p:spPr>
          <a:xfrm>
            <a:off x="4513686" y="2089714"/>
            <a:ext cx="1462571" cy="1385973"/>
          </a:xfrm>
          <a:prstGeom prst="straightConnector1">
            <a:avLst/>
          </a:prstGeom>
          <a:ln w="57150">
            <a:solidFill>
              <a:schemeClr val="accent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31" idx="2"/>
            <a:endCxn id="28" idx="0"/>
          </p:cNvCxnSpPr>
          <p:nvPr/>
        </p:nvCxnSpPr>
        <p:spPr>
          <a:xfrm flipH="1">
            <a:off x="5976257" y="2089715"/>
            <a:ext cx="1285231" cy="1385972"/>
          </a:xfrm>
          <a:prstGeom prst="straightConnector1">
            <a:avLst/>
          </a:prstGeom>
          <a:ln w="57150">
            <a:solidFill>
              <a:schemeClr val="accent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5" name="Rectangle 34"/>
          <p:cNvSpPr/>
          <p:nvPr/>
        </p:nvSpPr>
        <p:spPr>
          <a:xfrm>
            <a:off x="4153723" y="2394231"/>
            <a:ext cx="3555690" cy="360947"/>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Docker push</a:t>
            </a:r>
          </a:p>
        </p:txBody>
      </p:sp>
      <p:sp>
        <p:nvSpPr>
          <p:cNvPr id="49" name="Rectangle 48"/>
          <p:cNvSpPr/>
          <p:nvPr/>
        </p:nvSpPr>
        <p:spPr>
          <a:xfrm>
            <a:off x="3488244" y="1564815"/>
            <a:ext cx="2050884" cy="52489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solidFill>
                  <a:schemeClr val="dk1"/>
                </a:solidFill>
              </a:rPr>
              <a:t>Docker build</a:t>
            </a:r>
          </a:p>
        </p:txBody>
      </p:sp>
      <p:sp>
        <p:nvSpPr>
          <p:cNvPr id="54" name="Rectangle 53"/>
          <p:cNvSpPr/>
          <p:nvPr/>
        </p:nvSpPr>
        <p:spPr>
          <a:xfrm>
            <a:off x="6376307" y="5549421"/>
            <a:ext cx="2326571" cy="83419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K8s @Azure</a:t>
            </a:r>
          </a:p>
        </p:txBody>
      </p:sp>
      <p:sp>
        <p:nvSpPr>
          <p:cNvPr id="55" name="Rectangle: Folded Corner 54"/>
          <p:cNvSpPr/>
          <p:nvPr/>
        </p:nvSpPr>
        <p:spPr>
          <a:xfrm>
            <a:off x="8329897" y="5284725"/>
            <a:ext cx="1227221" cy="525385"/>
          </a:xfrm>
          <a:prstGeom prst="foldedCorne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a:t>Image Pull Secret</a:t>
            </a:r>
          </a:p>
        </p:txBody>
      </p:sp>
      <p:sp>
        <p:nvSpPr>
          <p:cNvPr id="56" name="Oval 55"/>
          <p:cNvSpPr/>
          <p:nvPr/>
        </p:nvSpPr>
        <p:spPr>
          <a:xfrm>
            <a:off x="8606626" y="5709852"/>
            <a:ext cx="192505" cy="20052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7" name="Flowchart: Delay 56"/>
          <p:cNvSpPr/>
          <p:nvPr/>
        </p:nvSpPr>
        <p:spPr>
          <a:xfrm rot="16200000">
            <a:off x="8570527" y="5942457"/>
            <a:ext cx="264702" cy="264698"/>
          </a:xfrm>
          <a:prstGeom prst="flowChartDelay">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8" name="Rectangle 57"/>
          <p:cNvSpPr/>
          <p:nvPr/>
        </p:nvSpPr>
        <p:spPr>
          <a:xfrm>
            <a:off x="2461570" y="5549421"/>
            <a:ext cx="2326571" cy="83419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K8s @GCP</a:t>
            </a:r>
          </a:p>
        </p:txBody>
      </p:sp>
      <p:sp>
        <p:nvSpPr>
          <p:cNvPr id="59" name="Rectangle: Folded Corner 58"/>
          <p:cNvSpPr/>
          <p:nvPr/>
        </p:nvSpPr>
        <p:spPr>
          <a:xfrm>
            <a:off x="4415160" y="5284725"/>
            <a:ext cx="1227221" cy="525385"/>
          </a:xfrm>
          <a:prstGeom prst="foldedCorne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a:t>Image Pull Secret</a:t>
            </a:r>
          </a:p>
        </p:txBody>
      </p:sp>
      <p:sp>
        <p:nvSpPr>
          <p:cNvPr id="60" name="Oval 59"/>
          <p:cNvSpPr/>
          <p:nvPr/>
        </p:nvSpPr>
        <p:spPr>
          <a:xfrm>
            <a:off x="4691889" y="5709852"/>
            <a:ext cx="192505" cy="20052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61" name="Flowchart: Delay 60"/>
          <p:cNvSpPr/>
          <p:nvPr/>
        </p:nvSpPr>
        <p:spPr>
          <a:xfrm rot="16200000">
            <a:off x="4655790" y="5942457"/>
            <a:ext cx="264702" cy="264698"/>
          </a:xfrm>
          <a:prstGeom prst="flowChartDelay">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cxnSp>
        <p:nvCxnSpPr>
          <p:cNvPr id="62" name="Straight Arrow Connector 61"/>
          <p:cNvCxnSpPr>
            <a:stCxn id="28" idx="2"/>
            <a:endCxn id="58" idx="0"/>
          </p:cNvCxnSpPr>
          <p:nvPr/>
        </p:nvCxnSpPr>
        <p:spPr>
          <a:xfrm flipH="1">
            <a:off x="3624856" y="4425040"/>
            <a:ext cx="2351401" cy="1124381"/>
          </a:xfrm>
          <a:prstGeom prst="straightConnector1">
            <a:avLst/>
          </a:prstGeom>
          <a:ln w="57150">
            <a:solidFill>
              <a:schemeClr val="accent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stCxn id="28" idx="2"/>
            <a:endCxn id="54" idx="0"/>
          </p:cNvCxnSpPr>
          <p:nvPr/>
        </p:nvCxnSpPr>
        <p:spPr>
          <a:xfrm>
            <a:off x="5976257" y="4425040"/>
            <a:ext cx="1563336" cy="1124381"/>
          </a:xfrm>
          <a:prstGeom prst="straightConnector1">
            <a:avLst/>
          </a:prstGeom>
          <a:ln w="57150">
            <a:solidFill>
              <a:schemeClr val="accent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8" name="Rectangle 67"/>
          <p:cNvSpPr/>
          <p:nvPr/>
        </p:nvSpPr>
        <p:spPr>
          <a:xfrm>
            <a:off x="4153723" y="4713797"/>
            <a:ext cx="3555690" cy="360947"/>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solidFill>
                  <a:schemeClr val="dk1"/>
                </a:solidFill>
              </a:rPr>
              <a:t>Docker pull</a:t>
            </a:r>
          </a:p>
        </p:txBody>
      </p:sp>
    </p:spTree>
    <p:extLst>
      <p:ext uri="{BB962C8B-B14F-4D97-AF65-F5344CB8AC3E}">
        <p14:creationId xmlns:p14="http://schemas.microsoft.com/office/powerpoint/2010/main" val="4252572192"/>
      </p:ext>
    </p:extLst>
  </p:cSld>
  <p:clrMapOvr>
    <a:masterClrMapping/>
  </p:clrMapOvr>
</p:sld>
</file>

<file path=ppt/theme/theme1.xml><?xml version="1.0" encoding="utf-8"?>
<a:theme xmlns:a="http://schemas.openxmlformats.org/drawingml/2006/main" name="SAP_2017_16x9_black">
  <a:themeElements>
    <a:clrScheme name="SAP_colors_2017">
      <a:dk1>
        <a:srgbClr val="000000"/>
      </a:dk1>
      <a:lt1>
        <a:srgbClr val="FFFFFF"/>
      </a:lt1>
      <a:dk2>
        <a:srgbClr val="CCCCCC"/>
      </a:dk2>
      <a:lt2>
        <a:srgbClr val="999999"/>
      </a:lt2>
      <a:accent1>
        <a:srgbClr val="F0AB00"/>
      </a:accent1>
      <a:accent2>
        <a:srgbClr val="666666"/>
      </a:accent2>
      <a:accent3>
        <a:srgbClr val="008FD3"/>
      </a:accent3>
      <a:accent4>
        <a:srgbClr val="4FB81C"/>
      </a:accent4>
      <a:accent5>
        <a:srgbClr val="E35500"/>
      </a:accent5>
      <a:accent6>
        <a:srgbClr val="970A82"/>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9525">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17_16x9_black.potx" id="{9488014F-4BF2-4B73-9741-6D40B78C18AF}" vid="{315AB80D-2AE3-4555-B7D1-B9C512524916}"/>
    </a:ext>
  </a:ext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696</Words>
  <Application>Microsoft Office PowerPoint</Application>
  <PresentationFormat>Custom</PresentationFormat>
  <Paragraphs>158</Paragraphs>
  <Slides>16</Slides>
  <Notes>13</Notes>
  <HiddenSlides>2</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Arial Unicode MS</vt:lpstr>
      <vt:lpstr>Courier New</vt:lpstr>
      <vt:lpstr>Symbol</vt:lpstr>
      <vt:lpstr>Wingdings</vt:lpstr>
      <vt:lpstr>Wingdings</vt:lpstr>
      <vt:lpstr>SAP_2017_16x9_black</vt:lpstr>
      <vt:lpstr>PowerPoint Presentation</vt:lpstr>
      <vt:lpstr>Service Accounts</vt:lpstr>
      <vt:lpstr>Role based authorization (RBAC)</vt:lpstr>
      <vt:lpstr>Demo</vt:lpstr>
      <vt:lpstr>Image Pulling</vt:lpstr>
      <vt:lpstr>Using Images from a private registry</vt:lpstr>
      <vt:lpstr>Image Pull Secrets</vt:lpstr>
      <vt:lpstr>Image Pull Secrets</vt:lpstr>
      <vt:lpstr>Image Pull Secret together with Artifactory</vt:lpstr>
      <vt:lpstr>NetworkPolicy</vt:lpstr>
      <vt:lpstr>Node Management</vt:lpstr>
      <vt:lpstr>A note on scheduling pods…</vt:lpstr>
      <vt:lpstr>Sometimes working with kubernetes is like …</vt:lpstr>
      <vt:lpstr> K8s Dashboard</vt:lpstr>
      <vt:lpstr>Wherefrom can I get a cluster?</vt:lpstr>
      <vt:lpstr>PowerPoint Presentation</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SAP PPT Template</dc:title>
  <dc:creator>SAP SE</dc:creator>
  <cp:keywords>2017/16:9/black</cp:keywords>
  <cp:lastModifiedBy>Kahl, Hendrik</cp:lastModifiedBy>
  <cp:revision>561</cp:revision>
  <dcterms:created xsi:type="dcterms:W3CDTF">2015-10-14T11:21:43Z</dcterms:created>
  <dcterms:modified xsi:type="dcterms:W3CDTF">2018-03-02T10:23:26Z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1101452479</vt:i4>
  </property>
  <property fmtid="{D5CDD505-2E9C-101B-9397-08002B2CF9AE}" pid="3" name="_NewReviewCycle">
    <vt:lpwstr/>
  </property>
  <property fmtid="{D5CDD505-2E9C-101B-9397-08002B2CF9AE}" pid="4" name="_EmailSubject">
    <vt:lpwstr>SAP - PPT Exploration (Updated)</vt:lpwstr>
  </property>
  <property fmtid="{D5CDD505-2E9C-101B-9397-08002B2CF9AE}" pid="5" name="_AuthorEmail">
    <vt:lpwstr>heidi.bitz@sap.com</vt:lpwstr>
  </property>
  <property fmtid="{D5CDD505-2E9C-101B-9397-08002B2CF9AE}" pid="6" name="_AuthorEmailDisplayName">
    <vt:lpwstr>Bitz, Heidi</vt:lpwstr>
  </property>
  <property fmtid="{D5CDD505-2E9C-101B-9397-08002B2CF9AE}" pid="7" name="_PreviousAdHocReviewCycleID">
    <vt:i4>1357826825</vt:i4>
  </property>
</Properties>
</file>