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5" r:id="rId2"/>
    <p:sldId id="434" r:id="rId3"/>
    <p:sldId id="437" r:id="rId4"/>
    <p:sldId id="439" r:id="rId5"/>
    <p:sldId id="451" r:id="rId6"/>
    <p:sldId id="440" r:id="rId7"/>
    <p:sldId id="450" r:id="rId8"/>
    <p:sldId id="441" r:id="rId9"/>
    <p:sldId id="444" r:id="rId10"/>
    <p:sldId id="445" r:id="rId11"/>
    <p:sldId id="443" r:id="rId12"/>
    <p:sldId id="449" r:id="rId13"/>
    <p:sldId id="436" r:id="rId14"/>
    <p:sldId id="438" r:id="rId15"/>
    <p:sldId id="446" r:id="rId16"/>
    <p:sldId id="447" r:id="rId17"/>
    <p:sldId id="448"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112806"/>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922" autoAdjust="0"/>
  </p:normalViewPr>
  <p:slideViewPr>
    <p:cSldViewPr snapToGrid="0" showGuides="1">
      <p:cViewPr varScale="1">
        <p:scale>
          <a:sx n="106" d="100"/>
          <a:sy n="106" d="100"/>
        </p:scale>
        <p:origin x="318"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60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174518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0571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83577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3288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1173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43994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98759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network address translation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port forwarding and docker knows two flavors of it.</a:t>
            </a:r>
          </a:p>
          <a:p>
            <a:pPr marL="342900" indent="-342900">
              <a:buAutoNum type="arabicParenR"/>
            </a:pPr>
            <a:r>
              <a:rPr lang="en-US" noProof="0" dirty="0"/>
              <a:t>Map a dedicated host port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random port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303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When specifying an absolute path, docker assumes a bind mount. When you just give a name (like in a relative path “config”), it will assume a named volume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a:t>
            </a:r>
            <a:r>
              <a:rPr lang="en-US" noProof="0"/>
              <a:t>NFS mount. </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86189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19999"/>
            <a:ext cx="11186477" cy="4640951"/>
          </a:xfrm>
        </p:spPr>
        <p:txBody>
          <a:bodyPr/>
          <a:lstStyle/>
          <a:p>
            <a:pPr lvl="1"/>
            <a:r>
              <a:rPr lang="en-US" sz="2000" dirty="0"/>
              <a:t>Start and run a new container</a:t>
            </a:r>
          </a:p>
          <a:p>
            <a:pPr lvl="1"/>
            <a:endParaRPr lang="en-US" sz="2000" dirty="0"/>
          </a:p>
          <a:p>
            <a:pPr lvl="1"/>
            <a:r>
              <a:rPr lang="en-US" sz="2000" dirty="0"/>
              <a:t>Reattach to a container</a:t>
            </a:r>
          </a:p>
          <a:p>
            <a:pPr lvl="1"/>
            <a:endParaRPr lang="en-US" sz="2000" dirty="0"/>
          </a:p>
          <a:p>
            <a:pPr lvl="1"/>
            <a:r>
              <a:rPr lang="en-US" sz="2000" dirty="0"/>
              <a:t>Forcibly stop a container</a:t>
            </a:r>
          </a:p>
          <a:p>
            <a:pPr lvl="1"/>
            <a:endParaRPr lang="en-US" sz="2000" dirty="0"/>
          </a:p>
          <a:p>
            <a:pPr lvl="1"/>
            <a:r>
              <a:rPr lang="en-US" sz="2000" dirty="0"/>
              <a:t>Restart a previously stopped container</a:t>
            </a:r>
          </a:p>
          <a:p>
            <a:pPr lvl="1"/>
            <a:endParaRPr lang="en-US" sz="2000" dirty="0"/>
          </a:p>
          <a:p>
            <a:pPr lvl="1"/>
            <a:r>
              <a:rPr lang="en-US" sz="2000" dirty="0"/>
              <a:t>Remove a container</a:t>
            </a:r>
          </a:p>
          <a:p>
            <a:pPr lvl="1"/>
            <a:endParaRPr lang="en-US" sz="2000" dirty="0"/>
          </a:p>
        </p:txBody>
      </p:sp>
      <p:sp>
        <p:nvSpPr>
          <p:cNvPr id="3" name="Title 2"/>
          <p:cNvSpPr>
            <a:spLocks noGrp="1"/>
          </p:cNvSpPr>
          <p:nvPr>
            <p:ph type="title"/>
          </p:nvPr>
        </p:nvSpPr>
        <p:spPr/>
        <p:txBody>
          <a:bodyPr/>
          <a:lstStyle/>
          <a:p>
            <a:r>
              <a:rPr lang="en-US" dirty="0"/>
              <a:t>Commands for containers</a:t>
            </a:r>
          </a:p>
        </p:txBody>
      </p:sp>
      <p:sp>
        <p:nvSpPr>
          <p:cNvPr id="6" name="Rectangle: Rounded Corners 5"/>
          <p:cNvSpPr/>
          <p:nvPr/>
        </p:nvSpPr>
        <p:spPr bwMode="gray">
          <a:xfrm>
            <a:off x="981976" y="2004108"/>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275077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attach </a:t>
            </a:r>
            <a:r>
              <a:rPr lang="en-US" sz="1400" i="1" dirty="0">
                <a:latin typeface="Courier New" panose="02070309020205020404" pitchFamily="49" charset="0"/>
                <a:cs typeface="Courier New" panose="02070309020205020404" pitchFamily="49" charset="0"/>
              </a:rPr>
              <a:t>&lt;container ID or name&gt;</a:t>
            </a:r>
          </a:p>
        </p:txBody>
      </p:sp>
      <p:sp>
        <p:nvSpPr>
          <p:cNvPr id="8" name="Rectangle: Rounded Corners 7"/>
          <p:cNvSpPr/>
          <p:nvPr/>
        </p:nvSpPr>
        <p:spPr bwMode="gray">
          <a:xfrm>
            <a:off x="981976" y="425735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981976" y="351068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10" name="Rectangle: Rounded Corners 9"/>
          <p:cNvSpPr/>
          <p:nvPr/>
        </p:nvSpPr>
        <p:spPr bwMode="gray">
          <a:xfrm>
            <a:off x="981976" y="505367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4" name="Rectangle: Rounded Corners 3"/>
          <p:cNvSpPr/>
          <p:nvPr/>
        </p:nvSpPr>
        <p:spPr bwMode="gray">
          <a:xfrm>
            <a:off x="8447783" y="1074790"/>
            <a:ext cx="2764715" cy="1205831"/>
          </a:xfrm>
          <a:prstGeom prst="roundRect">
            <a:avLst>
              <a:gd name="adj" fmla="val 7623"/>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Detaching</a:t>
            </a:r>
            <a:r>
              <a:rPr kumimoji="0" lang="en-US" sz="1800" b="0" i="0" u="none" strike="noStrike" kern="0" cap="none" spc="0" normalizeH="0" dirty="0">
                <a:ln>
                  <a:noFill/>
                </a:ln>
                <a:effectLst/>
                <a:uLnTx/>
                <a:uFillTx/>
                <a:ea typeface="Arial Unicode MS" pitchFamily="34" charset="-128"/>
                <a:cs typeface="Arial Unicode MS" pitchFamily="34" charset="-128"/>
              </a:rPr>
              <a:t> from a container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latin typeface="Arial Black" panose="020B0A04020102020204" pitchFamily="34" charset="0"/>
                <a:ea typeface="Arial Unicode MS" pitchFamily="34" charset="-128"/>
                <a:cs typeface="Arial Unicode MS" pitchFamily="34" charset="-128"/>
              </a:rPr>
              <a:t>Ctrl + P</a:t>
            </a:r>
            <a:r>
              <a:rPr lang="en-US" sz="1800" kern="0" dirty="0">
                <a:ea typeface="Arial Unicode MS" pitchFamily="34" charset="-128"/>
                <a:cs typeface="Arial Unicode MS" pitchFamily="34" charset="-128"/>
              </a:rPr>
              <a:t> then </a:t>
            </a:r>
            <a:r>
              <a:rPr lang="en-US" sz="1800" kern="0" dirty="0">
                <a:latin typeface="Arial Black" panose="020B0A04020102020204" pitchFamily="34" charset="0"/>
                <a:ea typeface="Arial Unicode MS" pitchFamily="34" charset="-128"/>
                <a:cs typeface="Arial Unicode MS" pitchFamily="34" charset="-128"/>
              </a:rPr>
              <a:t>Ctrl + Q</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47532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19999"/>
            <a:ext cx="11186477" cy="4640951"/>
          </a:xfrm>
        </p:spPr>
        <p:txBody>
          <a:bodyPr/>
          <a:lstStyle/>
          <a:p>
            <a:pPr lvl="1"/>
            <a:r>
              <a:rPr lang="en-US" sz="2000" dirty="0"/>
              <a:t>Run a command in an existing container</a:t>
            </a:r>
          </a:p>
          <a:p>
            <a:pPr lvl="1"/>
            <a:endParaRPr lang="en-US" sz="2000" dirty="0"/>
          </a:p>
          <a:p>
            <a:pPr lvl="1"/>
            <a:r>
              <a:rPr lang="en-US" sz="2000" dirty="0"/>
              <a:t>List running containers</a:t>
            </a:r>
          </a:p>
          <a:p>
            <a:pPr lvl="1"/>
            <a:endParaRPr lang="en-US" sz="2000" dirty="0"/>
          </a:p>
          <a:p>
            <a:pPr lvl="1"/>
            <a:r>
              <a:rPr lang="en-US" sz="2000" dirty="0"/>
              <a:t>List all containers (running and stopped)</a:t>
            </a:r>
          </a:p>
          <a:p>
            <a:pPr lvl="1"/>
            <a:endParaRPr lang="en-US" sz="2000" dirty="0"/>
          </a:p>
          <a:p>
            <a:pPr lvl="1"/>
            <a:r>
              <a:rPr lang="en-US" sz="2000" dirty="0"/>
              <a:t>Get the logs of a container</a:t>
            </a:r>
          </a:p>
          <a:p>
            <a:pPr lvl="1"/>
            <a:endParaRPr lang="en-US" sz="2000" dirty="0"/>
          </a:p>
          <a:p>
            <a:pPr lvl="1"/>
            <a:r>
              <a:rPr lang="en-US" sz="2000" dirty="0"/>
              <a:t>Get detailed information about a container</a:t>
            </a:r>
          </a:p>
          <a:p>
            <a:pPr lvl="1"/>
            <a:endParaRPr lang="en-US" sz="2000" dirty="0"/>
          </a:p>
        </p:txBody>
      </p:sp>
      <p:sp>
        <p:nvSpPr>
          <p:cNvPr id="3" name="Title 2"/>
          <p:cNvSpPr>
            <a:spLocks noGrp="1"/>
          </p:cNvSpPr>
          <p:nvPr>
            <p:ph type="title"/>
          </p:nvPr>
        </p:nvSpPr>
        <p:spPr/>
        <p:txBody>
          <a:bodyPr/>
          <a:lstStyle/>
          <a:p>
            <a:r>
              <a:rPr lang="en-US" dirty="0"/>
              <a:t>Commands for containers</a:t>
            </a:r>
          </a:p>
        </p:txBody>
      </p:sp>
      <p:sp>
        <p:nvSpPr>
          <p:cNvPr id="6" name="Rectangle: Rounded Corners 5"/>
          <p:cNvSpPr/>
          <p:nvPr/>
        </p:nvSpPr>
        <p:spPr bwMode="gray">
          <a:xfrm>
            <a:off x="981976" y="200410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p>
        </p:txBody>
      </p:sp>
      <p:sp>
        <p:nvSpPr>
          <p:cNvPr id="7" name="Rectangle: Rounded Corners 6"/>
          <p:cNvSpPr/>
          <p:nvPr/>
        </p:nvSpPr>
        <p:spPr bwMode="gray">
          <a:xfrm>
            <a:off x="981976" y="275077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ps</a:t>
            </a:r>
            <a:endParaRPr lang="en-US" sz="1400" i="1" dirty="0">
              <a:latin typeface="Courier New" panose="02070309020205020404" pitchFamily="49" charset="0"/>
              <a:cs typeface="Courier New" panose="02070309020205020404" pitchFamily="49" charset="0"/>
            </a:endParaRPr>
          </a:p>
        </p:txBody>
      </p:sp>
      <p:sp>
        <p:nvSpPr>
          <p:cNvPr id="12" name="Rectangle: Rounded Corners 11"/>
          <p:cNvSpPr/>
          <p:nvPr/>
        </p:nvSpPr>
        <p:spPr bwMode="gray">
          <a:xfrm>
            <a:off x="981976" y="3497444"/>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ps</a:t>
            </a:r>
            <a:r>
              <a:rPr lang="en-US" sz="1400" b="1" dirty="0">
                <a:latin typeface="Courier New" panose="02070309020205020404" pitchFamily="49" charset="0"/>
                <a:cs typeface="Courier New" panose="02070309020205020404" pitchFamily="49" charset="0"/>
              </a:rPr>
              <a:t> -a</a:t>
            </a:r>
            <a:endParaRPr lang="en-US" sz="1400" i="1" dirty="0">
              <a:latin typeface="Courier New" panose="02070309020205020404" pitchFamily="49" charset="0"/>
              <a:cs typeface="Courier New" panose="02070309020205020404" pitchFamily="49" charset="0"/>
            </a:endParaRPr>
          </a:p>
        </p:txBody>
      </p:sp>
      <p:sp>
        <p:nvSpPr>
          <p:cNvPr id="13" name="Rectangle: Rounded Corners 12"/>
          <p:cNvSpPr/>
          <p:nvPr/>
        </p:nvSpPr>
        <p:spPr bwMode="gray">
          <a:xfrm>
            <a:off x="981976" y="424411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logs </a:t>
            </a:r>
            <a:r>
              <a:rPr lang="en-US" sz="1400" i="1" dirty="0">
                <a:latin typeface="Courier New" panose="02070309020205020404" pitchFamily="49" charset="0"/>
                <a:cs typeface="Courier New" panose="02070309020205020404" pitchFamily="49" charset="0"/>
              </a:rPr>
              <a:t>&lt;container ID or name&gt;</a:t>
            </a:r>
          </a:p>
        </p:txBody>
      </p:sp>
      <p:sp>
        <p:nvSpPr>
          <p:cNvPr id="14" name="Rectangle: Rounded Corners 13"/>
          <p:cNvSpPr/>
          <p:nvPr/>
        </p:nvSpPr>
        <p:spPr bwMode="gray">
          <a:xfrm>
            <a:off x="981976" y="499131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inspect </a:t>
            </a:r>
            <a:r>
              <a:rPr lang="en-US" sz="1400" i="1" dirty="0">
                <a:latin typeface="Courier New" panose="02070309020205020404" pitchFamily="49" charset="0"/>
                <a:cs typeface="Courier New" panose="02070309020205020404" pitchFamily="49" charset="0"/>
              </a:rPr>
              <a:t>&lt;container ID or name&gt;</a:t>
            </a:r>
          </a:p>
        </p:txBody>
      </p:sp>
    </p:spTree>
    <p:extLst>
      <p:ext uri="{BB962C8B-B14F-4D97-AF65-F5344CB8AC3E}">
        <p14:creationId xmlns:p14="http://schemas.microsoft.com/office/powerpoint/2010/main" val="191346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7163159" y="2731911"/>
            <a:ext cx="3938715" cy="1862667"/>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 Placeholder 10"/>
          <p:cNvSpPr>
            <a:spLocks noGrp="1"/>
          </p:cNvSpPr>
          <p:nvPr>
            <p:ph type="body" sz="quarter" idx="10"/>
          </p:nvPr>
        </p:nvSpPr>
        <p:spPr>
          <a:xfrm>
            <a:off x="503999" y="1570378"/>
            <a:ext cx="11186477" cy="4230000"/>
          </a:xfrm>
        </p:spPr>
        <p:txBody>
          <a:bodyPr/>
          <a:lstStyle/>
          <a:p>
            <a:pPr lvl="0"/>
            <a:r>
              <a:rPr lang="en-US" dirty="0"/>
              <a:t>Containers in isolated network</a:t>
            </a:r>
          </a:p>
          <a:p>
            <a:pPr lvl="1"/>
            <a:r>
              <a:rPr lang="en-US" dirty="0"/>
              <a:t>Class B private network 172.16.0.0/16</a:t>
            </a:r>
          </a:p>
          <a:p>
            <a:pPr lvl="1"/>
            <a:r>
              <a:rPr lang="en-US" dirty="0"/>
              <a:t>Containers can see each other by default </a:t>
            </a:r>
          </a:p>
          <a:p>
            <a:pPr lvl="1"/>
            <a:r>
              <a:rPr lang="en-US" dirty="0"/>
              <a:t>Not reachable from outside</a:t>
            </a:r>
          </a:p>
          <a:p>
            <a:pPr lvl="1"/>
            <a:r>
              <a:rPr lang="en-US" dirty="0"/>
              <a:t>NAT to connect to the outside world</a:t>
            </a:r>
          </a:p>
          <a:p>
            <a:pPr marL="0" lvl="1" indent="0">
              <a:buNone/>
            </a:pPr>
            <a:endParaRPr lang="en-US" dirty="0"/>
          </a:p>
          <a:p>
            <a:r>
              <a:rPr lang="en-US" dirty="0"/>
              <a:t>Port forwarding</a:t>
            </a:r>
          </a:p>
          <a:p>
            <a:pPr lvl="1"/>
            <a:r>
              <a:rPr lang="en-US" dirty="0"/>
              <a:t>Port forwarding to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&lt;host port&gt;:&lt;container port&gt; …</a:t>
            </a:r>
          </a:p>
          <a:p>
            <a:pPr lvl="1"/>
            <a:r>
              <a:rPr lang="en-US" dirty="0"/>
              <a:t>Containers expose ports, can be mapped automatically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Ports</a:t>
            </a:r>
          </a:p>
        </p:txBody>
      </p:sp>
      <p:pic>
        <p:nvPicPr>
          <p:cNvPr id="5" name="Picture 4"/>
          <p:cNvPicPr>
            <a:picLocks noChangeAspect="1"/>
          </p:cNvPicPr>
          <p:nvPr/>
        </p:nvPicPr>
        <p:blipFill>
          <a:blip r:embed="rId3"/>
          <a:stretch>
            <a:fillRect/>
          </a:stretch>
        </p:blipFill>
        <p:spPr>
          <a:xfrm>
            <a:off x="6967894" y="1570378"/>
            <a:ext cx="4329244" cy="4329244"/>
          </a:xfrm>
          <a:prstGeom prst="rect">
            <a:avLst/>
          </a:prstGeom>
        </p:spPr>
      </p:pic>
      <p:sp>
        <p:nvSpPr>
          <p:cNvPr id="7" name="TextBox 6"/>
          <p:cNvSpPr txBox="1"/>
          <p:nvPr/>
        </p:nvSpPr>
        <p:spPr>
          <a:xfrm>
            <a:off x="10415486" y="2791013"/>
            <a:ext cx="8816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172.16.0.0/16</a:t>
            </a:r>
          </a:p>
        </p:txBody>
      </p:sp>
      <p:sp>
        <p:nvSpPr>
          <p:cNvPr id="12" name="TextBox 11"/>
          <p:cNvSpPr txBox="1"/>
          <p:nvPr/>
        </p:nvSpPr>
        <p:spPr>
          <a:xfrm>
            <a:off x="8805503" y="1710267"/>
            <a:ext cx="80791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192.168.52.1</a:t>
            </a:r>
          </a:p>
        </p:txBody>
      </p:sp>
      <p:sp>
        <p:nvSpPr>
          <p:cNvPr id="14" name="TextBox 13"/>
          <p:cNvSpPr txBox="1"/>
          <p:nvPr/>
        </p:nvSpPr>
        <p:spPr>
          <a:xfrm>
            <a:off x="7648392"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172.16.0.2</a:t>
            </a:r>
          </a:p>
        </p:txBody>
      </p:sp>
      <p:sp>
        <p:nvSpPr>
          <p:cNvPr id="15" name="TextBox 14"/>
          <p:cNvSpPr txBox="1"/>
          <p:nvPr/>
        </p:nvSpPr>
        <p:spPr>
          <a:xfrm>
            <a:off x="8805503" y="5434123"/>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172.16.0.3</a:t>
            </a:r>
          </a:p>
        </p:txBody>
      </p:sp>
      <p:sp>
        <p:nvSpPr>
          <p:cNvPr id="16" name="TextBox 15"/>
          <p:cNvSpPr txBox="1"/>
          <p:nvPr/>
        </p:nvSpPr>
        <p:spPr>
          <a:xfrm>
            <a:off x="9979351"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172.16.0.4</a:t>
            </a:r>
          </a:p>
        </p:txBody>
      </p:sp>
      <p:sp>
        <p:nvSpPr>
          <p:cNvPr id="10" name="TextBox 9"/>
          <p:cNvSpPr txBox="1"/>
          <p:nvPr/>
        </p:nvSpPr>
        <p:spPr>
          <a:xfrm>
            <a:off x="7783860" y="4550390"/>
            <a:ext cx="3334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:80</a:t>
            </a:r>
          </a:p>
        </p:txBody>
      </p:sp>
      <p:sp>
        <p:nvSpPr>
          <p:cNvPr id="23" name="TextBox 22"/>
          <p:cNvSpPr txBox="1"/>
          <p:nvPr/>
        </p:nvSpPr>
        <p:spPr>
          <a:xfrm>
            <a:off x="8002219" y="1347800"/>
            <a:ext cx="71814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:32710</a:t>
            </a:r>
          </a:p>
        </p:txBody>
      </p:sp>
      <p:sp>
        <p:nvSpPr>
          <p:cNvPr id="28" name="Rectangle 27"/>
          <p:cNvSpPr/>
          <p:nvPr/>
        </p:nvSpPr>
        <p:spPr bwMode="gray">
          <a:xfrm>
            <a:off x="7163159" y="3149601"/>
            <a:ext cx="3938715" cy="337670"/>
          </a:xfrm>
          <a:prstGeom prst="rect">
            <a:avLst/>
          </a:prstGeom>
          <a:solidFill>
            <a:schemeClr val="accent4">
              <a:lumMod val="20000"/>
              <a:lumOff val="80000"/>
            </a:schemeClr>
          </a:solidFill>
          <a:ln w="635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NAT</a:t>
            </a:r>
          </a:p>
        </p:txBody>
      </p:sp>
      <p:cxnSp>
        <p:nvCxnSpPr>
          <p:cNvPr id="18" name="Connector: Curved 17"/>
          <p:cNvCxnSpPr/>
          <p:nvPr/>
        </p:nvCxnSpPr>
        <p:spPr>
          <a:xfrm rot="5400000" flipH="1" flipV="1">
            <a:off x="6570113" y="2578005"/>
            <a:ext cx="2568395" cy="761229"/>
          </a:xfrm>
          <a:prstGeom prst="curvedConnector3">
            <a:avLst>
              <a:gd name="adj1" fmla="val 39082"/>
            </a:avLst>
          </a:prstGeom>
          <a:ln w="101600">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0493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Working with </a:t>
            </a:r>
            <a:r>
              <a:rPr lang="en-US" dirty="0">
                <a:solidFill>
                  <a:schemeClr val="accent1"/>
                </a:solidFill>
              </a:rPr>
              <a:t>Containers</a:t>
            </a:r>
          </a:p>
          <a:p>
            <a:r>
              <a:rPr lang="en-US" dirty="0"/>
              <a:t>on </a:t>
            </a:r>
            <a:r>
              <a:rPr lang="en-US" dirty="0">
                <a:solidFill>
                  <a:schemeClr val="accent1"/>
                </a:solidFill>
              </a:rPr>
              <a:t>Docker</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77" grpId="0" animBg="1"/>
      <p:bldP spid="87" grpId="0" animBg="1"/>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Run your first container</a:t>
            </a:r>
          </a:p>
        </p:txBody>
      </p:sp>
      <p:sp>
        <p:nvSpPr>
          <p:cNvPr id="4" name="Rectangle: Rounded Corners 3"/>
          <p:cNvSpPr/>
          <p:nvPr/>
        </p:nvSpPr>
        <p:spPr bwMode="gray">
          <a:xfrm>
            <a:off x="1934814" y="1457325"/>
            <a:ext cx="8324850" cy="421005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whalesay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cowsay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“Rick Astley"</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____________________________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&lt; Never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gonna</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give you up... &gt;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 o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98731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Detached and interactive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Detached mode</a:t>
            </a:r>
          </a:p>
          <a:p>
            <a:pPr lvl="1"/>
            <a:r>
              <a:rPr lang="en-US" sz="1600" dirty="0"/>
              <a:t>Programs like these do not interact with the user via stdin/</a:t>
            </a:r>
            <a:r>
              <a:rPr lang="en-US" sz="1600" dirty="0" err="1"/>
              <a:t>stdout</a:t>
            </a:r>
            <a:endParaRPr lang="en-US" sz="1600" dirty="0"/>
          </a:p>
          <a:p>
            <a:pPr lvl="2"/>
            <a:r>
              <a:rPr lang="en-US" sz="1600" dirty="0"/>
              <a:t>Web servers</a:t>
            </a:r>
          </a:p>
          <a:p>
            <a:pPr lvl="2"/>
            <a:r>
              <a:rPr lang="en-US" sz="1600" dirty="0"/>
              <a:t>Database servers</a:t>
            </a:r>
          </a:p>
          <a:p>
            <a:pPr lvl="1"/>
            <a:r>
              <a:rPr lang="en-US" sz="1600" dirty="0"/>
              <a:t>Containers can be started in detached mode, e.g.:</a:t>
            </a:r>
          </a:p>
          <a:p>
            <a:pPr lvl="1"/>
            <a:endParaRPr lang="en-US" sz="1600" dirty="0"/>
          </a:p>
          <a:p>
            <a:pPr lvl="1"/>
            <a:r>
              <a:rPr lang="en-US" sz="1600" dirty="0"/>
              <a:t>Manually detach from a container with </a:t>
            </a:r>
            <a:r>
              <a:rPr lang="en-US" sz="1600" dirty="0">
                <a:latin typeface="Arial Black" panose="020B0A04020102020204" pitchFamily="34" charset="0"/>
              </a:rPr>
              <a:t>Ctrl + P</a:t>
            </a:r>
            <a:r>
              <a:rPr lang="en-US" sz="1600" dirty="0"/>
              <a:t> followed by </a:t>
            </a:r>
            <a:r>
              <a:rPr lang="en-US" sz="1600" dirty="0">
                <a:latin typeface="Arial Black" panose="020B0A04020102020204" pitchFamily="34" charset="0"/>
              </a:rPr>
              <a:t>Ctrl + Q</a:t>
            </a:r>
          </a:p>
          <a:p>
            <a:r>
              <a:rPr lang="en-US" sz="1800" dirty="0"/>
              <a:t>Interactive mode</a:t>
            </a:r>
          </a:p>
          <a:p>
            <a:pPr lvl="1"/>
            <a:r>
              <a:rPr lang="en-US" sz="1600" dirty="0"/>
              <a:t>Programs that expect user input (via stdin/</a:t>
            </a:r>
            <a:r>
              <a:rPr lang="en-US" sz="1600" dirty="0" err="1"/>
              <a:t>stdout</a:t>
            </a:r>
            <a:r>
              <a:rPr lang="en-US" sz="1600" dirty="0"/>
              <a:t>) must be started in interactive mode or they just exit</a:t>
            </a:r>
          </a:p>
          <a:p>
            <a:pPr lvl="2"/>
            <a:r>
              <a:rPr lang="en-US" sz="1600" dirty="0"/>
              <a:t>Shells</a:t>
            </a:r>
          </a:p>
          <a:p>
            <a:pPr lvl="2"/>
            <a:r>
              <a:rPr lang="en-US" sz="1600" dirty="0"/>
              <a:t>Mail clients</a:t>
            </a:r>
          </a:p>
          <a:p>
            <a:pPr lvl="1"/>
            <a:r>
              <a:rPr lang="en-US" sz="1600" dirty="0"/>
              <a:t>Terminal might need to be explicitly allocated and connected, e.g.:</a:t>
            </a:r>
          </a:p>
        </p:txBody>
      </p:sp>
      <p:sp>
        <p:nvSpPr>
          <p:cNvPr id="7" name="Rectangle: Rounded Corners 6"/>
          <p:cNvSpPr/>
          <p:nvPr/>
        </p:nvSpPr>
        <p:spPr bwMode="gray">
          <a:xfrm>
            <a:off x="686701" y="311284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–d </a:t>
            </a:r>
            <a:r>
              <a:rPr lang="en-US" sz="1400" i="1" dirty="0" err="1">
                <a:latin typeface="Courier New" panose="02070309020205020404" pitchFamily="49" charset="0"/>
                <a:cs typeface="Courier New" panose="02070309020205020404" pitchFamily="49" charset="0"/>
              </a:rPr>
              <a:t>nginx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686701" y="5482855"/>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071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686176"/>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5048251"/>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221737"/>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643695"/>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886327"/>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in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7555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75611"/>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16351"/>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421501" y="3616351"/>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26163" y="5141964"/>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12331" y="4259545"/>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7668" y="3616351"/>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722003"/>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624384"/>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Starting a stopped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stops once the main process (PID 1) exits</a:t>
            </a:r>
          </a:p>
          <a:p>
            <a:pPr lvl="1"/>
            <a:r>
              <a:rPr lang="en-US" sz="1600" dirty="0"/>
              <a:t>container does not get deleted (removed) but remains</a:t>
            </a:r>
          </a:p>
          <a:p>
            <a:pPr lvl="1"/>
            <a:r>
              <a:rPr lang="en-US" sz="1600" dirty="0"/>
              <a:t>can be restarted as long as it exists</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30637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033d3a22e8c8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15 seconds ago      Exited (0) 13 seconds ago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manic_wright</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start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033d3a22e8c8</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ls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bin   dev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etc</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home  proc  root  run   sys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tmp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var</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p:txBody>
      </p:sp>
    </p:spTree>
    <p:extLst>
      <p:ext uri="{BB962C8B-B14F-4D97-AF65-F5344CB8AC3E}">
        <p14:creationId xmlns:p14="http://schemas.microsoft.com/office/powerpoint/2010/main" val="50125198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2556</Words>
  <Application>Microsoft Office PowerPoint</Application>
  <PresentationFormat>Custom</PresentationFormat>
  <Paragraphs>282</Paragraphs>
  <Slides>18</Slides>
  <Notes>10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Arial monospaced for SAP</vt:lpstr>
      <vt:lpstr>Arial Unicode MS</vt:lpstr>
      <vt:lpstr>Courier New</vt:lpstr>
      <vt:lpstr>Symbol</vt:lpstr>
      <vt:lpstr>Times New Roman</vt:lpstr>
      <vt:lpstr>wingdings</vt:lpstr>
      <vt:lpstr>wingdings</vt:lpstr>
      <vt:lpstr>SAP_2017_16x9_white</vt:lpstr>
      <vt:lpstr>PowerPoint Presentation</vt:lpstr>
      <vt:lpstr>PowerPoint Presentation</vt:lpstr>
      <vt:lpstr>Lifecycle of a container</vt:lpstr>
      <vt:lpstr>Run your first container</vt:lpstr>
      <vt:lpstr>Detached, interactive, tty, tt-what?</vt:lpstr>
      <vt:lpstr>Detached and interactive containers</vt:lpstr>
      <vt:lpstr>Information about containers</vt:lpstr>
      <vt:lpstr>Executing commands in a container</vt:lpstr>
      <vt:lpstr>Starting a stopped container</vt:lpstr>
      <vt:lpstr>Stopping a container</vt:lpstr>
      <vt:lpstr>Getting logs from a container</vt:lpstr>
      <vt:lpstr>Removing a container</vt:lpstr>
      <vt:lpstr>Commands for containers</vt:lpstr>
      <vt:lpstr>Commands for containers</vt:lpstr>
      <vt:lpstr>PowerPoint Presentation</vt:lpstr>
      <vt:lpstr>Ports</vt:lpstr>
      <vt:lpstr>Volumes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Heymann, Juergen</cp:lastModifiedBy>
  <cp:revision>432</cp:revision>
  <dcterms:created xsi:type="dcterms:W3CDTF">2015-10-14T11:21:43Z</dcterms:created>
  <dcterms:modified xsi:type="dcterms:W3CDTF">2018-04-26T12:27:08Z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