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47" r:id="rId3"/>
    <p:sldId id="454" r:id="rId4"/>
    <p:sldId id="463" r:id="rId5"/>
    <p:sldId id="448" r:id="rId6"/>
    <p:sldId id="455" r:id="rId7"/>
    <p:sldId id="449" r:id="rId8"/>
    <p:sldId id="460" r:id="rId9"/>
    <p:sldId id="456" r:id="rId10"/>
    <p:sldId id="457" r:id="rId11"/>
    <p:sldId id="461" r:id="rId12"/>
    <p:sldId id="458" r:id="rId13"/>
    <p:sldId id="459" r:id="rId14"/>
    <p:sldId id="462" r:id="rId15"/>
    <p:sldId id="450" r:id="rId16"/>
    <p:sldId id="451"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0175" autoAdjust="0"/>
  </p:normalViewPr>
  <p:slideViewPr>
    <p:cSldViewPr snapToGrid="0" showGuides="1">
      <p:cViewPr varScale="1">
        <p:scale>
          <a:sx n="91" d="100"/>
          <a:sy n="91" d="100"/>
        </p:scale>
        <p:origin x="2078" y="67"/>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a:p>
            <a:endParaRPr lang="en-US" dirty="0"/>
          </a:p>
          <a:p>
            <a:r>
              <a:rPr lang="en-US" dirty="0"/>
              <a:t>With v0.22 the re-write annotation has been changed. Now it requires capture groups, if you want to pass on any substrings within the URI. Everything not captured will be dropped. In the example above every substring following “/my” and “/your” will be forwarded to the backend.</a:t>
            </a:r>
          </a:p>
          <a:p>
            <a:endParaRPr lang="en-US" dirty="0"/>
          </a:p>
          <a:p>
            <a:r>
              <a:rPr lang="en-US" dirty="0"/>
              <a:t>For details, see: </a:t>
            </a:r>
          </a:p>
          <a:p>
            <a:r>
              <a:rPr lang="en-US" dirty="0"/>
              <a:t>https://github.com/kubernetes/ingress-nginx/releases/tag/nginx-0.22.0</a:t>
            </a:r>
          </a:p>
          <a:p>
            <a:r>
              <a:rPr lang="en-US" dirty="0"/>
              <a:t>https://kubernetes.github.io/ingress-nginx/examples/rewrite/#rewrite-target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84379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fanout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path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516069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option to make services available is to have several URLs managed by one Ingress resource. The IP also here, the IP endpoint remains stable.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950948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151655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virtual hosts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URL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138588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What we’ve learned so far:</a:t>
            </a:r>
          </a:p>
          <a:p>
            <a:pPr marL="0" indent="0">
              <a:buFontTx/>
              <a:buNone/>
            </a:pPr>
            <a:r>
              <a:rPr lang="en-US" dirty="0"/>
              <a:t>To expose a service to the outside world (outside of cluster scoped DNS/IP range), we can use </a:t>
            </a:r>
            <a:r>
              <a:rPr lang="en-US" dirty="0" err="1"/>
              <a:t>NodePorts</a:t>
            </a:r>
            <a:r>
              <a:rPr lang="en-US" dirty="0"/>
              <a:t> or </a:t>
            </a:r>
            <a:r>
              <a:rPr lang="en-US" dirty="0" err="1"/>
              <a:t>LoadBalancer</a:t>
            </a:r>
            <a:r>
              <a:rPr lang="en-US" dirty="0"/>
              <a:t> / External IP services. </a:t>
            </a:r>
          </a:p>
          <a:p>
            <a:pPr marL="0" indent="0">
              <a:buFontTx/>
              <a:buNone/>
            </a:pPr>
            <a:r>
              <a:rPr lang="en-US" dirty="0"/>
              <a:t>The </a:t>
            </a:r>
            <a:r>
              <a:rPr lang="en-US" dirty="0" err="1"/>
              <a:t>NodePorts</a:t>
            </a:r>
            <a:r>
              <a:rPr lang="en-US" dirty="0"/>
              <a:t> are straight forward as they re-use the cluster nodes to get externally available endpoints.</a:t>
            </a:r>
          </a:p>
          <a:p>
            <a:pPr marL="0" indent="0">
              <a:buFontTx/>
              <a:buNone/>
            </a:pPr>
            <a:r>
              <a:rPr lang="en-US" dirty="0"/>
              <a:t>The </a:t>
            </a:r>
            <a:r>
              <a:rPr lang="en-US" dirty="0" err="1"/>
              <a:t>LoadBalancer</a:t>
            </a:r>
            <a:r>
              <a:rPr lang="en-US" dirty="0"/>
              <a:t> type of service however requires a 3</a:t>
            </a:r>
            <a:r>
              <a:rPr lang="en-US" baseline="30000" dirty="0"/>
              <a:t>rd</a:t>
            </a:r>
            <a:r>
              <a:rPr lang="en-US" dirty="0"/>
              <a:t> party entity, which assigns it a public IP address and sets up forwarding rules etc. </a:t>
            </a:r>
          </a:p>
          <a:p>
            <a:pPr marL="0" indent="0">
              <a:buFontTx/>
              <a:buNone/>
            </a:pPr>
            <a:r>
              <a:rPr lang="en-US" dirty="0"/>
              <a:t>The problem here is most likely the availability of such a 3</a:t>
            </a:r>
            <a:r>
              <a:rPr lang="en-US" baseline="30000" dirty="0"/>
              <a:t>rd</a:t>
            </a:r>
            <a:r>
              <a:rPr lang="en-US" dirty="0"/>
              <a:t> party entity that is able to provision IP addresses. It is also possible to assign a previously acquired external IP address manually to a service, but that doesn’t scale well nor is it properly automated.</a:t>
            </a:r>
          </a:p>
          <a:p>
            <a:pPr marL="0" indent="0">
              <a:buFontTx/>
              <a:buNone/>
            </a:pPr>
            <a:r>
              <a:rPr lang="en-US" dirty="0"/>
              <a:t>Additionally, the external endpoints we know, only serve exactly one type of backend. You can have multiple ports in a service, but they all point to the same backend type determined by label selectors. Managing two different applications with one service is not possible (in a reliable way).</a:t>
            </a:r>
          </a:p>
          <a:p>
            <a:pPr marL="0" indent="0">
              <a:buFontTx/>
              <a:buNone/>
            </a:pPr>
            <a:r>
              <a:rPr lang="en-US" dirty="0"/>
              <a:t>Ingress resources address most of the issues.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 and a shared “</a:t>
            </a:r>
            <a:r>
              <a:rPr lang="en-US" dirty="0" err="1"/>
              <a:t>loadbalancer</a:t>
            </a:r>
            <a:r>
              <a:rPr lang="en-US" dirty="0"/>
              <a:t>” IP</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36813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routing construct consists of several building blocks: </a:t>
            </a:r>
          </a:p>
          <a:p>
            <a:pPr marL="285750" indent="-285750">
              <a:buFontTx/>
              <a:buChar char="-"/>
            </a:pPr>
            <a:r>
              <a:rPr lang="en-US" dirty="0"/>
              <a:t>In part-0000 namespace there are pods &amp; a </a:t>
            </a:r>
            <a:r>
              <a:rPr lang="en-US" dirty="0" err="1"/>
              <a:t>clusterIP</a:t>
            </a:r>
            <a:r>
              <a:rPr lang="en-US" dirty="0"/>
              <a:t> service, which can be used to access the pods cluster-internally</a:t>
            </a:r>
          </a:p>
          <a:p>
            <a:pPr marL="285750" indent="-285750">
              <a:buFontTx/>
              <a:buChar char="-"/>
            </a:pPr>
            <a:r>
              <a:rPr lang="en-US" dirty="0"/>
              <a:t>In </a:t>
            </a:r>
            <a:r>
              <a:rPr lang="en-US" dirty="0" err="1"/>
              <a:t>kube</a:t>
            </a:r>
            <a:r>
              <a:rPr lang="en-US" dirty="0"/>
              <a:t>-system namespace a component called “ingress-controller” runs. This component is exposed via </a:t>
            </a:r>
            <a:r>
              <a:rPr lang="en-US" dirty="0" err="1"/>
              <a:t>loadbalancer</a:t>
            </a:r>
            <a:r>
              <a:rPr lang="en-US" dirty="0"/>
              <a:t> service. The IP of this service is registered to a wildcard domain / top level domain.</a:t>
            </a:r>
          </a:p>
          <a:p>
            <a:pPr marL="285750" indent="-285750">
              <a:buFontTx/>
              <a:buChar char="-"/>
            </a:pPr>
            <a:r>
              <a:rPr lang="en-US" dirty="0"/>
              <a:t>In </a:t>
            </a:r>
            <a:r>
              <a:rPr lang="en-US" dirty="0" err="1"/>
              <a:t>kube</a:t>
            </a:r>
            <a:r>
              <a:rPr lang="en-US" dirty="0"/>
              <a:t>-system namespace a 2</a:t>
            </a:r>
            <a:r>
              <a:rPr lang="en-US" baseline="30000" dirty="0"/>
              <a:t>nd</a:t>
            </a:r>
            <a:r>
              <a:rPr lang="en-US" dirty="0"/>
              <a:t> component called “ingress-backend” is running.</a:t>
            </a:r>
          </a:p>
          <a:p>
            <a:pPr marL="285750" indent="-285750">
              <a:buFontTx/>
              <a:buChar char="-"/>
            </a:pPr>
            <a:r>
              <a:rPr lang="en-US" dirty="0"/>
              <a:t>In part-0000 the user deploys a routing description (ingress resource; regular k8s API object). This routing description is specific to the wildcard domain registered with the </a:t>
            </a:r>
            <a:r>
              <a:rPr lang="en-US" dirty="0" err="1"/>
              <a:t>loadbalancer</a:t>
            </a:r>
            <a:r>
              <a:rPr lang="en-US" dirty="0"/>
              <a:t> service.</a:t>
            </a:r>
          </a:p>
          <a:p>
            <a:pPr marL="285750" indent="-285750">
              <a:buFontTx/>
              <a:buChar char="-"/>
            </a:pPr>
            <a:r>
              <a:rPr lang="en-US" dirty="0"/>
              <a:t>The ingress-backend picks up the rules from this and all other namespaces and updates the server config of the ingress-controller</a:t>
            </a:r>
          </a:p>
          <a:p>
            <a:pPr marL="285750" indent="-285750">
              <a:buFontTx/>
              <a:buChar char="-"/>
            </a:pPr>
            <a:r>
              <a:rPr lang="en-US" dirty="0"/>
              <a:t>Now all traffic going in to *.ingress.com will be sent to the ingress-controller, evaluated and forwarded according to routing rules defined in the ingress resources.</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42633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of using an Ingress is as an entry point to a single service with one to multiple pods. The ingress is created for a dedicated URL (assuming the controller is in control of the domain). Users can use the URL specified with the Ingress resource to access the service &amp; associated backend pods.</a:t>
            </a:r>
          </a:p>
          <a:p>
            <a:r>
              <a:rPr lang="en-US" dirty="0"/>
              <a:t>You can add TLS termination at the Ingress endpoint by specifying a TLS secret with the corresponding hostname as subject or alternative subject.</a:t>
            </a:r>
          </a:p>
          <a:p>
            <a:r>
              <a:rPr lang="en-US" dirty="0"/>
              <a:t>From the services perspective everything works as usual. A port and a target port are specified and base on labels and selectors the traffic is routed.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984051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admin folder in the repo and run the create_ingress_tls.sh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secret with the generated files as suggested by the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09_tls_ingress.yaml to create a deployment, service and corresponding ingress resource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 &amp;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ingress with the host &amp; </a:t>
            </a:r>
            <a:r>
              <a:rPr lang="en-US" baseline="0" dirty="0" err="1"/>
              <a:t>tls</a:t>
            </a:r>
            <a:r>
              <a:rPr lang="en-US" baseline="0" dirty="0"/>
              <a:t> section. Highlight that the </a:t>
            </a:r>
            <a:r>
              <a:rPr lang="en-US" baseline="0" dirty="0" err="1"/>
              <a:t>nginx</a:t>
            </a:r>
            <a:r>
              <a:rPr lang="en-US" baseline="0" dirty="0"/>
              <a:t> itself is not configured for https but the connection terminates at the ingress endpoint.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ignore the </a:t>
            </a:r>
            <a:r>
              <a:rPr lang="en-US" baseline="0" dirty="0" err="1"/>
              <a:t>ssl</a:t>
            </a:r>
            <a:r>
              <a:rPr lang="en-US" baseline="0" dirty="0"/>
              <a:t> error as it is self-signed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t>
            </a:r>
            <a:r>
              <a:rPr lang="en-US" baseline="0" dirty="0" err="1"/>
              <a:t>yaml</a:t>
            </a:r>
            <a:r>
              <a:rPr lang="en-US" baseline="0" dirty="0"/>
              <a:t> file of the deployment and show the </a:t>
            </a:r>
            <a:r>
              <a:rPr lang="en-US" baseline="0" dirty="0" err="1"/>
              <a:t>init</a:t>
            </a:r>
            <a:r>
              <a:rPr lang="en-US" baseline="0" dirty="0"/>
              <a:t> container that runs upon pod start.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it writes some text to an </a:t>
            </a:r>
            <a:r>
              <a:rPr lang="en-US" baseline="0" dirty="0" err="1"/>
              <a:t>emptyDir</a:t>
            </a:r>
            <a:r>
              <a:rPr lang="en-US" baseline="0" dirty="0"/>
              <a:t> volume which is then mounted into the </a:t>
            </a:r>
            <a:r>
              <a:rPr lang="en-US" baseline="0" dirty="0" err="1"/>
              <a:t>nginx</a:t>
            </a:r>
            <a:r>
              <a:rPr lang="en-US" baseline="0" dirty="0"/>
              <a:t>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79445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mesh up multiple services within one Ingress endpoint and differentiate via URL paths. A user trying to access green needs to use https://app.ingress.com/my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09850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reen.koopa/" TargetMode="External"/><Relationship Id="rId7" Type="http://schemas.openxmlformats.org/officeDocument/2006/relationships/hyperlink" Target="https://your-app.ingress.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red.koopa/" TargetMode="External"/><Relationship Id="rId11" Type="http://schemas.openxmlformats.org/officeDocument/2006/relationships/image" Target="../media/image13.png"/><Relationship Id="rId5" Type="http://schemas.openxmlformats.org/officeDocument/2006/relationships/hyperlink" Target="https://my-app.ingress.com/" TargetMode="External"/><Relationship Id="rId10" Type="http://schemas.openxmlformats.org/officeDocument/2006/relationships/image" Target="../media/image10.png"/><Relationship Id="rId4" Type="http://schemas.openxmlformats.org/officeDocument/2006/relationships/hyperlink" Target="https://koopa.ondemand.com/green" TargetMode="External"/><Relationship Id="rId9"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app.ingress.com/"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oopa.ondemand.com/" TargetMode="External"/><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hyperlink" Target="https://myapp.com/"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koopa.ondemand.com/green" TargetMode="External"/><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koopa.ondemand.com/r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B8785616-86FC-433F-9007-5FF7AE199DDA}"/>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CAC47D-D6C8-41F3-9DEC-9D25F9D43C92}"/>
              </a:ext>
            </a:extLst>
          </p:cNvPr>
          <p:cNvPicPr>
            <a:picLocks noChangeAspect="1"/>
          </p:cNvPicPr>
          <p:nvPr/>
        </p:nvPicPr>
        <p:blipFill>
          <a:blip r:embed="rId3"/>
          <a:stretch>
            <a:fillRect/>
          </a:stretch>
        </p:blipFill>
        <p:spPr>
          <a:xfrm>
            <a:off x="504001" y="1134348"/>
            <a:ext cx="7047619" cy="4990476"/>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fanout</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8012317" y="2756491"/>
            <a:ext cx="3678160" cy="677425"/>
          </a:xfrm>
          <a:prstGeom prst="wedgeRectCallout">
            <a:avLst>
              <a:gd name="adj1" fmla="val -84814"/>
              <a:gd name="adj2" fmla="val -116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2A2CFC32-B275-495E-8ED6-11D7A98B67A4}"/>
              </a:ext>
            </a:extLst>
          </p:cNvPr>
          <p:cNvSpPr/>
          <p:nvPr/>
        </p:nvSpPr>
        <p:spPr bwMode="gray">
          <a:xfrm>
            <a:off x="7190633" y="4428919"/>
            <a:ext cx="4505724" cy="677425"/>
          </a:xfrm>
          <a:prstGeom prst="wedgeRectCallout">
            <a:avLst>
              <a:gd name="adj1" fmla="val -78085"/>
              <a:gd name="adj2" fmla="val 2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my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mynginx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7184753" y="5786111"/>
            <a:ext cx="4505724" cy="677425"/>
          </a:xfrm>
          <a:prstGeom prst="wedgeRectCallout">
            <a:avLst>
              <a:gd name="adj1" fmla="val -76679"/>
              <a:gd name="adj2" fmla="val -43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your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yournginx</a:t>
            </a:r>
            <a:r>
              <a:rPr lang="en-US" sz="1800" b="1" kern="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B87B546-ECB0-49D7-A71D-665AC122632A}"/>
              </a:ext>
            </a:extLst>
          </p:cNvPr>
          <p:cNvSpPr/>
          <p:nvPr/>
        </p:nvSpPr>
        <p:spPr bwMode="gray">
          <a:xfrm>
            <a:off x="7184753" y="1595111"/>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Annotation is required to route traffic to </a:t>
            </a:r>
            <a:r>
              <a:rPr lang="en-US" sz="1800" b="1" kern="0" dirty="0">
                <a:ea typeface="Arial Unicode MS" pitchFamily="34" charset="-128"/>
                <a:cs typeface="Arial Unicode MS" pitchFamily="34" charset="-128"/>
              </a:rPr>
              <a:t>/index.html </a:t>
            </a:r>
            <a:r>
              <a:rPr lang="en-US" sz="1800" kern="0" dirty="0">
                <a:ea typeface="Arial Unicode MS" pitchFamily="34" charset="-128"/>
                <a:cs typeface="Arial Unicode MS" pitchFamily="34" charset="-128"/>
              </a:rPr>
              <a:t>and not </a:t>
            </a:r>
            <a:r>
              <a:rPr lang="en-US" sz="1800" b="1" kern="0" dirty="0">
                <a:ea typeface="Arial Unicode MS" pitchFamily="34" charset="-128"/>
                <a:cs typeface="Arial Unicode MS" pitchFamily="34" charset="-128"/>
              </a:rPr>
              <a:t>/my/index.html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7365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BD4474D-4162-4FAE-8FB4-778255A25FE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99432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301466" y="1206858"/>
            <a:ext cx="6347990"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Name based virtual hosting</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035240"/>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017662" y="2322576"/>
            <a:ext cx="4028467"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3"/>
              </a:rPr>
              <a:t>https://</a:t>
            </a:r>
            <a:r>
              <a:rPr lang="de-DE" sz="1800" b="1" kern="0" dirty="0">
                <a:ea typeface="Arial Unicode MS" pitchFamily="34" charset="-128"/>
                <a:cs typeface="Arial Unicode MS" pitchFamily="34" charset="-128"/>
                <a:hlinkClick r:id="rId3"/>
              </a:rPr>
              <a:t>green</a:t>
            </a:r>
            <a:r>
              <a:rPr lang="de-DE" sz="1800" kern="0" dirty="0">
                <a:ea typeface="Arial Unicode MS" pitchFamily="34" charset="-128"/>
                <a:cs typeface="Arial Unicode MS" pitchFamily="34" charset="-128"/>
                <a:hlinkClick r:id="rId3"/>
              </a:rPr>
              <a:t>.koopa</a:t>
            </a:r>
            <a:r>
              <a:rPr lang="de-DE" sz="1800" kern="0" dirty="0">
                <a:ea typeface="Arial Unicode MS" pitchFamily="34" charset="-128"/>
                <a:cs typeface="Arial Unicode MS" pitchFamily="34" charset="-128"/>
                <a:hlinkClick r:id="rId4"/>
              </a:rPr>
              <a:t>.ondemand</a:t>
            </a:r>
            <a:r>
              <a:rPr lang="de-DE" sz="1800" kern="0" dirty="0">
                <a:ea typeface="Arial Unicode MS" pitchFamily="34" charset="-128"/>
                <a:cs typeface="Arial Unicode MS" pitchFamily="34" charset="-128"/>
                <a:hlinkClick r:id="rId5"/>
              </a:rPr>
              <a:t>. </a:t>
            </a:r>
            <a:r>
              <a:rPr lang="de-DE" sz="1800" kern="0" dirty="0" err="1">
                <a:ea typeface="Arial Unicode MS" pitchFamily="34" charset="-128"/>
                <a:cs typeface="Arial Unicode MS" pitchFamily="34" charset="-128"/>
                <a:hlinkClick r:id="rId5"/>
              </a:rPr>
              <a:t>com</a:t>
            </a:r>
            <a:endParaRPr lang="de-DE"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600" kern="0" dirty="0">
                <a:ea typeface="Arial Unicode MS" pitchFamily="34" charset="-128"/>
                <a:cs typeface="Arial Unicode MS" pitchFamily="34" charset="-128"/>
              </a:rPr>
              <a:t> </a:t>
            </a:r>
            <a:endParaRPr lang="de-DE" sz="1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6"/>
              </a:rPr>
              <a:t>https://</a:t>
            </a:r>
            <a:r>
              <a:rPr lang="de-DE" sz="1800" b="1" kern="0" dirty="0">
                <a:ea typeface="Arial Unicode MS" pitchFamily="34" charset="-128"/>
                <a:cs typeface="Arial Unicode MS" pitchFamily="34" charset="-128"/>
                <a:hlinkClick r:id="rId6"/>
              </a:rPr>
              <a:t>red</a:t>
            </a:r>
            <a:r>
              <a:rPr lang="de-DE" sz="1800" kern="0" dirty="0">
                <a:ea typeface="Arial Unicode MS" pitchFamily="34" charset="-128"/>
                <a:cs typeface="Arial Unicode MS" pitchFamily="34" charset="-128"/>
                <a:hlinkClick r:id="rId6"/>
              </a:rPr>
              <a:t>.koopa</a:t>
            </a:r>
            <a:r>
              <a:rPr lang="de-DE" sz="1800" kern="0" dirty="0">
                <a:ea typeface="Arial Unicode MS" pitchFamily="34" charset="-128"/>
                <a:cs typeface="Arial Unicode MS" pitchFamily="34" charset="-128"/>
                <a:hlinkClick r:id="rId4"/>
              </a:rPr>
              <a:t>.ondemand</a:t>
            </a:r>
            <a:r>
              <a:rPr lang="de-DE" sz="1800" kern="0" dirty="0">
                <a:ea typeface="Arial Unicode MS" pitchFamily="34" charset="-128"/>
                <a:cs typeface="Arial Unicode MS" pitchFamily="34" charset="-128"/>
                <a:hlinkClick r:id="rId7"/>
              </a:rPr>
              <a:t>.com/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9937" y="3335277"/>
              <a:ext cx="914400" cy="914400"/>
            </a:xfrm>
            <a:prstGeom prst="rect">
              <a:avLst/>
            </a:prstGeom>
          </p:spPr>
        </p:pic>
      </p:grp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Speech Bubble: Rectangle 26">
            <a:extLst>
              <a:ext uri="{FF2B5EF4-FFF2-40B4-BE49-F238E27FC236}">
                <a16:creationId xmlns:a16="http://schemas.microsoft.com/office/drawing/2014/main" id="{0F236CB7-CA6B-4794-9712-59C6B683A49E}"/>
              </a:ext>
            </a:extLst>
          </p:cNvPr>
          <p:cNvSpPr/>
          <p:nvPr/>
        </p:nvSpPr>
        <p:spPr bwMode="gray">
          <a:xfrm>
            <a:off x="1311434" y="4905624"/>
            <a:ext cx="3158101" cy="1029376"/>
          </a:xfrm>
          <a:prstGeom prst="wedgeRectCallout">
            <a:avLst>
              <a:gd name="adj1" fmla="val 28485"/>
              <a:gd name="adj2" fmla="val -1270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URLs</a:t>
            </a:r>
            <a:endParaRPr lang="de-DE" sz="1800" kern="0" dirty="0">
              <a:ea typeface="Arial Unicode MS" pitchFamily="34" charset="-128"/>
              <a:cs typeface="Arial Unicode MS" pitchFamily="34" charset="-128"/>
            </a:endParaRPr>
          </a:p>
        </p:txBody>
      </p:sp>
      <p:cxnSp>
        <p:nvCxnSpPr>
          <p:cNvPr id="31" name="Connector: Elbow 30">
            <a:extLst>
              <a:ext uri="{FF2B5EF4-FFF2-40B4-BE49-F238E27FC236}">
                <a16:creationId xmlns:a16="http://schemas.microsoft.com/office/drawing/2014/main" id="{2739D898-ED70-45A5-9A26-67B71EB89EDC}"/>
              </a:ext>
            </a:extLst>
          </p:cNvPr>
          <p:cNvCxnSpPr>
            <a:cxnSpLocks/>
            <a:stCxn id="3" idx="1"/>
            <a:endCxn id="9" idx="3"/>
          </p:cNvCxnSpPr>
          <p:nvPr/>
        </p:nvCxnSpPr>
        <p:spPr>
          <a:xfrm rot="10800000" flipV="1">
            <a:off x="7046130" y="2925911"/>
            <a:ext cx="726271" cy="38767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833B92F-ADAE-4A4E-A047-675855703C65}"/>
              </a:ext>
            </a:extLst>
          </p:cNvPr>
          <p:cNvCxnSpPr>
            <a:cxnSpLocks/>
            <a:stCxn id="9" idx="3"/>
            <a:endCxn id="46" idx="1"/>
          </p:cNvCxnSpPr>
          <p:nvPr/>
        </p:nvCxnSpPr>
        <p:spPr>
          <a:xfrm>
            <a:off x="7046129" y="3313585"/>
            <a:ext cx="726271" cy="1881680"/>
          </a:xfrm>
          <a:prstGeom prst="bentConnector3">
            <a:avLst>
              <a:gd name="adj1" fmla="val 31187"/>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9DFA2F-7A4A-4782-A513-725870D0DBDD}"/>
              </a:ext>
            </a:extLst>
          </p:cNvPr>
          <p:cNvCxnSpPr>
            <a:cxnSpLocks/>
          </p:cNvCxnSpPr>
          <p:nvPr/>
        </p:nvCxnSpPr>
        <p:spPr>
          <a:xfrm>
            <a:off x="1818290" y="3181110"/>
            <a:ext cx="1381838" cy="6351"/>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87A769-5BC6-4117-AA69-3AA10279F8EE}"/>
              </a:ext>
            </a:extLst>
          </p:cNvPr>
          <p:cNvCxnSpPr>
            <a:cxnSpLocks/>
          </p:cNvCxnSpPr>
          <p:nvPr/>
        </p:nvCxnSpPr>
        <p:spPr>
          <a:xfrm>
            <a:off x="1818290" y="3387160"/>
            <a:ext cx="1381838" cy="0"/>
          </a:xfrm>
          <a:prstGeom prst="line">
            <a:avLst/>
          </a:prstGeom>
          <a:ln w="571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descr="https://vignette.wikia.nocookie.net/nintendo/images/8/83/KoopaNSMB.png/revision/latest?cb=20110724132501&amp;path-prefix=en">
            <a:extLst>
              <a:ext uri="{FF2B5EF4-FFF2-40B4-BE49-F238E27FC236}">
                <a16:creationId xmlns:a16="http://schemas.microsoft.com/office/drawing/2014/main" id="{B93ACE34-1BD3-4E5E-9128-8FFAA75BD9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1660" y="1908914"/>
            <a:ext cx="519950" cy="82732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D64EE48D-C506-49B6-B5E5-9A4CCEEABC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1994" y="3825518"/>
            <a:ext cx="647257" cy="82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82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0B5A0-3E17-4121-8EA5-4A0F4A768AB1}"/>
              </a:ext>
            </a:extLst>
          </p:cNvPr>
          <p:cNvPicPr>
            <a:picLocks noChangeAspect="1"/>
          </p:cNvPicPr>
          <p:nvPr/>
        </p:nvPicPr>
        <p:blipFill>
          <a:blip r:embed="rId3"/>
          <a:stretch>
            <a:fillRect/>
          </a:stretch>
        </p:blipFill>
        <p:spPr>
          <a:xfrm>
            <a:off x="504001" y="1087333"/>
            <a:ext cx="6685714" cy="526666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name based virtual hosting </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7588740" y="175735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a:t>
            </a:r>
            <a:r>
              <a:rPr lang="en-US" sz="1800" kern="0" baseline="30000" dirty="0">
                <a:ea typeface="Arial Unicode MS" pitchFamily="34" charset="-128"/>
                <a:cs typeface="Arial Unicode MS" pitchFamily="34" charset="-128"/>
              </a:rPr>
              <a:t>st</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18E2A6A0-B4B2-4B47-A153-B2DA1805994B}"/>
              </a:ext>
            </a:extLst>
          </p:cNvPr>
          <p:cNvSpPr/>
          <p:nvPr/>
        </p:nvSpPr>
        <p:spPr bwMode="gray">
          <a:xfrm>
            <a:off x="7588740" y="353609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2</a:t>
            </a:r>
            <a:r>
              <a:rPr lang="en-US" sz="1800" kern="0" baseline="30000" dirty="0">
                <a:ea typeface="Arial Unicode MS" pitchFamily="34" charset="-128"/>
                <a:cs typeface="Arial Unicode MS" pitchFamily="34" charset="-128"/>
              </a:rPr>
              <a:t>nd</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4790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85D2E49F-0CFC-4461-931C-ABDD3F25999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75044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537704A5-AD6E-495C-B693-CDB27091B4A6}"/>
              </a:ext>
            </a:extLst>
          </p:cNvPr>
          <p:cNvGrpSpPr/>
          <p:nvPr/>
        </p:nvGrpSpPr>
        <p:grpSpPr>
          <a:xfrm>
            <a:off x="4037687" y="2058632"/>
            <a:ext cx="3204830" cy="681069"/>
            <a:chOff x="2697480" y="2743200"/>
            <a:chExt cx="6187440" cy="2034540"/>
          </a:xfrm>
        </p:grpSpPr>
        <p:sp>
          <p:nvSpPr>
            <p:cNvPr id="24" name="Rectangle: Rounded Corners 23">
              <a:extLst>
                <a:ext uri="{FF2B5EF4-FFF2-40B4-BE49-F238E27FC236}">
                  <a16:creationId xmlns:a16="http://schemas.microsoft.com/office/drawing/2014/main" id="{05E8C5E2-5BB4-4FAC-900B-2C83D651B2FB}"/>
                </a:ext>
              </a:extLst>
            </p:cNvPr>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0BFD41BC-CBE2-408D-87EB-E611A2C832FD}"/>
                </a:ext>
              </a:extLst>
            </p:cNvPr>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ingress</a:t>
              </a:r>
              <a:r>
                <a:rPr lang="de-DE" sz="1800" kern="0" dirty="0">
                  <a:ea typeface="Arial Unicode MS" pitchFamily="34" charset="-128"/>
                  <a:cs typeface="Arial Unicode MS" pitchFamily="34" charset="-128"/>
                </a:rPr>
                <a:t>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 name="Title 2"/>
          <p:cNvSpPr>
            <a:spLocks noGrp="1"/>
          </p:cNvSpPr>
          <p:nvPr>
            <p:ph type="title"/>
          </p:nvPr>
        </p:nvSpPr>
        <p:spPr/>
        <p:txBody>
          <a:bodyPr/>
          <a:lstStyle/>
          <a:p>
            <a:r>
              <a:rPr lang="en-US" dirty="0"/>
              <a:t>Desired target state – exercise #07</a:t>
            </a:r>
          </a:p>
        </p:txBody>
      </p:sp>
      <p:grpSp>
        <p:nvGrpSpPr>
          <p:cNvPr id="13" name="Group 12"/>
          <p:cNvGrpSpPr/>
          <p:nvPr/>
        </p:nvGrpSpPr>
        <p:grpSpPr>
          <a:xfrm>
            <a:off x="3290150" y="3946055"/>
            <a:ext cx="4784740" cy="1063258"/>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1" name="Group 10">
            <a:extLst>
              <a:ext uri="{FF2B5EF4-FFF2-40B4-BE49-F238E27FC236}">
                <a16:creationId xmlns:a16="http://schemas.microsoft.com/office/drawing/2014/main" id="{EFA92259-685E-4269-8B4A-1237D4E8A830}"/>
              </a:ext>
            </a:extLst>
          </p:cNvPr>
          <p:cNvGrpSpPr/>
          <p:nvPr/>
        </p:nvGrpSpPr>
        <p:grpSpPr>
          <a:xfrm>
            <a:off x="4093382" y="5272162"/>
            <a:ext cx="3178276" cy="1331355"/>
            <a:chOff x="3482340" y="5191896"/>
            <a:chExt cx="3349915" cy="1363980"/>
          </a:xfrm>
        </p:grpSpPr>
        <p:sp>
          <p:nvSpPr>
            <p:cNvPr id="14" name="Rectangle: Rounded Corners 13"/>
            <p:cNvSpPr/>
            <p:nvPr/>
          </p:nvSpPr>
          <p:spPr bwMode="gray">
            <a:xfrm>
              <a:off x="3482340" y="5191896"/>
              <a:ext cx="3349915"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4007848" y="5373159"/>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75339" y="5373159"/>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7" name="Cloud 16"/>
          <p:cNvSpPr/>
          <p:nvPr/>
        </p:nvSpPr>
        <p:spPr bwMode="gray">
          <a:xfrm>
            <a:off x="3991499" y="997717"/>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037687" y="3000658"/>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5" name="Group 4">
            <a:extLst>
              <a:ext uri="{FF2B5EF4-FFF2-40B4-BE49-F238E27FC236}">
                <a16:creationId xmlns:a16="http://schemas.microsoft.com/office/drawing/2014/main" id="{F32124D6-E1B9-49E7-B6BA-2A5FF7218FFD}"/>
              </a:ext>
            </a:extLst>
          </p:cNvPr>
          <p:cNvGrpSpPr/>
          <p:nvPr/>
        </p:nvGrpSpPr>
        <p:grpSpPr>
          <a:xfrm>
            <a:off x="7816915" y="5272162"/>
            <a:ext cx="1513115" cy="1363980"/>
            <a:chOff x="146302" y="5125599"/>
            <a:chExt cx="1513115" cy="1363980"/>
          </a:xfrm>
        </p:grpSpPr>
        <p:sp>
          <p:nvSpPr>
            <p:cNvPr id="30" name="Rectangle: Rounded Corners 29">
              <a:extLst>
                <a:ext uri="{FF2B5EF4-FFF2-40B4-BE49-F238E27FC236}">
                  <a16:creationId xmlns:a16="http://schemas.microsoft.com/office/drawing/2014/main" id="{73BB4947-C31D-4339-8ED7-777A1A0AFC07}"/>
                </a:ext>
              </a:extLst>
            </p:cNvPr>
            <p:cNvSpPr/>
            <p:nvPr/>
          </p:nvSpPr>
          <p:spPr bwMode="gray">
            <a:xfrm>
              <a:off x="146302" y="5125599"/>
              <a:ext cx="1513115"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Cylinder 33">
              <a:extLst>
                <a:ext uri="{FF2B5EF4-FFF2-40B4-BE49-F238E27FC236}">
                  <a16:creationId xmlns:a16="http://schemas.microsoft.com/office/drawing/2014/main" id="{43E6B8DD-2872-4E69-9F28-D6D04BBBF190}"/>
                </a:ext>
              </a:extLst>
            </p:cNvPr>
            <p:cNvSpPr/>
            <p:nvPr/>
          </p:nvSpPr>
          <p:spPr bwMode="gray">
            <a:xfrm>
              <a:off x="436341" y="5305465"/>
              <a:ext cx="933038"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Speech Bubble: Rectangle 19">
            <a:extLst>
              <a:ext uri="{FF2B5EF4-FFF2-40B4-BE49-F238E27FC236}">
                <a16:creationId xmlns:a16="http://schemas.microsoft.com/office/drawing/2014/main" id="{7711302D-71E3-4BB4-867C-5D0045EC3D9E}"/>
              </a:ext>
            </a:extLst>
          </p:cNvPr>
          <p:cNvSpPr/>
          <p:nvPr/>
        </p:nvSpPr>
        <p:spPr bwMode="gray">
          <a:xfrm>
            <a:off x="9476592" y="4844778"/>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tls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secrets for ingress</a:t>
            </a:r>
          </a:p>
        </p:txBody>
      </p:sp>
      <p:cxnSp>
        <p:nvCxnSpPr>
          <p:cNvPr id="39" name="Connector: Elbow 38">
            <a:extLst>
              <a:ext uri="{FF2B5EF4-FFF2-40B4-BE49-F238E27FC236}">
                <a16:creationId xmlns:a16="http://schemas.microsoft.com/office/drawing/2014/main" id="{4017628C-E063-450D-A08D-0D789468B3A8}"/>
              </a:ext>
            </a:extLst>
          </p:cNvPr>
          <p:cNvCxnSpPr>
            <a:stCxn id="24" idx="3"/>
            <a:endCxn id="30" idx="0"/>
          </p:cNvCxnSpPr>
          <p:nvPr/>
        </p:nvCxnSpPr>
        <p:spPr>
          <a:xfrm>
            <a:off x="7242517" y="2399167"/>
            <a:ext cx="1330956" cy="2872995"/>
          </a:xfrm>
          <a:prstGeom prst="bentConnector2">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C5DF80D-7E3E-4500-A88C-2AAC46BBD4DD}"/>
              </a:ext>
            </a:extLst>
          </p:cNvPr>
          <p:cNvCxnSpPr/>
          <p:nvPr/>
        </p:nvCxnSpPr>
        <p:spPr>
          <a:xfrm>
            <a:off x="5682520" y="484477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11107B-48C5-42BC-AAB9-676E7426FE40}"/>
              </a:ext>
            </a:extLst>
          </p:cNvPr>
          <p:cNvCxnSpPr/>
          <p:nvPr/>
        </p:nvCxnSpPr>
        <p:spPr>
          <a:xfrm>
            <a:off x="5682520" y="350972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E447B5A-B629-4DAD-A4A6-6A08B0ADE588}"/>
              </a:ext>
            </a:extLst>
          </p:cNvPr>
          <p:cNvCxnSpPr/>
          <p:nvPr/>
        </p:nvCxnSpPr>
        <p:spPr>
          <a:xfrm>
            <a:off x="5682520" y="2527024"/>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A63C9A3-3BE5-4DCE-8DBD-D76819815FD5}"/>
              </a:ext>
            </a:extLst>
          </p:cNvPr>
          <p:cNvCxnSpPr/>
          <p:nvPr/>
        </p:nvCxnSpPr>
        <p:spPr>
          <a:xfrm>
            <a:off x="5682520" y="158499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4DEE0B1F-605D-4458-A2D3-5CE9DF04AC87}"/>
              </a:ext>
            </a:extLst>
          </p:cNvPr>
          <p:cNvSpPr/>
          <p:nvPr/>
        </p:nvSpPr>
        <p:spPr bwMode="gray">
          <a:xfrm>
            <a:off x="7654962" y="1504376"/>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Ingress as central entry point to cluster</a:t>
            </a:r>
          </a:p>
        </p:txBody>
      </p:sp>
      <p:sp>
        <p:nvSpPr>
          <p:cNvPr id="66" name="Speech Bubble: Rectangle 65">
            <a:extLst>
              <a:ext uri="{FF2B5EF4-FFF2-40B4-BE49-F238E27FC236}">
                <a16:creationId xmlns:a16="http://schemas.microsoft.com/office/drawing/2014/main" id="{9E7D1D7D-E7F6-4298-82FF-3C26840C53C1}"/>
              </a:ext>
            </a:extLst>
          </p:cNvPr>
          <p:cNvSpPr/>
          <p:nvPr/>
        </p:nvSpPr>
        <p:spPr bwMode="gray">
          <a:xfrm>
            <a:off x="7654962" y="2683300"/>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ClusterIP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service for inter cluster com.</a:t>
            </a:r>
          </a:p>
        </p:txBody>
      </p:sp>
    </p:spTree>
    <p:extLst>
      <p:ext uri="{BB962C8B-B14F-4D97-AF65-F5344CB8AC3E}">
        <p14:creationId xmlns:p14="http://schemas.microsoft.com/office/powerpoint/2010/main" val="40855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6DA6055-EC38-448D-B478-8D739D039765}"/>
              </a:ext>
            </a:extLst>
          </p:cNvPr>
          <p:cNvSpPr/>
          <p:nvPr/>
        </p:nvSpPr>
        <p:spPr bwMode="gray">
          <a:xfrm>
            <a:off x="6505954" y="1116734"/>
            <a:ext cx="4750309" cy="5312663"/>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grpSp>
        <p:nvGrpSpPr>
          <p:cNvPr id="80" name="Group 79">
            <a:extLst>
              <a:ext uri="{FF2B5EF4-FFF2-40B4-BE49-F238E27FC236}">
                <a16:creationId xmlns:a16="http://schemas.microsoft.com/office/drawing/2014/main" id="{CCB7FACF-55FF-4899-AB3A-6E7E405D2D74}"/>
              </a:ext>
            </a:extLst>
          </p:cNvPr>
          <p:cNvGrpSpPr/>
          <p:nvPr/>
        </p:nvGrpSpPr>
        <p:grpSpPr>
          <a:xfrm>
            <a:off x="2626790" y="1581407"/>
            <a:ext cx="8138821" cy="1330022"/>
            <a:chOff x="2472688" y="1810847"/>
            <a:chExt cx="8138821" cy="1330022"/>
          </a:xfrm>
        </p:grpSpPr>
        <p:sp>
          <p:nvSpPr>
            <p:cNvPr id="81" name="Rectangle 80">
              <a:extLst>
                <a:ext uri="{FF2B5EF4-FFF2-40B4-BE49-F238E27FC236}">
                  <a16:creationId xmlns:a16="http://schemas.microsoft.com/office/drawing/2014/main" id="{B872A7B9-6472-47E8-A845-08A06456627D}"/>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E9E4DEC3-439D-4F8F-82AE-A7AA66A36CC0}"/>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83" name="Rectangle 82">
              <a:extLst>
                <a:ext uri="{FF2B5EF4-FFF2-40B4-BE49-F238E27FC236}">
                  <a16:creationId xmlns:a16="http://schemas.microsoft.com/office/drawing/2014/main" id="{F4CCB5AB-FA05-4E97-B0E4-E23A65211FB3}"/>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84" name="Straight Connector 83">
              <a:extLst>
                <a:ext uri="{FF2B5EF4-FFF2-40B4-BE49-F238E27FC236}">
                  <a16:creationId xmlns:a16="http://schemas.microsoft.com/office/drawing/2014/main" id="{435B7A9A-0EA0-4C3D-AB8B-3478331F9CD4}"/>
                </a:ext>
              </a:extLst>
            </p:cNvPr>
            <p:cNvCxnSpPr>
              <a:stCxn id="83" idx="3"/>
              <a:endCxn id="81"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BF1036-7D68-4265-8FC3-823B2BEBE3C9}"/>
                </a:ext>
              </a:extLst>
            </p:cNvPr>
            <p:cNvCxnSpPr>
              <a:stCxn id="81" idx="3"/>
              <a:endCxn id="82"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F23E36E-80AF-46A7-9A88-2E989072B000}"/>
                </a:ext>
              </a:extLst>
            </p:cNvPr>
            <p:cNvCxnSpPr>
              <a:endCxn id="83"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05B8BDC-8BA6-4C5A-939B-0837BD145FC9}"/>
              </a:ext>
            </a:extLst>
          </p:cNvPr>
          <p:cNvGrpSpPr/>
          <p:nvPr/>
        </p:nvGrpSpPr>
        <p:grpSpPr>
          <a:xfrm>
            <a:off x="2472688" y="1810847"/>
            <a:ext cx="8138821" cy="1330022"/>
            <a:chOff x="2472688" y="1810847"/>
            <a:chExt cx="8138821" cy="1330022"/>
          </a:xfrm>
        </p:grpSpPr>
        <p:sp>
          <p:nvSpPr>
            <p:cNvPr id="72" name="Rectangle 71">
              <a:extLst>
                <a:ext uri="{FF2B5EF4-FFF2-40B4-BE49-F238E27FC236}">
                  <a16:creationId xmlns:a16="http://schemas.microsoft.com/office/drawing/2014/main" id="{D04B0081-C890-4962-A789-9D3F79C5528A}"/>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C8076E-81CB-4232-A483-E155493C2483}"/>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D9BD380E-BF9F-41BA-B209-2020C9602261}"/>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75" name="Straight Connector 74">
              <a:extLst>
                <a:ext uri="{FF2B5EF4-FFF2-40B4-BE49-F238E27FC236}">
                  <a16:creationId xmlns:a16="http://schemas.microsoft.com/office/drawing/2014/main" id="{DD488E71-428A-4E3B-8A76-13E00902E957}"/>
                </a:ext>
              </a:extLst>
            </p:cNvPr>
            <p:cNvCxnSpPr>
              <a:stCxn id="74" idx="3"/>
              <a:endCxn id="72"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D941D8-F366-4ABD-A059-E10C063F7401}"/>
                </a:ext>
              </a:extLst>
            </p:cNvPr>
            <p:cNvCxnSpPr>
              <a:stCxn id="72" idx="3"/>
              <a:endCxn id="73"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8A20B284-EA41-4D29-A0CE-AFFDD7A802F3}"/>
                </a:ext>
              </a:extLst>
            </p:cNvPr>
            <p:cNvCxnSpPr>
              <a:endCxn id="74"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504001" y="504000"/>
            <a:ext cx="11186476" cy="369332"/>
          </a:xfrm>
        </p:spPr>
        <p:txBody>
          <a:bodyPr/>
          <a:lstStyle/>
          <a:p>
            <a:r>
              <a:rPr lang="en-US" dirty="0"/>
              <a:t>External availability of services – how did it work, so far?</a:t>
            </a:r>
          </a:p>
        </p:txBody>
      </p:sp>
      <p:grpSp>
        <p:nvGrpSpPr>
          <p:cNvPr id="36" name="Group 35">
            <a:extLst>
              <a:ext uri="{FF2B5EF4-FFF2-40B4-BE49-F238E27FC236}">
                <a16:creationId xmlns:a16="http://schemas.microsoft.com/office/drawing/2014/main" id="{26737AF4-8E80-488C-ADBE-61B888C87DA6}"/>
              </a:ext>
            </a:extLst>
          </p:cNvPr>
          <p:cNvGrpSpPr/>
          <p:nvPr/>
        </p:nvGrpSpPr>
        <p:grpSpPr>
          <a:xfrm>
            <a:off x="1122252" y="3219863"/>
            <a:ext cx="2249770" cy="1106406"/>
            <a:chOff x="1122252" y="3219863"/>
            <a:chExt cx="2249770" cy="1106406"/>
          </a:xfrm>
        </p:grpSpPr>
        <p:sp>
          <p:nvSpPr>
            <p:cNvPr id="5" name="Cloud 4">
              <a:extLst>
                <a:ext uri="{FF2B5EF4-FFF2-40B4-BE49-F238E27FC236}">
                  <a16:creationId xmlns:a16="http://schemas.microsoft.com/office/drawing/2014/main" id="{86C18CD3-FEC3-4AB2-A3D0-B15AF3E5D53C}"/>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9937" y="3335277"/>
              <a:ext cx="914400" cy="914400"/>
            </a:xfrm>
            <a:prstGeom prst="rect">
              <a:avLst/>
            </a:prstGeom>
          </p:spPr>
        </p:pic>
      </p:grpSp>
      <p:sp>
        <p:nvSpPr>
          <p:cNvPr id="9" name="Rectangle 8">
            <a:extLst>
              <a:ext uri="{FF2B5EF4-FFF2-40B4-BE49-F238E27FC236}">
                <a16:creationId xmlns:a16="http://schemas.microsoft.com/office/drawing/2014/main" id="{83520B93-D941-4FBA-9B69-226561E4D3F7}"/>
              </a:ext>
            </a:extLst>
          </p:cNvPr>
          <p:cNvSpPr/>
          <p:nvPr/>
        </p:nvSpPr>
        <p:spPr bwMode="gray">
          <a:xfrm>
            <a:off x="7119619" y="46528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9268459" y="4160115"/>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9268459" y="514222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711961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26845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38404984-85BF-4911-BF64-0F515ABA423F}"/>
              </a:ext>
            </a:extLst>
          </p:cNvPr>
          <p:cNvSpPr/>
          <p:nvPr/>
        </p:nvSpPr>
        <p:spPr bwMode="gray">
          <a:xfrm>
            <a:off x="4281666" y="1953102"/>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grpSp>
        <p:nvGrpSpPr>
          <p:cNvPr id="69" name="Group 68">
            <a:extLst>
              <a:ext uri="{FF2B5EF4-FFF2-40B4-BE49-F238E27FC236}">
                <a16:creationId xmlns:a16="http://schemas.microsoft.com/office/drawing/2014/main" id="{02C0A454-A0C4-467E-AE06-4E8E4EA3AFCE}"/>
              </a:ext>
            </a:extLst>
          </p:cNvPr>
          <p:cNvGrpSpPr/>
          <p:nvPr/>
        </p:nvGrpSpPr>
        <p:grpSpPr>
          <a:xfrm>
            <a:off x="3685032" y="4160115"/>
            <a:ext cx="2587752" cy="1778068"/>
            <a:chOff x="3685032" y="4160115"/>
            <a:chExt cx="2587752" cy="1778068"/>
          </a:xfrm>
        </p:grpSpPr>
        <p:sp>
          <p:nvSpPr>
            <p:cNvPr id="38" name="Cube 37">
              <a:extLst>
                <a:ext uri="{FF2B5EF4-FFF2-40B4-BE49-F238E27FC236}">
                  <a16:creationId xmlns:a16="http://schemas.microsoft.com/office/drawing/2014/main" id="{FF1E85D4-DDFD-4566-8653-FC55C3FB2591}"/>
                </a:ext>
              </a:extLst>
            </p:cNvPr>
            <p:cNvSpPr/>
            <p:nvPr/>
          </p:nvSpPr>
          <p:spPr bwMode="gray">
            <a:xfrm>
              <a:off x="3881017" y="4616244"/>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a:t>
              </a:r>
            </a:p>
          </p:txBody>
        </p:sp>
        <p:sp>
          <p:nvSpPr>
            <p:cNvPr id="47" name="Cube 46">
              <a:extLst>
                <a:ext uri="{FF2B5EF4-FFF2-40B4-BE49-F238E27FC236}">
                  <a16:creationId xmlns:a16="http://schemas.microsoft.com/office/drawing/2014/main" id="{3B9A866B-3DF5-4F2B-8082-5CA826424253}"/>
                </a:ext>
              </a:extLst>
            </p:cNvPr>
            <p:cNvSpPr/>
            <p:nvPr/>
          </p:nvSpPr>
          <p:spPr bwMode="gray">
            <a:xfrm>
              <a:off x="4619994" y="4616243"/>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a:t>
              </a:r>
            </a:p>
          </p:txBody>
        </p:sp>
        <p:sp>
          <p:nvSpPr>
            <p:cNvPr id="48" name="Cube 47">
              <a:extLst>
                <a:ext uri="{FF2B5EF4-FFF2-40B4-BE49-F238E27FC236}">
                  <a16:creationId xmlns:a16="http://schemas.microsoft.com/office/drawing/2014/main" id="{7DB848E1-FE89-49B5-83AA-8E69CBE5F9D5}"/>
                </a:ext>
              </a:extLst>
            </p:cNvPr>
            <p:cNvSpPr/>
            <p:nvPr/>
          </p:nvSpPr>
          <p:spPr bwMode="gray">
            <a:xfrm>
              <a:off x="5358971" y="4616242"/>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39" name="Rectangle: Rounded Corners 38">
              <a:extLst>
                <a:ext uri="{FF2B5EF4-FFF2-40B4-BE49-F238E27FC236}">
                  <a16:creationId xmlns:a16="http://schemas.microsoft.com/office/drawing/2014/main" id="{977131CD-E0E0-4962-88C7-E3B4B07A7A05}"/>
                </a:ext>
              </a:extLst>
            </p:cNvPr>
            <p:cNvSpPr/>
            <p:nvPr/>
          </p:nvSpPr>
          <p:spPr bwMode="gray">
            <a:xfrm>
              <a:off x="3685032" y="4160115"/>
              <a:ext cx="2587752" cy="177806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NodePort:30123</a:t>
              </a:r>
            </a:p>
          </p:txBody>
        </p:sp>
      </p:grpSp>
      <p:cxnSp>
        <p:nvCxnSpPr>
          <p:cNvPr id="43" name="Straight Connector 42">
            <a:extLst>
              <a:ext uri="{FF2B5EF4-FFF2-40B4-BE49-F238E27FC236}">
                <a16:creationId xmlns:a16="http://schemas.microsoft.com/office/drawing/2014/main" id="{50D424CF-512A-48EF-BA23-F6E284F9E701}"/>
              </a:ext>
            </a:extLst>
          </p:cNvPr>
          <p:cNvCxnSpPr>
            <a:stCxn id="42" idx="3"/>
            <a:endCxn id="26" idx="1"/>
          </p:cNvCxnSpPr>
          <p:nvPr/>
        </p:nvCxnSpPr>
        <p:spPr>
          <a:xfrm>
            <a:off x="5665184" y="2575407"/>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574331-91EC-4379-A7A6-B15CAB64753F}"/>
              </a:ext>
            </a:extLst>
          </p:cNvPr>
          <p:cNvCxnSpPr>
            <a:stCxn id="26" idx="3"/>
            <a:endCxn id="27" idx="1"/>
          </p:cNvCxnSpPr>
          <p:nvPr/>
        </p:nvCxnSpPr>
        <p:spPr>
          <a:xfrm>
            <a:off x="8237117" y="2575407"/>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3F85CA-14A2-46B1-9EE4-0B080E2809A2}"/>
              </a:ext>
            </a:extLst>
          </p:cNvPr>
          <p:cNvCxnSpPr>
            <a:stCxn id="39" idx="3"/>
            <a:endCxn id="9" idx="1"/>
          </p:cNvCxnSpPr>
          <p:nvPr/>
        </p:nvCxnSpPr>
        <p:spPr>
          <a:xfrm>
            <a:off x="6272784" y="5049149"/>
            <a:ext cx="846835" cy="1638"/>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62AD229-62A9-4214-8515-9F7C84DD5FBF}"/>
              </a:ext>
            </a:extLst>
          </p:cNvPr>
          <p:cNvCxnSpPr>
            <a:stCxn id="5" idx="3"/>
            <a:endCxn id="42" idx="1"/>
          </p:cNvCxnSpPr>
          <p:nvPr/>
        </p:nvCxnSpPr>
        <p:spPr>
          <a:xfrm rot="5400000" flipH="1" flipV="1">
            <a:off x="2910543" y="1912001"/>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9CC14F1-91E2-43DD-A70F-F2A5FADEBB3F}"/>
              </a:ext>
            </a:extLst>
          </p:cNvPr>
          <p:cNvCxnSpPr>
            <a:cxnSpLocks/>
            <a:stCxn id="5" idx="1"/>
            <a:endCxn id="39" idx="1"/>
          </p:cNvCxnSpPr>
          <p:nvPr/>
        </p:nvCxnSpPr>
        <p:spPr>
          <a:xfrm rot="16200000" flipH="1">
            <a:off x="2604055" y="3968172"/>
            <a:ext cx="724058" cy="143789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C48856D-5E59-433A-A68A-C3D1DCD61312}"/>
              </a:ext>
            </a:extLst>
          </p:cNvPr>
          <p:cNvCxnSpPr>
            <a:cxnSpLocks/>
            <a:stCxn id="9" idx="3"/>
            <a:endCxn id="12" idx="1"/>
          </p:cNvCxnSpPr>
          <p:nvPr/>
        </p:nvCxnSpPr>
        <p:spPr>
          <a:xfrm flipV="1">
            <a:off x="8237117" y="4558093"/>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661177A2-67E9-4F27-954D-DAA5B3F0D1ED}"/>
              </a:ext>
            </a:extLst>
          </p:cNvPr>
          <p:cNvCxnSpPr>
            <a:cxnSpLocks/>
            <a:stCxn id="9" idx="3"/>
            <a:endCxn id="24" idx="1"/>
          </p:cNvCxnSpPr>
          <p:nvPr/>
        </p:nvCxnSpPr>
        <p:spPr>
          <a:xfrm>
            <a:off x="8237117" y="5050787"/>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Graphic 70" descr="Help">
            <a:extLst>
              <a:ext uri="{FF2B5EF4-FFF2-40B4-BE49-F238E27FC236}">
                <a16:creationId xmlns:a16="http://schemas.microsoft.com/office/drawing/2014/main" id="{43EA6F34-93AB-46D6-9EEC-6AA8C8E5E7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2456" y="3219863"/>
            <a:ext cx="914400" cy="914400"/>
          </a:xfrm>
          <a:prstGeom prst="rect">
            <a:avLst/>
          </a:prstGeom>
        </p:spPr>
      </p:pic>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target networking on L4</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are a L7 construct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681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26B00B56-663D-40AE-B5A1-E2879A98E83E}"/>
              </a:ext>
            </a:extLst>
          </p:cNvPr>
          <p:cNvSpPr/>
          <p:nvPr/>
        </p:nvSpPr>
        <p:spPr bwMode="gray">
          <a:xfrm>
            <a:off x="2948686" y="1208105"/>
            <a:ext cx="9082355" cy="475090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kubernetes</a:t>
            </a:r>
            <a:r>
              <a:rPr lang="en-US" sz="1800" b="1" kern="0" dirty="0">
                <a:ea typeface="Arial Unicode MS" pitchFamily="34" charset="-128"/>
                <a:cs typeface="Arial Unicode MS" pitchFamily="34" charset="-128"/>
              </a:rPr>
              <a:t> internal network</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9A1D9EC9-1EBD-46CA-B0ED-978CB0DAE2A3}"/>
              </a:ext>
            </a:extLst>
          </p:cNvPr>
          <p:cNvSpPr/>
          <p:nvPr/>
        </p:nvSpPr>
        <p:spPr bwMode="gray">
          <a:xfrm>
            <a:off x="7597517" y="1893013"/>
            <a:ext cx="4092960" cy="390161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namespace: part-0000</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7073C2CB-D306-4B39-B905-FEF684ECD5D6}"/>
              </a:ext>
            </a:extLst>
          </p:cNvPr>
          <p:cNvSpPr>
            <a:spLocks noGrp="1"/>
          </p:cNvSpPr>
          <p:nvPr>
            <p:ph type="title"/>
          </p:nvPr>
        </p:nvSpPr>
        <p:spPr/>
        <p:txBody>
          <a:bodyPr/>
          <a:lstStyle/>
          <a:p>
            <a:r>
              <a:rPr lang="en-US" dirty="0"/>
              <a:t>How does it work?</a:t>
            </a:r>
          </a:p>
        </p:txBody>
      </p:sp>
      <p:sp>
        <p:nvSpPr>
          <p:cNvPr id="10" name="Rectangle 9">
            <a:extLst>
              <a:ext uri="{FF2B5EF4-FFF2-40B4-BE49-F238E27FC236}">
                <a16:creationId xmlns:a16="http://schemas.microsoft.com/office/drawing/2014/main" id="{E88C9445-9706-4262-83C3-2A6ED4EE52A1}"/>
              </a:ext>
            </a:extLst>
          </p:cNvPr>
          <p:cNvSpPr/>
          <p:nvPr/>
        </p:nvSpPr>
        <p:spPr bwMode="gray">
          <a:xfrm>
            <a:off x="7857158" y="3091179"/>
            <a:ext cx="1222647"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err="1">
                <a:ea typeface="Arial Unicode MS" pitchFamily="34" charset="-128"/>
                <a:cs typeface="Arial Unicode MS" pitchFamily="34" charset="-128"/>
              </a:rPr>
              <a:t>ClusterIP</a:t>
            </a:r>
            <a:r>
              <a:rPr lang="de-DE" sz="1800" b="1" kern="0" dirty="0">
                <a:ea typeface="Arial Unicode MS" pitchFamily="34" charset="-128"/>
                <a:cs typeface="Arial Unicode MS" pitchFamily="34" charset="-128"/>
              </a:rPr>
              <a:t> Service</a:t>
            </a:r>
          </a:p>
        </p:txBody>
      </p:sp>
      <p:sp>
        <p:nvSpPr>
          <p:cNvPr id="11" name="Rectangle 10">
            <a:extLst>
              <a:ext uri="{FF2B5EF4-FFF2-40B4-BE49-F238E27FC236}">
                <a16:creationId xmlns:a16="http://schemas.microsoft.com/office/drawing/2014/main" id="{3CFB9957-97EE-4CDE-A8B1-520618B7E77F}"/>
              </a:ext>
            </a:extLst>
          </p:cNvPr>
          <p:cNvSpPr/>
          <p:nvPr/>
        </p:nvSpPr>
        <p:spPr bwMode="gray">
          <a:xfrm>
            <a:off x="10208188" y="2539966"/>
            <a:ext cx="1222647"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9D827E62-DB83-40D2-9D58-56EFE71ABAFA}"/>
              </a:ext>
            </a:extLst>
          </p:cNvPr>
          <p:cNvSpPr/>
          <p:nvPr/>
        </p:nvSpPr>
        <p:spPr bwMode="gray">
          <a:xfrm>
            <a:off x="10208188" y="3522078"/>
            <a:ext cx="1222647"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p:txBody>
      </p:sp>
      <p:cxnSp>
        <p:nvCxnSpPr>
          <p:cNvPr id="13" name="Connector: Elbow 12">
            <a:extLst>
              <a:ext uri="{FF2B5EF4-FFF2-40B4-BE49-F238E27FC236}">
                <a16:creationId xmlns:a16="http://schemas.microsoft.com/office/drawing/2014/main" id="{57C26E21-BB2B-4663-A9C7-8DF9EC75E7A3}"/>
              </a:ext>
            </a:extLst>
          </p:cNvPr>
          <p:cNvCxnSpPr>
            <a:cxnSpLocks/>
            <a:stCxn id="10" idx="3"/>
            <a:endCxn id="11" idx="1"/>
          </p:cNvCxnSpPr>
          <p:nvPr/>
        </p:nvCxnSpPr>
        <p:spPr>
          <a:xfrm flipV="1">
            <a:off x="9079805" y="2937944"/>
            <a:ext cx="1128383" cy="551213"/>
          </a:xfrm>
          <a:prstGeom prst="bentConnector3">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336F964-D7B5-4DAC-A34C-F9A82EFD4176}"/>
              </a:ext>
            </a:extLst>
          </p:cNvPr>
          <p:cNvCxnSpPr>
            <a:cxnSpLocks/>
            <a:stCxn id="10" idx="3"/>
            <a:endCxn id="12" idx="1"/>
          </p:cNvCxnSpPr>
          <p:nvPr/>
        </p:nvCxnSpPr>
        <p:spPr>
          <a:xfrm>
            <a:off x="9079805" y="3489157"/>
            <a:ext cx="1128383" cy="430899"/>
          </a:xfrm>
          <a:prstGeom prst="bentConnector3">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231DD58-B049-4DA3-98AD-06E8F134860F}"/>
              </a:ext>
            </a:extLst>
          </p:cNvPr>
          <p:cNvSpPr/>
          <p:nvPr/>
        </p:nvSpPr>
        <p:spPr bwMode="gray">
          <a:xfrm>
            <a:off x="3357109" y="1893012"/>
            <a:ext cx="3522377" cy="3901612"/>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namespace: </a:t>
            </a:r>
            <a:r>
              <a:rPr lang="en-US" sz="1800" b="1" kern="0" dirty="0" err="1">
                <a:ea typeface="Arial Unicode MS" pitchFamily="34" charset="-128"/>
                <a:cs typeface="Arial Unicode MS" pitchFamily="34" charset="-128"/>
              </a:rPr>
              <a:t>kube</a:t>
            </a:r>
            <a:r>
              <a:rPr lang="en-US" sz="1800" b="1" kern="0" dirty="0">
                <a:ea typeface="Arial Unicode MS" pitchFamily="34" charset="-128"/>
                <a:cs typeface="Arial Unicode MS" pitchFamily="34" charset="-128"/>
              </a:rPr>
              <a:t>-system</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021572A9-6976-4081-B145-7278775BF274}"/>
              </a:ext>
            </a:extLst>
          </p:cNvPr>
          <p:cNvSpPr/>
          <p:nvPr/>
        </p:nvSpPr>
        <p:spPr bwMode="gray">
          <a:xfrm>
            <a:off x="2276077" y="3091179"/>
            <a:ext cx="187018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err="1">
                <a:ea typeface="Arial Unicode MS" pitchFamily="34" charset="-128"/>
                <a:cs typeface="Arial Unicode MS" pitchFamily="34" charset="-128"/>
              </a:rPr>
              <a:t>LoadBalancer</a:t>
            </a:r>
            <a:r>
              <a:rPr lang="de-DE" sz="1800" b="1" kern="0" dirty="0">
                <a:ea typeface="Arial Unicode MS" pitchFamily="34" charset="-128"/>
                <a:cs typeface="Arial Unicode MS" pitchFamily="34" charset="-128"/>
              </a:rPr>
              <a:t> Service</a:t>
            </a:r>
          </a:p>
        </p:txBody>
      </p:sp>
      <p:sp>
        <p:nvSpPr>
          <p:cNvPr id="19" name="Rectangle 18">
            <a:extLst>
              <a:ext uri="{FF2B5EF4-FFF2-40B4-BE49-F238E27FC236}">
                <a16:creationId xmlns:a16="http://schemas.microsoft.com/office/drawing/2014/main" id="{1F4902FD-5842-4B59-BAE8-175F6C77D5BD}"/>
              </a:ext>
            </a:extLst>
          </p:cNvPr>
          <p:cNvSpPr/>
          <p:nvPr/>
        </p:nvSpPr>
        <p:spPr bwMode="gray">
          <a:xfrm>
            <a:off x="4884806" y="3032660"/>
            <a:ext cx="1567408" cy="91299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Ingress Controlle</a:t>
            </a:r>
            <a:r>
              <a:rPr lang="de-DE" sz="1800" kern="0" dirty="0">
                <a:ea typeface="Arial Unicode MS" pitchFamily="34" charset="-128"/>
                <a:cs typeface="Arial Unicode MS" pitchFamily="34" charset="-128"/>
              </a:rPr>
              <a:t>r</a:t>
            </a:r>
          </a:p>
        </p:txBody>
      </p:sp>
      <p:pic>
        <p:nvPicPr>
          <p:cNvPr id="29" name="Graphic 28" descr="Document">
            <a:extLst>
              <a:ext uri="{FF2B5EF4-FFF2-40B4-BE49-F238E27FC236}">
                <a16:creationId xmlns:a16="http://schemas.microsoft.com/office/drawing/2014/main" id="{91BC4884-401A-40D3-A07B-72E5820CB0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13611" y="4392861"/>
            <a:ext cx="949274" cy="949274"/>
          </a:xfrm>
          <a:prstGeom prst="rect">
            <a:avLst/>
          </a:prstGeom>
        </p:spPr>
      </p:pic>
      <p:sp>
        <p:nvSpPr>
          <p:cNvPr id="30" name="Rectangle 29">
            <a:extLst>
              <a:ext uri="{FF2B5EF4-FFF2-40B4-BE49-F238E27FC236}">
                <a16:creationId xmlns:a16="http://schemas.microsoft.com/office/drawing/2014/main" id="{9C7EC393-EAC6-4D4C-A63C-7D3EE5945207}"/>
              </a:ext>
            </a:extLst>
          </p:cNvPr>
          <p:cNvSpPr/>
          <p:nvPr/>
        </p:nvSpPr>
        <p:spPr>
          <a:xfrm>
            <a:off x="8039861" y="5236161"/>
            <a:ext cx="1096775" cy="400110"/>
          </a:xfrm>
          <a:prstGeom prst="rect">
            <a:avLst/>
          </a:prstGeom>
        </p:spPr>
        <p:txBody>
          <a:bodyPr wrap="none">
            <a:spAutoFit/>
          </a:bodyPr>
          <a:lstStyle/>
          <a:p>
            <a:r>
              <a:rPr lang="en-US" sz="2000" b="1" dirty="0"/>
              <a:t>Ingress</a:t>
            </a:r>
          </a:p>
        </p:txBody>
      </p:sp>
      <p:sp>
        <p:nvSpPr>
          <p:cNvPr id="31" name="Rectangle 30">
            <a:extLst>
              <a:ext uri="{FF2B5EF4-FFF2-40B4-BE49-F238E27FC236}">
                <a16:creationId xmlns:a16="http://schemas.microsoft.com/office/drawing/2014/main" id="{251DAEA0-6088-4363-91D0-61B27629D20A}"/>
              </a:ext>
            </a:extLst>
          </p:cNvPr>
          <p:cNvSpPr/>
          <p:nvPr/>
        </p:nvSpPr>
        <p:spPr bwMode="gray">
          <a:xfrm>
            <a:off x="4884806" y="4410164"/>
            <a:ext cx="1567408" cy="91299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Ingress Backend</a:t>
            </a:r>
          </a:p>
        </p:txBody>
      </p:sp>
      <p:grpSp>
        <p:nvGrpSpPr>
          <p:cNvPr id="38" name="Group 37">
            <a:extLst>
              <a:ext uri="{FF2B5EF4-FFF2-40B4-BE49-F238E27FC236}">
                <a16:creationId xmlns:a16="http://schemas.microsoft.com/office/drawing/2014/main" id="{0132434E-2832-4EDA-A3FB-9F567C37A600}"/>
              </a:ext>
            </a:extLst>
          </p:cNvPr>
          <p:cNvGrpSpPr/>
          <p:nvPr/>
        </p:nvGrpSpPr>
        <p:grpSpPr>
          <a:xfrm>
            <a:off x="389308" y="1692841"/>
            <a:ext cx="2249770" cy="1106406"/>
            <a:chOff x="1122252" y="3219863"/>
            <a:chExt cx="2249770" cy="1106406"/>
          </a:xfrm>
        </p:grpSpPr>
        <p:sp>
          <p:nvSpPr>
            <p:cNvPr id="39" name="Cloud 38">
              <a:extLst>
                <a:ext uri="{FF2B5EF4-FFF2-40B4-BE49-F238E27FC236}">
                  <a16:creationId xmlns:a16="http://schemas.microsoft.com/office/drawing/2014/main" id="{3C10E259-D9F3-4770-9A41-6C5DF9C4DC1E}"/>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Graphic 39" descr="User">
              <a:extLst>
                <a:ext uri="{FF2B5EF4-FFF2-40B4-BE49-F238E27FC236}">
                  <a16:creationId xmlns:a16="http://schemas.microsoft.com/office/drawing/2014/main" id="{BE1C7252-16D0-4CFC-BDDF-CCC7479882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42" name="Connector: Elbow 41">
            <a:extLst>
              <a:ext uri="{FF2B5EF4-FFF2-40B4-BE49-F238E27FC236}">
                <a16:creationId xmlns:a16="http://schemas.microsoft.com/office/drawing/2014/main" id="{B9A0A99E-6624-475B-BBC7-BE1A6C23B42C}"/>
              </a:ext>
            </a:extLst>
          </p:cNvPr>
          <p:cNvCxnSpPr>
            <a:cxnSpLocks/>
            <a:stCxn id="39" idx="1"/>
            <a:endCxn id="18" idx="1"/>
          </p:cNvCxnSpPr>
          <p:nvPr/>
        </p:nvCxnSpPr>
        <p:spPr>
          <a:xfrm rot="16200000" flipH="1">
            <a:off x="1549591" y="2762671"/>
            <a:ext cx="691088" cy="761884"/>
          </a:xfrm>
          <a:prstGeom prst="bentConnector2">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052CF1A-EF4E-4426-9C36-3ACB823F1DC3}"/>
              </a:ext>
            </a:extLst>
          </p:cNvPr>
          <p:cNvCxnSpPr>
            <a:stCxn id="18" idx="3"/>
            <a:endCxn id="19" idx="1"/>
          </p:cNvCxnSpPr>
          <p:nvPr/>
        </p:nvCxnSpPr>
        <p:spPr>
          <a:xfrm>
            <a:off x="4146265" y="3489157"/>
            <a:ext cx="738541" cy="0"/>
          </a:xfrm>
          <a:prstGeom prst="line">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805A0E4-E458-4109-A529-5E6395D587A0}"/>
              </a:ext>
            </a:extLst>
          </p:cNvPr>
          <p:cNvCxnSpPr>
            <a:stCxn id="19" idx="3"/>
            <a:endCxn id="10" idx="1"/>
          </p:cNvCxnSpPr>
          <p:nvPr/>
        </p:nvCxnSpPr>
        <p:spPr>
          <a:xfrm>
            <a:off x="6452214" y="3489157"/>
            <a:ext cx="1404944" cy="0"/>
          </a:xfrm>
          <a:prstGeom prst="line">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C3E2339-A29C-43AB-AF53-6364372A14BD}"/>
              </a:ext>
            </a:extLst>
          </p:cNvPr>
          <p:cNvCxnSpPr>
            <a:stCxn id="19" idx="2"/>
            <a:endCxn id="31" idx="0"/>
          </p:cNvCxnSpPr>
          <p:nvPr/>
        </p:nvCxnSpPr>
        <p:spPr>
          <a:xfrm>
            <a:off x="5668510" y="3945654"/>
            <a:ext cx="0" cy="464510"/>
          </a:xfrm>
          <a:prstGeom prst="line">
            <a:avLst/>
          </a:prstGeom>
          <a:ln w="571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34E0F4E-A136-4242-8C93-C5836C6796CF}"/>
              </a:ext>
            </a:extLst>
          </p:cNvPr>
          <p:cNvCxnSpPr>
            <a:cxnSpLocks/>
            <a:endCxn id="29" idx="1"/>
          </p:cNvCxnSpPr>
          <p:nvPr/>
        </p:nvCxnSpPr>
        <p:spPr>
          <a:xfrm>
            <a:off x="6442745" y="3951215"/>
            <a:ext cx="1670866" cy="916283"/>
          </a:xfrm>
          <a:prstGeom prst="line">
            <a:avLst/>
          </a:prstGeom>
          <a:ln w="571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Speech Bubble: Rectangle 69">
            <a:extLst>
              <a:ext uri="{FF2B5EF4-FFF2-40B4-BE49-F238E27FC236}">
                <a16:creationId xmlns:a16="http://schemas.microsoft.com/office/drawing/2014/main" id="{289E23CB-40FD-44C8-B9AD-5ED101D48D38}"/>
              </a:ext>
            </a:extLst>
          </p:cNvPr>
          <p:cNvSpPr/>
          <p:nvPr/>
        </p:nvSpPr>
        <p:spPr bwMode="gray">
          <a:xfrm>
            <a:off x="389308" y="4392861"/>
            <a:ext cx="2725361" cy="921007"/>
          </a:xfrm>
          <a:prstGeom prst="wedgeRectCallout">
            <a:avLst>
              <a:gd name="adj1" fmla="val 55139"/>
              <a:gd name="adj2" fmla="val -8921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7"/>
              </a:rPr>
              <a:t>*.ondemand.com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3100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30" grpId="0"/>
      <p:bldP spid="31" grpId="0" animBg="1"/>
      <p:bldP spid="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79170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r>
              <a:rPr lang="en-US" sz="1800" kern="0" dirty="0">
                <a:ea typeface="Arial Unicode MS" pitchFamily="34" charset="-128"/>
                <a:cs typeface="Arial Unicode MS" pitchFamily="34" charset="-128"/>
              </a:rPr>
              <a:t> or re-use of existing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223956" y="1206858"/>
            <a:ext cx="6425500"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Single service ingress (with TLS)</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397496"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336454" y="2710452"/>
            <a:ext cx="3216161" cy="11876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https://koopa.ondemand.com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418999" y="2751079"/>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9937" y="3335277"/>
              <a:ext cx="914400" cy="914400"/>
            </a:xfrm>
            <a:prstGeom prst="rect">
              <a:avLst/>
            </a:prstGeom>
          </p:spPr>
        </p:pic>
      </p:grpSp>
      <p:cxnSp>
        <p:nvCxnSpPr>
          <p:cNvPr id="16" name="Straight Connector 15">
            <a:extLst>
              <a:ext uri="{FF2B5EF4-FFF2-40B4-BE49-F238E27FC236}">
                <a16:creationId xmlns:a16="http://schemas.microsoft.com/office/drawing/2014/main" id="{A6C9583B-B1A3-4BC2-8995-403831414E7F}"/>
              </a:ext>
            </a:extLst>
          </p:cNvPr>
          <p:cNvCxnSpPr>
            <a:cxnSpLocks/>
            <a:stCxn id="9" idx="3"/>
            <a:endCxn id="3" idx="1"/>
          </p:cNvCxnSpPr>
          <p:nvPr/>
        </p:nvCxnSpPr>
        <p:spPr>
          <a:xfrm>
            <a:off x="6552615" y="3304283"/>
            <a:ext cx="844881"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Single Corner Snipped 18">
            <a:extLst>
              <a:ext uri="{FF2B5EF4-FFF2-40B4-BE49-F238E27FC236}">
                <a16:creationId xmlns:a16="http://schemas.microsoft.com/office/drawing/2014/main" id="{818EFA0C-91F0-49FF-8101-E64C2958A76B}"/>
              </a:ext>
            </a:extLst>
          </p:cNvPr>
          <p:cNvSpPr/>
          <p:nvPr/>
        </p:nvSpPr>
        <p:spPr bwMode="gray">
          <a:xfrm>
            <a:off x="7326270" y="4286395"/>
            <a:ext cx="1948030" cy="1377144"/>
          </a:xfrm>
          <a:prstGeom prst="snip1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TLS secret</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a:ea typeface="Arial Unicode MS" pitchFamily="34" charset="-128"/>
                <a:cs typeface="Arial Unicode MS" pitchFamily="34" charset="-128"/>
              </a:rPr>
              <a:t>server-</a:t>
            </a:r>
            <a:r>
              <a:rPr lang="en-US" sz="1600" kern="0" dirty="0" err="1">
                <a:ea typeface="Arial Unicode MS" pitchFamily="34" charset="-128"/>
                <a:cs typeface="Arial Unicode MS" pitchFamily="34" charset="-128"/>
              </a:rPr>
              <a:t>key.pem</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err="1">
                <a:ea typeface="Arial Unicode MS" pitchFamily="34" charset="-128"/>
                <a:cs typeface="Arial Unicode MS" pitchFamily="34" charset="-128"/>
              </a:rPr>
              <a:t>server.pem</a:t>
            </a:r>
            <a:endParaRPr lang="en-US" sz="1600" kern="0" dirty="0">
              <a:ea typeface="Arial Unicode MS" pitchFamily="34" charset="-128"/>
              <a:cs typeface="Arial Unicode MS" pitchFamily="34" charset="-128"/>
            </a:endParaRPr>
          </a:p>
        </p:txBody>
      </p:sp>
      <p:cxnSp>
        <p:nvCxnSpPr>
          <p:cNvPr id="26" name="Connector: Elbow 25">
            <a:extLst>
              <a:ext uri="{FF2B5EF4-FFF2-40B4-BE49-F238E27FC236}">
                <a16:creationId xmlns:a16="http://schemas.microsoft.com/office/drawing/2014/main" id="{0CF8FBF5-5A10-4A9E-9F66-A8EADACE2648}"/>
              </a:ext>
            </a:extLst>
          </p:cNvPr>
          <p:cNvCxnSpPr>
            <a:cxnSpLocks/>
            <a:stCxn id="9" idx="2"/>
            <a:endCxn id="19" idx="2"/>
          </p:cNvCxnSpPr>
          <p:nvPr/>
        </p:nvCxnSpPr>
        <p:spPr>
          <a:xfrm rot="16200000" flipH="1">
            <a:off x="5596975" y="3245672"/>
            <a:ext cx="1076854" cy="238173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CFC0E6-4B2E-4A4A-8320-32CEDFC1F8AC}"/>
              </a:ext>
            </a:extLst>
          </p:cNvPr>
          <p:cNvCxnSpPr>
            <a:cxnSpLocks/>
            <a:stCxn id="12" idx="0"/>
            <a:endCxn id="9" idx="1"/>
          </p:cNvCxnSpPr>
          <p:nvPr/>
        </p:nvCxnSpPr>
        <p:spPr>
          <a:xfrm>
            <a:off x="2666894" y="3304282"/>
            <a:ext cx="669560" cy="1"/>
          </a:xfrm>
          <a:prstGeom prst="line">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peech Bubble: Rectangle 35">
            <a:extLst>
              <a:ext uri="{FF2B5EF4-FFF2-40B4-BE49-F238E27FC236}">
                <a16:creationId xmlns:a16="http://schemas.microsoft.com/office/drawing/2014/main" id="{FBD5E2D3-AE2C-4614-958E-DC66ADC73203}"/>
              </a:ext>
            </a:extLst>
          </p:cNvPr>
          <p:cNvSpPr/>
          <p:nvPr/>
        </p:nvSpPr>
        <p:spPr bwMode="gray">
          <a:xfrm>
            <a:off x="418999" y="4284877"/>
            <a:ext cx="3311728" cy="690090"/>
          </a:xfrm>
          <a:prstGeom prst="wedgeRectCallout">
            <a:avLst>
              <a:gd name="adj1" fmla="val 36283"/>
              <a:gd name="adj2" fmla="val -15067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the backend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6"/>
              </a:rPr>
              <a:t>https://koopa.ondemand.com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6F045E66-D48F-4700-81A1-6540EC05A748}"/>
              </a:ext>
            </a:extLst>
          </p:cNvPr>
          <p:cNvSpPr/>
          <p:nvPr/>
        </p:nvSpPr>
        <p:spPr bwMode="gray">
          <a:xfrm>
            <a:off x="2932921" y="5587082"/>
            <a:ext cx="4101737" cy="713133"/>
          </a:xfrm>
          <a:prstGeom prst="wedgeRectCallout">
            <a:avLst>
              <a:gd name="adj1" fmla="val 45113"/>
              <a:gd name="adj2" fmla="val -1260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 termination at Ingress endpoint requires a secret with correct subject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Speech Bubble: Rectangle 37">
            <a:extLst>
              <a:ext uri="{FF2B5EF4-FFF2-40B4-BE49-F238E27FC236}">
                <a16:creationId xmlns:a16="http://schemas.microsoft.com/office/drawing/2014/main" id="{B26386ED-2643-440C-B8EF-EA2E8A033E36}"/>
              </a:ext>
            </a:extLst>
          </p:cNvPr>
          <p:cNvSpPr/>
          <p:nvPr/>
        </p:nvSpPr>
        <p:spPr bwMode="gray">
          <a:xfrm>
            <a:off x="1709928" y="1141480"/>
            <a:ext cx="3798598" cy="880399"/>
          </a:xfrm>
          <a:prstGeom prst="wedgeRectCallout">
            <a:avLst>
              <a:gd name="adj1" fmla="val 39959"/>
              <a:gd name="adj2" fmla="val 1165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Ingress controller is in charge of </a:t>
            </a:r>
            <a:r>
              <a:rPr lang="en-US" sz="1800" u="sng" kern="0" dirty="0">
                <a:solidFill>
                  <a:schemeClr val="accent3"/>
                </a:solidFill>
                <a:ea typeface="Arial Unicode MS" pitchFamily="34" charset="-128"/>
              </a:rPr>
              <a:t>*.ondemand.com </a:t>
            </a:r>
            <a:r>
              <a:rPr lang="en-US" sz="1800" kern="0" dirty="0">
                <a:ea typeface="Arial Unicode MS" pitchFamily="34" charset="-128"/>
                <a:cs typeface="Arial Unicode MS" pitchFamily="34" charset="-128"/>
              </a:rPr>
              <a:t>domain to register new records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4" name="Picture 2" descr="https://vignette.wikia.nocookie.net/nintendo/images/8/83/KoopaNSMB.png/revision/latest?cb=20110724132501&amp;path-prefix=en">
            <a:extLst>
              <a:ext uri="{FF2B5EF4-FFF2-40B4-BE49-F238E27FC236}">
                <a16:creationId xmlns:a16="http://schemas.microsoft.com/office/drawing/2014/main" id="{6EF85849-5145-44AF-8DFF-9F1B6F3357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2822" y="2226304"/>
            <a:ext cx="519950" cy="82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36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8F1394-FE1B-4B34-BF04-C3F9C9AD2C89}"/>
              </a:ext>
            </a:extLst>
          </p:cNvPr>
          <p:cNvPicPr>
            <a:picLocks noChangeAspect="1"/>
          </p:cNvPicPr>
          <p:nvPr/>
        </p:nvPicPr>
        <p:blipFill>
          <a:blip r:embed="rId3"/>
          <a:stretch>
            <a:fillRect/>
          </a:stretch>
        </p:blipFill>
        <p:spPr>
          <a:xfrm>
            <a:off x="504001" y="1292811"/>
            <a:ext cx="7589797" cy="460562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TLS</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834495" y="2207587"/>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7464147" y="5676575"/>
            <a:ext cx="4101737" cy="677425"/>
          </a:xfrm>
          <a:prstGeom prst="wedgeRectCallout">
            <a:avLst>
              <a:gd name="adj1" fmla="val -78560"/>
              <a:gd name="adj2" fmla="val -305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support https with the certificates stored in the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A8ED7711-1E5D-4141-B4DD-1183A1F6AF37}"/>
              </a:ext>
            </a:extLst>
          </p:cNvPr>
          <p:cNvSpPr/>
          <p:nvPr/>
        </p:nvSpPr>
        <p:spPr bwMode="gray">
          <a:xfrm>
            <a:off x="6834494" y="3942081"/>
            <a:ext cx="4101737" cy="677425"/>
          </a:xfrm>
          <a:prstGeom prst="wedgeRectCallout">
            <a:avLst>
              <a:gd name="adj1" fmla="val -74587"/>
              <a:gd name="adj2" fmla="val 349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is forwarded to service </a:t>
            </a:r>
            <a:r>
              <a:rPr lang="en-US" sz="1800" b="1" kern="0" dirty="0">
                <a:ea typeface="Arial Unicode MS" pitchFamily="34" charset="-128"/>
                <a:cs typeface="Arial Unicode MS" pitchFamily="34" charset="-128"/>
              </a:rPr>
              <a:t>simple-</a:t>
            </a:r>
            <a:r>
              <a:rPr lang="en-US" sz="1800" b="1" kern="0" dirty="0" err="1">
                <a:ea typeface="Arial Unicode MS" pitchFamily="34" charset="-128"/>
                <a:cs typeface="Arial Unicode MS" pitchFamily="34" charset="-128"/>
              </a:rPr>
              <a:t>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768F002-8198-451C-9A6B-073D302E09B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270643" y="1206858"/>
            <a:ext cx="6378813"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Fanout</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171876"/>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200128" y="2322576"/>
            <a:ext cx="405201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https://koopa.ondemand.com/</a:t>
            </a:r>
            <a:r>
              <a:rPr lang="de-DE" sz="1800" b="1" kern="0" dirty="0">
                <a:ea typeface="Arial Unicode MS" pitchFamily="34" charset="-128"/>
                <a:cs typeface="Arial Unicode MS" pitchFamily="34" charset="-128"/>
                <a:hlinkClick r:id="rId3"/>
              </a:rPr>
              <a:t>green</a:t>
            </a:r>
            <a:r>
              <a:rPr lang="de-DE" sz="800" b="1"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https://koopa.ondemand.com/</a:t>
            </a:r>
            <a:r>
              <a:rPr lang="de-DE" sz="1800" b="1" kern="0" dirty="0">
                <a:ea typeface="Arial Unicode MS" pitchFamily="34" charset="-128"/>
                <a:cs typeface="Arial Unicode MS" pitchFamily="34" charset="-128"/>
                <a:hlinkClick r:id="rId4"/>
              </a:rPr>
              <a:t>red</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Cloud 11">
            <a:extLst>
              <a:ext uri="{FF2B5EF4-FFF2-40B4-BE49-F238E27FC236}">
                <a16:creationId xmlns:a16="http://schemas.microsoft.com/office/drawing/2014/main" id="{1743D8BF-8F3B-443E-ABD5-8A254B403503}"/>
              </a:ext>
            </a:extLst>
          </p:cNvPr>
          <p:cNvSpPr/>
          <p:nvPr/>
        </p:nvSpPr>
        <p:spPr bwMode="gray">
          <a:xfrm>
            <a:off x="320690" y="2760382"/>
            <a:ext cx="2249770" cy="1106406"/>
          </a:xfrm>
          <a:prstGeom prst="cloud">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6764" y="2787861"/>
            <a:ext cx="914400" cy="914400"/>
          </a:xfrm>
          <a:prstGeom prst="rect">
            <a:avLst/>
          </a:prstGeom>
        </p:spPr>
      </p:pic>
      <p:cxnSp>
        <p:nvCxnSpPr>
          <p:cNvPr id="33" name="Straight Connector 32">
            <a:extLst>
              <a:ext uri="{FF2B5EF4-FFF2-40B4-BE49-F238E27FC236}">
                <a16:creationId xmlns:a16="http://schemas.microsoft.com/office/drawing/2014/main" id="{93CFC0E6-4B2E-4A4A-8320-32CEDFC1F8AC}"/>
              </a:ext>
            </a:extLst>
          </p:cNvPr>
          <p:cNvCxnSpPr>
            <a:cxnSpLocks/>
          </p:cNvCxnSpPr>
          <p:nvPr/>
        </p:nvCxnSpPr>
        <p:spPr>
          <a:xfrm>
            <a:off x="1818290" y="3181110"/>
            <a:ext cx="1381838" cy="6351"/>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381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381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cxnSp>
      </p:grpSp>
      <p:cxnSp>
        <p:nvCxnSpPr>
          <p:cNvPr id="56" name="Straight Connector 55">
            <a:extLst>
              <a:ext uri="{FF2B5EF4-FFF2-40B4-BE49-F238E27FC236}">
                <a16:creationId xmlns:a16="http://schemas.microsoft.com/office/drawing/2014/main" id="{0353F190-1BB4-4019-BD52-08E340747687}"/>
              </a:ext>
            </a:extLst>
          </p:cNvPr>
          <p:cNvCxnSpPr>
            <a:cxnSpLocks/>
          </p:cNvCxnSpPr>
          <p:nvPr/>
        </p:nvCxnSpPr>
        <p:spPr>
          <a:xfrm>
            <a:off x="1818290" y="3387160"/>
            <a:ext cx="1381838" cy="0"/>
          </a:xfrm>
          <a:prstGeom prst="line">
            <a:avLst/>
          </a:prstGeom>
          <a:ln w="571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56360F17-096E-4C95-841B-4E6B27202A13}"/>
              </a:ext>
            </a:extLst>
          </p:cNvPr>
          <p:cNvSpPr/>
          <p:nvPr/>
        </p:nvSpPr>
        <p:spPr bwMode="gray">
          <a:xfrm>
            <a:off x="849098" y="5204116"/>
            <a:ext cx="3649701" cy="1014983"/>
          </a:xfrm>
          <a:prstGeom prst="wedgeRectCallout">
            <a:avLst>
              <a:gd name="adj1" fmla="val 26705"/>
              <a:gd name="adj2" fmla="val -1628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suffixes: </a:t>
            </a:r>
            <a:r>
              <a:rPr kumimoji="0" lang="en-US" sz="1800" b="1" i="0" u="sng" strike="noStrike" kern="0" cap="none" spc="0" normalizeH="0" baseline="0" noProof="0" dirty="0">
                <a:ln>
                  <a:noFill/>
                </a:ln>
                <a:solidFill>
                  <a:schemeClr val="accent3"/>
                </a:solidFill>
                <a:effectLst/>
                <a:uLnTx/>
                <a:uFillTx/>
                <a:ea typeface="Arial Unicode MS" pitchFamily="34" charset="-128"/>
                <a:cs typeface="Arial Unicode MS" pitchFamily="34" charset="-128"/>
              </a:rPr>
              <a:t>/green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or </a:t>
            </a:r>
            <a:r>
              <a:rPr lang="en-US" sz="1800" b="1" u="sng" kern="0" dirty="0">
                <a:solidFill>
                  <a:schemeClr val="accent3"/>
                </a:solidFill>
                <a:ea typeface="Arial Unicode MS" pitchFamily="34" charset="-128"/>
              </a:rPr>
              <a:t>/red</a:t>
            </a:r>
          </a:p>
        </p:txBody>
      </p:sp>
      <p:cxnSp>
        <p:nvCxnSpPr>
          <p:cNvPr id="69" name="Connector: Elbow 68">
            <a:extLst>
              <a:ext uri="{FF2B5EF4-FFF2-40B4-BE49-F238E27FC236}">
                <a16:creationId xmlns:a16="http://schemas.microsoft.com/office/drawing/2014/main" id="{DE6C42AB-2708-4B3C-A9D4-CACA17320CE4}"/>
              </a:ext>
            </a:extLst>
          </p:cNvPr>
          <p:cNvCxnSpPr>
            <a:cxnSpLocks/>
            <a:stCxn id="3" idx="1"/>
          </p:cNvCxnSpPr>
          <p:nvPr/>
        </p:nvCxnSpPr>
        <p:spPr>
          <a:xfrm rot="10800000" flipV="1">
            <a:off x="7275708" y="3062547"/>
            <a:ext cx="496693" cy="244709"/>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0F105FA0-FC20-48F8-8370-34E3EEB66099}"/>
              </a:ext>
            </a:extLst>
          </p:cNvPr>
          <p:cNvCxnSpPr>
            <a:cxnSpLocks/>
            <a:stCxn id="9" idx="3"/>
            <a:endCxn id="46" idx="1"/>
          </p:cNvCxnSpPr>
          <p:nvPr/>
        </p:nvCxnSpPr>
        <p:spPr>
          <a:xfrm>
            <a:off x="7252141" y="3313585"/>
            <a:ext cx="520259" cy="1881680"/>
          </a:xfrm>
          <a:prstGeom prst="bentConnector3">
            <a:avLst>
              <a:gd name="adj1" fmla="val 21717"/>
            </a:avLst>
          </a:prstGeom>
          <a:ln w="381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cxnSp>
      <p:pic>
        <p:nvPicPr>
          <p:cNvPr id="63" name="Picture 2" descr="https://vignette.wikia.nocookie.net/nintendo/images/8/83/KoopaNSMB.png/revision/latest?cb=20110724132501&amp;path-prefix=en">
            <a:extLst>
              <a:ext uri="{FF2B5EF4-FFF2-40B4-BE49-F238E27FC236}">
                <a16:creationId xmlns:a16="http://schemas.microsoft.com/office/drawing/2014/main" id="{146A0740-6CF7-4453-940E-E529058DAC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1051" y="1908914"/>
            <a:ext cx="519950" cy="8273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Image result for nintendo koopa troopa">
            <a:extLst>
              <a:ext uri="{FF2B5EF4-FFF2-40B4-BE49-F238E27FC236}">
                <a16:creationId xmlns:a16="http://schemas.microsoft.com/office/drawing/2014/main" id="{B849C9E0-9AB3-481D-88A2-9845E445CE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1385" y="3825518"/>
            <a:ext cx="647257" cy="82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25894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1839</Words>
  <Application>Microsoft Office PowerPoint</Application>
  <PresentationFormat>Custom</PresentationFormat>
  <Paragraphs>231</Paragraphs>
  <Slides>17</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Courier New</vt:lpstr>
      <vt:lpstr>Symbol</vt:lpstr>
      <vt:lpstr>Wingdings</vt:lpstr>
      <vt:lpstr>Wingdings</vt:lpstr>
      <vt:lpstr>SAP_2017_16x9_black</vt:lpstr>
      <vt:lpstr>PowerPoint Presentation</vt:lpstr>
      <vt:lpstr>External availability of services – how did it work, so far?</vt:lpstr>
      <vt:lpstr>Ingress</vt:lpstr>
      <vt:lpstr>How does it work?</vt:lpstr>
      <vt:lpstr>How does it work?</vt:lpstr>
      <vt:lpstr>Single service ingress (with TLS)</vt:lpstr>
      <vt:lpstr>Ingress resource with TLS</vt:lpstr>
      <vt:lpstr>Demo</vt:lpstr>
      <vt:lpstr>Fanout</vt:lpstr>
      <vt:lpstr>Ingress resource with fanout</vt:lpstr>
      <vt:lpstr>Demo</vt:lpstr>
      <vt:lpstr>Name based virtual hosting</vt:lpstr>
      <vt:lpstr>Ingress resource with name based virtual hosting </vt:lpstr>
      <vt:lpstr>Demo</vt:lpstr>
      <vt:lpstr>Ingress on Gardener</vt:lpstr>
      <vt:lpstr>Desired target state – exercise #07</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678</cp:revision>
  <dcterms:created xsi:type="dcterms:W3CDTF">2015-10-14T11:21:43Z</dcterms:created>
  <dcterms:modified xsi:type="dcterms:W3CDTF">2019-11-04T08:47:05Z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