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8" r:id="rId3"/>
    <p:sldId id="455" r:id="rId4"/>
    <p:sldId id="453" r:id="rId5"/>
    <p:sldId id="454" r:id="rId6"/>
    <p:sldId id="449" r:id="rId7"/>
    <p:sldId id="450" r:id="rId8"/>
    <p:sldId id="451" r:id="rId9"/>
    <p:sldId id="452" r:id="rId10"/>
    <p:sldId id="457" r:id="rId11"/>
    <p:sldId id="456"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6205" autoAdjust="0"/>
  </p:normalViewPr>
  <p:slideViewPr>
    <p:cSldViewPr snapToGrid="0" showGuides="1">
      <p:cViewPr varScale="1">
        <p:scale>
          <a:sx n="87" d="100"/>
          <a:sy n="87" d="100"/>
        </p:scale>
        <p:origin x="189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81FEC-DB56-4693-8F64-857C1FBF2C2D}"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US"/>
        </a:p>
      </dgm:t>
    </dgm:pt>
    <dgm:pt modelId="{A3D1DDE5-2312-447A-BF26-CE8897F58780}">
      <dgm:prSet phldrT="[Text]"/>
      <dgm:spPr/>
      <dgm:t>
        <a:bodyPr/>
        <a:lstStyle/>
        <a:p>
          <a:r>
            <a:rPr lang="en-US" dirty="0"/>
            <a:t>Node-0</a:t>
          </a:r>
        </a:p>
      </dgm:t>
    </dgm:pt>
    <dgm:pt modelId="{4C1F890B-ECC4-483F-BEA3-B5D54D44317E}" type="parTrans" cxnId="{2E1B967D-33C3-4184-9CE3-64AB213CA072}">
      <dgm:prSet/>
      <dgm:spPr/>
      <dgm:t>
        <a:bodyPr/>
        <a:lstStyle/>
        <a:p>
          <a:endParaRPr lang="en-US"/>
        </a:p>
      </dgm:t>
    </dgm:pt>
    <dgm:pt modelId="{383CC103-E522-433D-BFE5-DCE708F49C70}" type="sibTrans" cxnId="{2E1B967D-33C3-4184-9CE3-64AB213CA072}">
      <dgm:prSet/>
      <dgm:spPr/>
      <dgm:t>
        <a:bodyPr/>
        <a:lstStyle/>
        <a:p>
          <a:endParaRPr lang="en-US"/>
        </a:p>
      </dgm:t>
    </dgm:pt>
    <dgm:pt modelId="{8931360B-B61C-4778-89DC-A67FA7878DCA}">
      <dgm:prSet phldrT="[Text]"/>
      <dgm:spPr/>
      <dgm:t>
        <a:bodyPr/>
        <a:lstStyle/>
        <a:p>
          <a:r>
            <a:rPr lang="en-US" dirty="0"/>
            <a:t>Node-1</a:t>
          </a:r>
        </a:p>
      </dgm:t>
    </dgm:pt>
    <dgm:pt modelId="{673A5CFF-1672-4C13-A8FC-F51C7791825A}" type="parTrans" cxnId="{3087B2FF-7019-4D59-B8E3-CFD0005F1410}">
      <dgm:prSet/>
      <dgm:spPr/>
      <dgm:t>
        <a:bodyPr/>
        <a:lstStyle/>
        <a:p>
          <a:endParaRPr lang="en-US"/>
        </a:p>
      </dgm:t>
    </dgm:pt>
    <dgm:pt modelId="{082F9FE0-4A37-42A8-B9CC-56B4C4055FD7}" type="sibTrans" cxnId="{3087B2FF-7019-4D59-B8E3-CFD0005F1410}">
      <dgm:prSet/>
      <dgm:spPr/>
      <dgm:t>
        <a:bodyPr/>
        <a:lstStyle/>
        <a:p>
          <a:endParaRPr lang="en-US"/>
        </a:p>
      </dgm:t>
    </dgm:pt>
    <dgm:pt modelId="{3A324878-F343-468C-8BFD-580FD30AB0B4}">
      <dgm:prSet phldrT="[Text]"/>
      <dgm:spPr/>
      <dgm:t>
        <a:bodyPr/>
        <a:lstStyle/>
        <a:p>
          <a:r>
            <a:rPr lang="en-US" dirty="0"/>
            <a:t>Node-2</a:t>
          </a:r>
        </a:p>
      </dgm:t>
    </dgm:pt>
    <dgm:pt modelId="{E0A10896-4CF1-46F2-A285-07AE3109043F}" type="parTrans" cxnId="{6AB9C73A-A30D-45BD-BDE5-9D07BD283BF6}">
      <dgm:prSet/>
      <dgm:spPr/>
      <dgm:t>
        <a:bodyPr/>
        <a:lstStyle/>
        <a:p>
          <a:endParaRPr lang="en-US"/>
        </a:p>
      </dgm:t>
    </dgm:pt>
    <dgm:pt modelId="{859814A5-A4A7-4012-8BE3-2BA532D8B6DB}" type="sibTrans" cxnId="{6AB9C73A-A30D-45BD-BDE5-9D07BD283BF6}">
      <dgm:prSet/>
      <dgm:spPr/>
      <dgm:t>
        <a:bodyPr/>
        <a:lstStyle/>
        <a:p>
          <a:endParaRPr lang="en-US"/>
        </a:p>
      </dgm:t>
    </dgm:pt>
    <dgm:pt modelId="{A77B73F9-E3A5-48B9-A64F-D8FA4CFA781C}">
      <dgm:prSet phldrT="[Text]"/>
      <dgm:spPr/>
      <dgm:t>
        <a:bodyPr/>
        <a:lstStyle/>
        <a:p>
          <a:r>
            <a:rPr lang="en-US" dirty="0"/>
            <a:t>Node-3</a:t>
          </a:r>
        </a:p>
      </dgm:t>
    </dgm:pt>
    <dgm:pt modelId="{A44C1575-3FAB-4202-AE67-81D472FE7D4D}" type="parTrans" cxnId="{271EE2D3-A636-4328-AA34-2C9896349098}">
      <dgm:prSet/>
      <dgm:spPr/>
      <dgm:t>
        <a:bodyPr/>
        <a:lstStyle/>
        <a:p>
          <a:endParaRPr lang="en-US"/>
        </a:p>
      </dgm:t>
    </dgm:pt>
    <dgm:pt modelId="{D1BCE976-FC6A-4005-B45F-974F4837EDB3}" type="sibTrans" cxnId="{271EE2D3-A636-4328-AA34-2C9896349098}">
      <dgm:prSet/>
      <dgm:spPr/>
      <dgm:t>
        <a:bodyPr/>
        <a:lstStyle/>
        <a:p>
          <a:endParaRPr lang="en-US"/>
        </a:p>
      </dgm:t>
    </dgm:pt>
    <dgm:pt modelId="{242E2504-771D-4DB1-8162-D3754E4854C1}" type="pres">
      <dgm:prSet presAssocID="{9D281FEC-DB56-4693-8F64-857C1FBF2C2D}" presName="cycle" presStyleCnt="0">
        <dgm:presLayoutVars>
          <dgm:dir/>
          <dgm:resizeHandles val="exact"/>
        </dgm:presLayoutVars>
      </dgm:prSet>
      <dgm:spPr/>
    </dgm:pt>
    <dgm:pt modelId="{92EE833F-1320-48AB-A255-A0C030D80BCB}" type="pres">
      <dgm:prSet presAssocID="{A3D1DDE5-2312-447A-BF26-CE8897F58780}" presName="node" presStyleLbl="node1" presStyleIdx="0" presStyleCnt="4">
        <dgm:presLayoutVars>
          <dgm:bulletEnabled val="1"/>
        </dgm:presLayoutVars>
      </dgm:prSet>
      <dgm:spPr/>
    </dgm:pt>
    <dgm:pt modelId="{137FD30D-B306-489A-BDAF-5C8B418E822C}" type="pres">
      <dgm:prSet presAssocID="{A3D1DDE5-2312-447A-BF26-CE8897F58780}" presName="spNode" presStyleCnt="0"/>
      <dgm:spPr/>
    </dgm:pt>
    <dgm:pt modelId="{B2A4DD6C-AACC-4A75-B994-40AD1B29FF72}" type="pres">
      <dgm:prSet presAssocID="{383CC103-E522-433D-BFE5-DCE708F49C70}" presName="sibTrans" presStyleLbl="sibTrans1D1" presStyleIdx="0" presStyleCnt="4"/>
      <dgm:spPr/>
    </dgm:pt>
    <dgm:pt modelId="{A359C372-00E3-439D-B592-C22374DD4E33}" type="pres">
      <dgm:prSet presAssocID="{8931360B-B61C-4778-89DC-A67FA7878DCA}" presName="node" presStyleLbl="node1" presStyleIdx="1" presStyleCnt="4">
        <dgm:presLayoutVars>
          <dgm:bulletEnabled val="1"/>
        </dgm:presLayoutVars>
      </dgm:prSet>
      <dgm:spPr/>
    </dgm:pt>
    <dgm:pt modelId="{8AB75C6C-50F5-45C9-9F66-47F93566B91A}" type="pres">
      <dgm:prSet presAssocID="{8931360B-B61C-4778-89DC-A67FA7878DCA}" presName="spNode" presStyleCnt="0"/>
      <dgm:spPr/>
    </dgm:pt>
    <dgm:pt modelId="{9C20F34D-FA88-4A6E-A7C8-909A7DA094C5}" type="pres">
      <dgm:prSet presAssocID="{082F9FE0-4A37-42A8-B9CC-56B4C4055FD7}" presName="sibTrans" presStyleLbl="sibTrans1D1" presStyleIdx="1" presStyleCnt="4"/>
      <dgm:spPr/>
    </dgm:pt>
    <dgm:pt modelId="{2066E3DC-8C74-475D-8E00-DB7B348D9476}" type="pres">
      <dgm:prSet presAssocID="{3A324878-F343-468C-8BFD-580FD30AB0B4}" presName="node" presStyleLbl="node1" presStyleIdx="2" presStyleCnt="4">
        <dgm:presLayoutVars>
          <dgm:bulletEnabled val="1"/>
        </dgm:presLayoutVars>
      </dgm:prSet>
      <dgm:spPr/>
    </dgm:pt>
    <dgm:pt modelId="{1F0BFC51-B482-4BF6-AE41-C6B3DB1019BB}" type="pres">
      <dgm:prSet presAssocID="{3A324878-F343-468C-8BFD-580FD30AB0B4}" presName="spNode" presStyleCnt="0"/>
      <dgm:spPr/>
    </dgm:pt>
    <dgm:pt modelId="{3E4B5237-3180-4A55-AFF6-87F59CD617C6}" type="pres">
      <dgm:prSet presAssocID="{859814A5-A4A7-4012-8BE3-2BA532D8B6DB}" presName="sibTrans" presStyleLbl="sibTrans1D1" presStyleIdx="2" presStyleCnt="4"/>
      <dgm:spPr/>
    </dgm:pt>
    <dgm:pt modelId="{52084FCB-E69C-48D9-9457-4C4D7BAD6FBC}" type="pres">
      <dgm:prSet presAssocID="{A77B73F9-E3A5-48B9-A64F-D8FA4CFA781C}" presName="node" presStyleLbl="node1" presStyleIdx="3" presStyleCnt="4">
        <dgm:presLayoutVars>
          <dgm:bulletEnabled val="1"/>
        </dgm:presLayoutVars>
      </dgm:prSet>
      <dgm:spPr/>
    </dgm:pt>
    <dgm:pt modelId="{9D2CAD9E-4A32-4DD3-A4D3-53A300FB7B59}" type="pres">
      <dgm:prSet presAssocID="{A77B73F9-E3A5-48B9-A64F-D8FA4CFA781C}" presName="spNode" presStyleCnt="0"/>
      <dgm:spPr/>
    </dgm:pt>
    <dgm:pt modelId="{74446943-7DA4-4A23-AC04-FCDB05602420}" type="pres">
      <dgm:prSet presAssocID="{D1BCE976-FC6A-4005-B45F-974F4837EDB3}" presName="sibTrans" presStyleLbl="sibTrans1D1" presStyleIdx="3" presStyleCnt="4"/>
      <dgm:spPr/>
    </dgm:pt>
  </dgm:ptLst>
  <dgm:cxnLst>
    <dgm:cxn modelId="{95064C06-EF28-4D51-BEA7-748524427AAF}" type="presOf" srcId="{3A324878-F343-468C-8BFD-580FD30AB0B4}" destId="{2066E3DC-8C74-475D-8E00-DB7B348D9476}" srcOrd="0" destOrd="0" presId="urn:microsoft.com/office/officeart/2005/8/layout/cycle6"/>
    <dgm:cxn modelId="{3B7C371D-3587-4BB0-825F-1CC7D38C35A8}" type="presOf" srcId="{859814A5-A4A7-4012-8BE3-2BA532D8B6DB}" destId="{3E4B5237-3180-4A55-AFF6-87F59CD617C6}" srcOrd="0" destOrd="0" presId="urn:microsoft.com/office/officeart/2005/8/layout/cycle6"/>
    <dgm:cxn modelId="{D8C34226-03F4-455B-8FF6-72B32FEAD899}" type="presOf" srcId="{A77B73F9-E3A5-48B9-A64F-D8FA4CFA781C}" destId="{52084FCB-E69C-48D9-9457-4C4D7BAD6FBC}" srcOrd="0" destOrd="0" presId="urn:microsoft.com/office/officeart/2005/8/layout/cycle6"/>
    <dgm:cxn modelId="{6AB9C73A-A30D-45BD-BDE5-9D07BD283BF6}" srcId="{9D281FEC-DB56-4693-8F64-857C1FBF2C2D}" destId="{3A324878-F343-468C-8BFD-580FD30AB0B4}" srcOrd="2" destOrd="0" parTransId="{E0A10896-4CF1-46F2-A285-07AE3109043F}" sibTransId="{859814A5-A4A7-4012-8BE3-2BA532D8B6DB}"/>
    <dgm:cxn modelId="{49133D5E-9087-4BA6-913D-0B60B75B51A9}" type="presOf" srcId="{383CC103-E522-433D-BFE5-DCE708F49C70}" destId="{B2A4DD6C-AACC-4A75-B994-40AD1B29FF72}" srcOrd="0" destOrd="0" presId="urn:microsoft.com/office/officeart/2005/8/layout/cycle6"/>
    <dgm:cxn modelId="{E827694D-677A-48CD-B13C-71ABB1CCE65C}" type="presOf" srcId="{8931360B-B61C-4778-89DC-A67FA7878DCA}" destId="{A359C372-00E3-439D-B592-C22374DD4E33}" srcOrd="0" destOrd="0" presId="urn:microsoft.com/office/officeart/2005/8/layout/cycle6"/>
    <dgm:cxn modelId="{2E1B967D-33C3-4184-9CE3-64AB213CA072}" srcId="{9D281FEC-DB56-4693-8F64-857C1FBF2C2D}" destId="{A3D1DDE5-2312-447A-BF26-CE8897F58780}" srcOrd="0" destOrd="0" parTransId="{4C1F890B-ECC4-483F-BEA3-B5D54D44317E}" sibTransId="{383CC103-E522-433D-BFE5-DCE708F49C70}"/>
    <dgm:cxn modelId="{D63D8C88-3545-43AB-9A4F-6337DD3ED566}" type="presOf" srcId="{D1BCE976-FC6A-4005-B45F-974F4837EDB3}" destId="{74446943-7DA4-4A23-AC04-FCDB05602420}" srcOrd="0" destOrd="0" presId="urn:microsoft.com/office/officeart/2005/8/layout/cycle6"/>
    <dgm:cxn modelId="{8BC6A1CC-7B5D-4453-A64A-99E8EBFA40A6}" type="presOf" srcId="{A3D1DDE5-2312-447A-BF26-CE8897F58780}" destId="{92EE833F-1320-48AB-A255-A0C030D80BCB}" srcOrd="0" destOrd="0" presId="urn:microsoft.com/office/officeart/2005/8/layout/cycle6"/>
    <dgm:cxn modelId="{25B0B3D2-219B-4926-AA5A-C7A31FF28444}" type="presOf" srcId="{9D281FEC-DB56-4693-8F64-857C1FBF2C2D}" destId="{242E2504-771D-4DB1-8162-D3754E4854C1}" srcOrd="0" destOrd="0" presId="urn:microsoft.com/office/officeart/2005/8/layout/cycle6"/>
    <dgm:cxn modelId="{271EE2D3-A636-4328-AA34-2C9896349098}" srcId="{9D281FEC-DB56-4693-8F64-857C1FBF2C2D}" destId="{A77B73F9-E3A5-48B9-A64F-D8FA4CFA781C}" srcOrd="3" destOrd="0" parTransId="{A44C1575-3FAB-4202-AE67-81D472FE7D4D}" sibTransId="{D1BCE976-FC6A-4005-B45F-974F4837EDB3}"/>
    <dgm:cxn modelId="{9F5563EB-14D1-456E-A809-D6EE36AF5283}" type="presOf" srcId="{082F9FE0-4A37-42A8-B9CC-56B4C4055FD7}" destId="{9C20F34D-FA88-4A6E-A7C8-909A7DA094C5}" srcOrd="0" destOrd="0" presId="urn:microsoft.com/office/officeart/2005/8/layout/cycle6"/>
    <dgm:cxn modelId="{3087B2FF-7019-4D59-B8E3-CFD0005F1410}" srcId="{9D281FEC-DB56-4693-8F64-857C1FBF2C2D}" destId="{8931360B-B61C-4778-89DC-A67FA7878DCA}" srcOrd="1" destOrd="0" parTransId="{673A5CFF-1672-4C13-A8FC-F51C7791825A}" sibTransId="{082F9FE0-4A37-42A8-B9CC-56B4C4055FD7}"/>
    <dgm:cxn modelId="{7DB6C443-B64D-470F-8CE5-3AF47B5012AB}" type="presParOf" srcId="{242E2504-771D-4DB1-8162-D3754E4854C1}" destId="{92EE833F-1320-48AB-A255-A0C030D80BCB}" srcOrd="0" destOrd="0" presId="urn:microsoft.com/office/officeart/2005/8/layout/cycle6"/>
    <dgm:cxn modelId="{FF9E0B82-BD37-431E-BBB2-D7F1A6F308C0}" type="presParOf" srcId="{242E2504-771D-4DB1-8162-D3754E4854C1}" destId="{137FD30D-B306-489A-BDAF-5C8B418E822C}" srcOrd="1" destOrd="0" presId="urn:microsoft.com/office/officeart/2005/8/layout/cycle6"/>
    <dgm:cxn modelId="{31320776-C883-48CC-AC0B-D55CA6CC97A3}" type="presParOf" srcId="{242E2504-771D-4DB1-8162-D3754E4854C1}" destId="{B2A4DD6C-AACC-4A75-B994-40AD1B29FF72}" srcOrd="2" destOrd="0" presId="urn:microsoft.com/office/officeart/2005/8/layout/cycle6"/>
    <dgm:cxn modelId="{63E34637-3B06-4FC7-8176-2BCB106A66C0}" type="presParOf" srcId="{242E2504-771D-4DB1-8162-D3754E4854C1}" destId="{A359C372-00E3-439D-B592-C22374DD4E33}" srcOrd="3" destOrd="0" presId="urn:microsoft.com/office/officeart/2005/8/layout/cycle6"/>
    <dgm:cxn modelId="{B5E97688-5356-4B08-B736-76DCB9FA8D15}" type="presParOf" srcId="{242E2504-771D-4DB1-8162-D3754E4854C1}" destId="{8AB75C6C-50F5-45C9-9F66-47F93566B91A}" srcOrd="4" destOrd="0" presId="urn:microsoft.com/office/officeart/2005/8/layout/cycle6"/>
    <dgm:cxn modelId="{BED7A5E6-CA84-4A69-AA9A-E0D3BCFE897E}" type="presParOf" srcId="{242E2504-771D-4DB1-8162-D3754E4854C1}" destId="{9C20F34D-FA88-4A6E-A7C8-909A7DA094C5}" srcOrd="5" destOrd="0" presId="urn:microsoft.com/office/officeart/2005/8/layout/cycle6"/>
    <dgm:cxn modelId="{B74B1F97-2437-4609-A5F4-E993A98380B5}" type="presParOf" srcId="{242E2504-771D-4DB1-8162-D3754E4854C1}" destId="{2066E3DC-8C74-475D-8E00-DB7B348D9476}" srcOrd="6" destOrd="0" presId="urn:microsoft.com/office/officeart/2005/8/layout/cycle6"/>
    <dgm:cxn modelId="{5EA289B9-1019-4956-9C57-33C89ABC31A5}" type="presParOf" srcId="{242E2504-771D-4DB1-8162-D3754E4854C1}" destId="{1F0BFC51-B482-4BF6-AE41-C6B3DB1019BB}" srcOrd="7" destOrd="0" presId="urn:microsoft.com/office/officeart/2005/8/layout/cycle6"/>
    <dgm:cxn modelId="{21308014-25D7-49BD-8A11-F546A314D351}" type="presParOf" srcId="{242E2504-771D-4DB1-8162-D3754E4854C1}" destId="{3E4B5237-3180-4A55-AFF6-87F59CD617C6}" srcOrd="8" destOrd="0" presId="urn:microsoft.com/office/officeart/2005/8/layout/cycle6"/>
    <dgm:cxn modelId="{41DFFCE1-D0E8-468E-8BB7-610865D9D9FE}" type="presParOf" srcId="{242E2504-771D-4DB1-8162-D3754E4854C1}" destId="{52084FCB-E69C-48D9-9457-4C4D7BAD6FBC}" srcOrd="9" destOrd="0" presId="urn:microsoft.com/office/officeart/2005/8/layout/cycle6"/>
    <dgm:cxn modelId="{AF4BF075-AAF6-45D7-B27A-6FA6AD0EACF7}" type="presParOf" srcId="{242E2504-771D-4DB1-8162-D3754E4854C1}" destId="{9D2CAD9E-4A32-4DD3-A4D3-53A300FB7B59}" srcOrd="10" destOrd="0" presId="urn:microsoft.com/office/officeart/2005/8/layout/cycle6"/>
    <dgm:cxn modelId="{713B477B-9A48-4F38-B129-92DE94A8065A}" type="presParOf" srcId="{242E2504-771D-4DB1-8162-D3754E4854C1}" destId="{74446943-7DA4-4A23-AC04-FCDB05602420}"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E833F-1320-48AB-A255-A0C030D80BCB}">
      <dsp:nvSpPr>
        <dsp:cNvPr id="0" name=""/>
        <dsp:cNvSpPr/>
      </dsp:nvSpPr>
      <dsp:spPr>
        <a:xfrm>
          <a:off x="2504517" y="454"/>
          <a:ext cx="1643691" cy="10683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Node-0</a:t>
          </a:r>
        </a:p>
      </dsp:txBody>
      <dsp:txXfrm>
        <a:off x="2556672" y="52609"/>
        <a:ext cx="1539381" cy="964089"/>
      </dsp:txXfrm>
    </dsp:sp>
    <dsp:sp modelId="{B2A4DD6C-AACC-4A75-B994-40AD1B29FF72}">
      <dsp:nvSpPr>
        <dsp:cNvPr id="0" name=""/>
        <dsp:cNvSpPr/>
      </dsp:nvSpPr>
      <dsp:spPr>
        <a:xfrm>
          <a:off x="1562011" y="534654"/>
          <a:ext cx="3528704" cy="3528704"/>
        </a:xfrm>
        <a:custGeom>
          <a:avLst/>
          <a:gdLst/>
          <a:ahLst/>
          <a:cxnLst/>
          <a:rect l="0" t="0" r="0" b="0"/>
          <a:pathLst>
            <a:path>
              <a:moveTo>
                <a:pt x="2598026" y="209383"/>
              </a:moveTo>
              <a:arcTo wR="1764352" hR="1764352" stAng="17891840" swAng="2624606"/>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59C372-00E3-439D-B592-C22374DD4E33}">
      <dsp:nvSpPr>
        <dsp:cNvPr id="0" name=""/>
        <dsp:cNvSpPr/>
      </dsp:nvSpPr>
      <dsp:spPr>
        <a:xfrm>
          <a:off x="4268870" y="1764807"/>
          <a:ext cx="1643691" cy="10683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Node-1</a:t>
          </a:r>
        </a:p>
      </dsp:txBody>
      <dsp:txXfrm>
        <a:off x="4321025" y="1816962"/>
        <a:ext cx="1539381" cy="964089"/>
      </dsp:txXfrm>
    </dsp:sp>
    <dsp:sp modelId="{9C20F34D-FA88-4A6E-A7C8-909A7DA094C5}">
      <dsp:nvSpPr>
        <dsp:cNvPr id="0" name=""/>
        <dsp:cNvSpPr/>
      </dsp:nvSpPr>
      <dsp:spPr>
        <a:xfrm>
          <a:off x="1562011" y="534654"/>
          <a:ext cx="3528704" cy="3528704"/>
        </a:xfrm>
        <a:custGeom>
          <a:avLst/>
          <a:gdLst/>
          <a:ahLst/>
          <a:cxnLst/>
          <a:rect l="0" t="0" r="0" b="0"/>
          <a:pathLst>
            <a:path>
              <a:moveTo>
                <a:pt x="3441786" y="2311301"/>
              </a:moveTo>
              <a:arcTo wR="1764352" hR="1764352" stAng="1083554" swAng="2624606"/>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066E3DC-8C74-475D-8E00-DB7B348D9476}">
      <dsp:nvSpPr>
        <dsp:cNvPr id="0" name=""/>
        <dsp:cNvSpPr/>
      </dsp:nvSpPr>
      <dsp:spPr>
        <a:xfrm>
          <a:off x="2504517" y="3529159"/>
          <a:ext cx="1643691" cy="106839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Node-2</a:t>
          </a:r>
        </a:p>
      </dsp:txBody>
      <dsp:txXfrm>
        <a:off x="2556672" y="3581314"/>
        <a:ext cx="1539381" cy="964089"/>
      </dsp:txXfrm>
    </dsp:sp>
    <dsp:sp modelId="{3E4B5237-3180-4A55-AFF6-87F59CD617C6}">
      <dsp:nvSpPr>
        <dsp:cNvPr id="0" name=""/>
        <dsp:cNvSpPr/>
      </dsp:nvSpPr>
      <dsp:spPr>
        <a:xfrm>
          <a:off x="1562011" y="534654"/>
          <a:ext cx="3528704" cy="3528704"/>
        </a:xfrm>
        <a:custGeom>
          <a:avLst/>
          <a:gdLst/>
          <a:ahLst/>
          <a:cxnLst/>
          <a:rect l="0" t="0" r="0" b="0"/>
          <a:pathLst>
            <a:path>
              <a:moveTo>
                <a:pt x="930678" y="3319320"/>
              </a:moveTo>
              <a:arcTo wR="1764352" hR="1764352" stAng="7091840" swAng="2624606"/>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084FCB-E69C-48D9-9457-4C4D7BAD6FBC}">
      <dsp:nvSpPr>
        <dsp:cNvPr id="0" name=""/>
        <dsp:cNvSpPr/>
      </dsp:nvSpPr>
      <dsp:spPr>
        <a:xfrm>
          <a:off x="740165" y="1764807"/>
          <a:ext cx="1643691" cy="106839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Node-3</a:t>
          </a:r>
        </a:p>
      </dsp:txBody>
      <dsp:txXfrm>
        <a:off x="792320" y="1816962"/>
        <a:ext cx="1539381" cy="964089"/>
      </dsp:txXfrm>
    </dsp:sp>
    <dsp:sp modelId="{74446943-7DA4-4A23-AC04-FCDB05602420}">
      <dsp:nvSpPr>
        <dsp:cNvPr id="0" name=""/>
        <dsp:cNvSpPr/>
      </dsp:nvSpPr>
      <dsp:spPr>
        <a:xfrm>
          <a:off x="1562011" y="534654"/>
          <a:ext cx="3528704" cy="3528704"/>
        </a:xfrm>
        <a:custGeom>
          <a:avLst/>
          <a:gdLst/>
          <a:ahLst/>
          <a:cxnLst/>
          <a:rect l="0" t="0" r="0" b="0"/>
          <a:pathLst>
            <a:path>
              <a:moveTo>
                <a:pt x="86918" y="1217403"/>
              </a:moveTo>
              <a:arcTo wR="1764352" hR="1764352" stAng="11883554" swAng="2624606"/>
            </a:path>
          </a:pathLst>
        </a:custGeom>
        <a:noFill/>
        <a:ln w="100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not explained in detail already , it is time to talk about </a:t>
            </a:r>
            <a:r>
              <a:rPr lang="en-US" dirty="0" err="1"/>
              <a:t>initContainers</a:t>
            </a:r>
            <a:r>
              <a:rPr lang="en-US" dirty="0"/>
              <a:t>.</a:t>
            </a:r>
          </a:p>
          <a:p>
            <a:endParaRPr lang="en-US" dirty="0"/>
          </a:p>
          <a:p>
            <a:r>
              <a:rPr lang="en-US" dirty="0"/>
              <a:t>They are part of the pod spec and have more or less the same structure as any “regular” container. There can be one to many </a:t>
            </a:r>
            <a:r>
              <a:rPr lang="en-US" dirty="0" err="1"/>
              <a:t>initContainers</a:t>
            </a:r>
            <a:r>
              <a:rPr lang="en-US" dirty="0"/>
              <a:t> defined on a single pod.</a:t>
            </a:r>
          </a:p>
          <a:p>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As the name indicates, they are supposed to run before the start of the regular container within the pod. To access the logs of an </a:t>
            </a:r>
            <a:r>
              <a:rPr lang="en-US" dirty="0" err="1"/>
              <a:t>initContainer</a:t>
            </a:r>
            <a:r>
              <a:rPr lang="en-US" dirty="0"/>
              <a:t>, you can use the normal syntax for multi-container pods: “</a:t>
            </a:r>
            <a:r>
              <a:rPr lang="en-US" dirty="0" err="1"/>
              <a:t>kubectl</a:t>
            </a:r>
            <a:r>
              <a:rPr lang="en-US" dirty="0"/>
              <a:t> logs &lt;pod-</a:t>
            </a:r>
            <a:r>
              <a:rPr lang="en-US" dirty="0" err="1"/>
              <a:t>nam</a:t>
            </a:r>
            <a:r>
              <a:rPr lang="en-US" dirty="0"/>
              <a:t>&gt; -c &lt;container-name&gt;”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Important: </a:t>
            </a:r>
            <a:r>
              <a:rPr lang="en-US" dirty="0" err="1"/>
              <a:t>initContainer</a:t>
            </a:r>
            <a:r>
              <a:rPr lang="en-US" dirty="0"/>
              <a:t> have full access to all volumes defined in the </a:t>
            </a:r>
            <a:r>
              <a:rPr lang="en-US" dirty="0" err="1"/>
              <a:t>podSpec</a:t>
            </a:r>
            <a:r>
              <a:rPr lang="en-US" dirty="0"/>
              <a:t>. </a:t>
            </a:r>
          </a:p>
          <a:p>
            <a:endParaRPr lang="en-US" dirty="0"/>
          </a:p>
          <a:p>
            <a:r>
              <a:rPr lang="en-US" dirty="0"/>
              <a:t>Use them for preprocessing tasks – like writing the current host name to a file on a PVC as we did in our demo example.</a:t>
            </a:r>
          </a:p>
          <a:p>
            <a:endParaRPr lang="en-US" dirty="0"/>
          </a:p>
          <a:p>
            <a:r>
              <a:rPr lang="en-US" dirty="0"/>
              <a:t>You can show the </a:t>
            </a:r>
            <a:r>
              <a:rPr lang="en-US" dirty="0" err="1"/>
              <a:t>init</a:t>
            </a:r>
            <a:r>
              <a:rPr lang="en-US" dirty="0"/>
              <a:t> container in the </a:t>
            </a:r>
            <a:r>
              <a:rPr lang="en-US" dirty="0" err="1"/>
              <a:t>statefuleset</a:t>
            </a:r>
            <a:r>
              <a:rPr lang="en-US" dirty="0"/>
              <a:t> spec as an example or use </a:t>
            </a:r>
            <a:r>
              <a:rPr lang="en-US"/>
              <a:t>the ingress demo.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72009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is a difference in the access schema between stateless and </a:t>
            </a:r>
            <a:r>
              <a:rPr lang="en-US" dirty="0" err="1"/>
              <a:t>stateful</a:t>
            </a:r>
            <a:r>
              <a:rPr lang="en-US" dirty="0"/>
              <a:t> applications.</a:t>
            </a:r>
          </a:p>
          <a:p>
            <a:r>
              <a:rPr lang="en-US" dirty="0"/>
              <a:t> </a:t>
            </a:r>
          </a:p>
          <a:p>
            <a:r>
              <a:rPr lang="en-US" dirty="0"/>
              <a:t>With stateless apps it doesn’t matter, which individual instance serves / fulfills the requests. They are all alike and don’t hold any state. Users typically access any of the available instances via a load balancer. </a:t>
            </a:r>
          </a:p>
          <a:p>
            <a:r>
              <a:rPr lang="en-US" dirty="0"/>
              <a:t>In our setup, it is the (Kubernetes) service, which acts as a load balancer and sits in front of all </a:t>
            </a:r>
            <a:r>
              <a:rPr lang="en-US" dirty="0" err="1"/>
              <a:t>nginx</a:t>
            </a:r>
            <a:r>
              <a:rPr lang="en-US" dirty="0"/>
              <a:t> instances. If it has a </a:t>
            </a:r>
            <a:r>
              <a:rPr lang="en-US" dirty="0" err="1"/>
              <a:t>ClusterIP</a:t>
            </a:r>
            <a:r>
              <a:rPr lang="en-US" dirty="0"/>
              <a:t>, a </a:t>
            </a:r>
            <a:r>
              <a:rPr lang="en-US" dirty="0" err="1"/>
              <a:t>NodePort</a:t>
            </a:r>
            <a:r>
              <a:rPr lang="en-US" dirty="0"/>
              <a:t> or even an external IP (service type </a:t>
            </a:r>
            <a:r>
              <a:rPr lang="en-US" dirty="0" err="1"/>
              <a:t>LoadBalancer</a:t>
            </a:r>
            <a:r>
              <a:rPr lang="en-US" dirty="0"/>
              <a:t>), users or other apps always connect to the service. The service routes the traffic to any available instance.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Of course, it is possible to build a </a:t>
            </a:r>
            <a:r>
              <a:rPr lang="en-US" dirty="0" err="1"/>
              <a:t>stateful</a:t>
            </a:r>
            <a:r>
              <a:rPr lang="en-US" dirty="0"/>
              <a:t> application with deployments. But there are some drawbacks:</a:t>
            </a:r>
          </a:p>
          <a:p>
            <a:pPr marL="285750" indent="-285750">
              <a:buFontTx/>
              <a:buChar char="-"/>
            </a:pPr>
            <a:r>
              <a:rPr lang="en-US" dirty="0"/>
              <a:t>The deployment cannot scale beyond replica=1</a:t>
            </a:r>
          </a:p>
          <a:p>
            <a:pPr marL="285750" indent="-285750">
              <a:buFontTx/>
              <a:buChar char="-"/>
            </a:pPr>
            <a:r>
              <a:rPr lang="en-US" dirty="0"/>
              <a:t>Manually created storage volumes</a:t>
            </a:r>
          </a:p>
          <a:p>
            <a:pPr marL="285750" indent="-285750">
              <a:buFontTx/>
              <a:buChar char="-"/>
            </a:pPr>
            <a:r>
              <a:rPr lang="en-US" dirty="0"/>
              <a:t>To scale a new set of deployment + storage volume has to be created</a:t>
            </a:r>
          </a:p>
          <a:p>
            <a:pPr marL="285750" indent="-285750">
              <a:buFontTx/>
              <a:buChar char="-"/>
            </a:pPr>
            <a:r>
              <a:rPr lang="en-US" dirty="0"/>
              <a:t>No guaranteed identity (pod name changes) =&gt; prone to split brain issues ( https://en.wikipedia.org/wiki/Split-brain_(computing) )</a:t>
            </a:r>
          </a:p>
          <a:p>
            <a:pPr marL="0" indent="0">
              <a:buFontTx/>
              <a:buNone/>
            </a:pPr>
            <a:endParaRPr lang="en-US" dirty="0"/>
          </a:p>
          <a:p>
            <a:pPr marL="0" indent="0">
              <a:buFontTx/>
              <a:buNone/>
            </a:pPr>
            <a:r>
              <a:rPr lang="en-US" dirty="0"/>
              <a:t>Split brain issue: imagine you run a distributed database like Cassandra. You want to replicate content to all database nodes (pods) where the data is also persisted on an attached storage volume. If a pod dies and is re-created with a new name – how can the database know, the data was already replicated to that node?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80883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With </a:t>
            </a:r>
            <a:r>
              <a:rPr lang="en-US" dirty="0" err="1"/>
              <a:t>stateful</a:t>
            </a:r>
            <a:r>
              <a:rPr lang="en-US" dirty="0"/>
              <a:t> apps the schema changes. Here it </a:t>
            </a:r>
            <a:r>
              <a:rPr lang="en-US" b="1" dirty="0"/>
              <a:t>does</a:t>
            </a:r>
            <a:r>
              <a:rPr lang="en-US" dirty="0"/>
              <a:t> matter, to which individual instance we connect to. Every instance has a separate persistence for content and since it holds a state, you want to be able to connect to exactly the same instance again.</a:t>
            </a:r>
          </a:p>
          <a:p>
            <a:r>
              <a:rPr lang="en-US" dirty="0"/>
              <a:t>Therefore the service in front of the replicas doesn’t have a separate IP address and thus cannot serve as connection endpoint (i.e. </a:t>
            </a:r>
            <a:r>
              <a:rPr lang="en-US" dirty="0" err="1"/>
              <a:t>loadbalancer</a:t>
            </a:r>
            <a:r>
              <a:rPr lang="en-US" dirty="0"/>
              <a:t>). Instead, the service only provides a collection of CNAME records allowing to route to an individual replica. Hence the service could be described as the </a:t>
            </a:r>
            <a:r>
              <a:rPr lang="en-US" dirty="0" err="1"/>
              <a:t>stateful</a:t>
            </a:r>
            <a:r>
              <a:rPr lang="en-US" dirty="0"/>
              <a:t> app’s domain administrator as well. In K8s, this type of service is called a “headless service” and is created by specifying the “</a:t>
            </a:r>
            <a:r>
              <a:rPr lang="en-US" dirty="0" err="1"/>
              <a:t>clusterIP</a:t>
            </a:r>
            <a:r>
              <a:rPr lang="en-US" dirty="0"/>
              <a:t>” key with the value “None”.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37151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uses cases:</a:t>
            </a:r>
          </a:p>
          <a:p>
            <a:pPr marL="285750" indent="-285750">
              <a:buFontTx/>
              <a:buChar char="-"/>
            </a:pPr>
            <a:r>
              <a:rPr lang="en-US" dirty="0"/>
              <a:t>Run a front end with a different language per instance</a:t>
            </a:r>
          </a:p>
          <a:p>
            <a:pPr marL="285750" indent="-285750">
              <a:buFontTx/>
              <a:buChar char="-"/>
            </a:pPr>
            <a:r>
              <a:rPr lang="en-US" dirty="0"/>
              <a:t>Run a single node DB -&gt; make use of the storage templating feature</a:t>
            </a:r>
          </a:p>
          <a:p>
            <a:pPr marL="285750" indent="-285750">
              <a:buFontTx/>
              <a:buChar char="-"/>
            </a:pPr>
            <a:r>
              <a:rPr lang="en-US" dirty="0"/>
              <a:t>Run a scalable database like </a:t>
            </a:r>
            <a:r>
              <a:rPr lang="en-US" dirty="0" err="1"/>
              <a:t>cassandra</a:t>
            </a:r>
            <a:endParaRPr lang="en-US" dirty="0"/>
          </a:p>
          <a:p>
            <a:endParaRPr lang="en-US" dirty="0"/>
          </a:p>
          <a:p>
            <a:r>
              <a:rPr lang="en-US" dirty="0"/>
              <a:t>How does it solve issues like the split brain?</a:t>
            </a:r>
          </a:p>
          <a:p>
            <a:r>
              <a:rPr lang="en-US" dirty="0"/>
              <a:t>When looking at the Cassandra use case, all pods have a stable and unique name. Since the </a:t>
            </a:r>
            <a:r>
              <a:rPr lang="en-US" dirty="0" err="1"/>
              <a:t>statefulset</a:t>
            </a:r>
            <a:r>
              <a:rPr lang="en-US" dirty="0"/>
              <a:t> guarantees these identities, it is possible to </a:t>
            </a:r>
            <a:r>
              <a:rPr lang="en-US"/>
              <a:t>rely on the </a:t>
            </a:r>
            <a:r>
              <a:rPr lang="en-US" dirty="0"/>
              <a:t>hostnames/</a:t>
            </a:r>
            <a:r>
              <a:rPr lang="en-US"/>
              <a:t>pod names.  </a:t>
            </a:r>
            <a:endParaRPr lang="en-US" dirty="0"/>
          </a:p>
          <a:p>
            <a:endParaRPr lang="en-US" dirty="0"/>
          </a:p>
          <a:p>
            <a:r>
              <a:rPr lang="en-US" dirty="0"/>
              <a:t>https://kubernetes.io/docs/tutorials/stateful-application/cassandra/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73987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deployments, </a:t>
            </a:r>
            <a:r>
              <a:rPr lang="en-US" dirty="0" err="1"/>
              <a:t>statefulsets</a:t>
            </a:r>
            <a:r>
              <a:rPr lang="en-US" dirty="0"/>
              <a:t> manage pods by labels and corresponding selectors. </a:t>
            </a:r>
          </a:p>
          <a:p>
            <a:r>
              <a:rPr lang="en-US" dirty="0"/>
              <a:t>Additionally you need to specify the service, which governs/manages the domain for the </a:t>
            </a:r>
            <a:r>
              <a:rPr lang="en-US" dirty="0" err="1"/>
              <a:t>statefulset</a:t>
            </a:r>
            <a:r>
              <a:rPr lang="en-US" dirty="0"/>
              <a:t>. Important: the service has to exist, before you create the </a:t>
            </a:r>
            <a:r>
              <a:rPr lang="en-US" dirty="0" err="1"/>
              <a:t>statefulset</a:t>
            </a:r>
            <a:r>
              <a:rPr lang="en-US" dirty="0"/>
              <a:t>.</a:t>
            </a:r>
          </a:p>
          <a:p>
            <a:r>
              <a:rPr lang="en-US" dirty="0"/>
              <a:t>In the </a:t>
            </a:r>
            <a:r>
              <a:rPr lang="en-US" dirty="0" err="1"/>
              <a:t>PodSpecTemplate</a:t>
            </a:r>
            <a:r>
              <a:rPr lang="en-US" dirty="0"/>
              <a:t> you can define the pod’s structure, mounts etc. as done for deployments.</a:t>
            </a:r>
          </a:p>
          <a:p>
            <a:r>
              <a:rPr lang="en-US" dirty="0" err="1"/>
              <a:t>VolumeClaimTemplate</a:t>
            </a:r>
            <a:r>
              <a:rPr lang="en-US" dirty="0"/>
              <a:t>: </a:t>
            </a:r>
            <a:r>
              <a:rPr lang="en-US" dirty="0" err="1"/>
              <a:t>acutally</a:t>
            </a:r>
            <a:r>
              <a:rPr lang="en-US" dirty="0"/>
              <a:t> a nice feature allowing to template PVCs which are created for each replica of the </a:t>
            </a:r>
            <a:r>
              <a:rPr lang="en-US" dirty="0" err="1"/>
              <a:t>stateful</a:t>
            </a:r>
            <a:r>
              <a:rPr lang="en-US" dirty="0"/>
              <a:t> 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5936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Kubernetes you can easily run </a:t>
            </a:r>
            <a:r>
              <a:rPr lang="en-US" dirty="0" err="1"/>
              <a:t>stateful</a:t>
            </a:r>
            <a:r>
              <a:rPr lang="en-US" dirty="0"/>
              <a:t> applications using the “</a:t>
            </a:r>
            <a:r>
              <a:rPr lang="en-US" dirty="0" err="1"/>
              <a:t>StatefulSet</a:t>
            </a:r>
            <a:r>
              <a:rPr lang="en-US" dirty="0"/>
              <a:t>” resource type. Though it has a few things in common with the “Deployment” resource, there are some key differentiators: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network identifiers: pod names are predictable (no more generated UIDs) and remain stable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storage: each pod has its own persistence, created upon first creation of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Ordinal index: pod name schema is [</a:t>
            </a:r>
            <a:r>
              <a:rPr lang="en-US" dirty="0" err="1"/>
              <a:t>statefulset</a:t>
            </a:r>
            <a:r>
              <a:rPr lang="en-US" dirty="0"/>
              <a:t>-name]-[0..n] like nginx-0,nginx-1</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Ordered: since pods have an ordinal index, they can be put in an order. This order is used for operations like scaling. When scaling down #3 is deleted before #2</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Update strategy: </a:t>
            </a:r>
            <a:r>
              <a:rPr lang="en-US" dirty="0" err="1"/>
              <a:t>StatefulSets</a:t>
            </a:r>
            <a:r>
              <a:rPr lang="en-US" dirty="0"/>
              <a:t> support canary roll-out, phased roll-out, </a:t>
            </a:r>
            <a:r>
              <a:rPr lang="en-US" dirty="0" err="1"/>
              <a:t>etc</a:t>
            </a:r>
            <a:endParaRPr lang="en-US" dirty="0"/>
          </a:p>
          <a:p>
            <a:r>
              <a:rPr lang="en-US" dirty="0"/>
              <a:t>Read more here: https://kubernetes.io/docs/tutorials/stateful-application/basic-stateful-set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39024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more thing required to make </a:t>
            </a:r>
            <a:r>
              <a:rPr lang="en-US" dirty="0" err="1"/>
              <a:t>statefulsets</a:t>
            </a:r>
            <a:r>
              <a:rPr lang="en-US" dirty="0"/>
              <a:t> work: a headless service</a:t>
            </a:r>
          </a:p>
          <a:p>
            <a:r>
              <a:rPr lang="en-US" dirty="0"/>
              <a:t>It allows you to connect directly to a pod while using </a:t>
            </a:r>
            <a:r>
              <a:rPr lang="en-US" dirty="0" err="1"/>
              <a:t>dns</a:t>
            </a:r>
            <a:r>
              <a:rPr lang="en-US" dirty="0"/>
              <a:t> names instead of IP addresses (remember – IP addresses in k8s are not stable)</a:t>
            </a:r>
          </a:p>
          <a:p>
            <a:r>
              <a:rPr lang="en-US" dirty="0"/>
              <a:t>A headless service is created, by specifying “None” as the value for “</a:t>
            </a:r>
            <a:r>
              <a:rPr lang="en-US" dirty="0" err="1"/>
              <a:t>ClusterIP</a:t>
            </a:r>
            <a:r>
              <a:rPr lang="en-US" dirty="0"/>
              <a:t>”. This will stop the cluster from creating an endpoint object with an IP address. Instead the service will only serve as DNS domain/entry point for your pods.</a:t>
            </a:r>
          </a:p>
          <a:p>
            <a:r>
              <a:rPr lang="en-US" dirty="0"/>
              <a:t>To connect to a pod use the stable network identifier the </a:t>
            </a:r>
            <a:r>
              <a:rPr lang="en-US" dirty="0" err="1"/>
              <a:t>statefulset</a:t>
            </a:r>
            <a:r>
              <a:rPr lang="en-US" dirty="0"/>
              <a:t> provides + the service name </a:t>
            </a:r>
            <a:r>
              <a:rPr lang="en-US" dirty="0">
                <a:sym typeface="Wingdings" panose="05000000000000000000" pitchFamily="2" charset="2"/>
              </a:rPr>
              <a:t> nginx-0.nginx</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08201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342900" indent="-342900">
              <a:buFont typeface="Arial" panose="020B0604020202020204" pitchFamily="34" charset="0"/>
              <a:buChar char="•"/>
            </a:pPr>
            <a:r>
              <a:rPr lang="en-US" sz="1800" dirty="0"/>
              <a:t>Use the “</a:t>
            </a:r>
            <a:r>
              <a:rPr lang="en-US" sz="1800" dirty="0" err="1"/>
              <a:t>statefulset_with_svc.yaml</a:t>
            </a:r>
            <a:r>
              <a:rPr lang="en-US" sz="1800" dirty="0"/>
              <a:t>” file to deploy a </a:t>
            </a:r>
            <a:r>
              <a:rPr lang="en-US" sz="1800" dirty="0" err="1"/>
              <a:t>statefulset</a:t>
            </a:r>
            <a:r>
              <a:rPr lang="en-US" sz="1800" dirty="0"/>
              <a:t> + a corresponding headless service</a:t>
            </a:r>
          </a:p>
          <a:p>
            <a:pPr marL="342900" indent="-342900">
              <a:buFont typeface="Arial" panose="020B0604020202020204" pitchFamily="34" charset="0"/>
              <a:buChar char="•"/>
            </a:pPr>
            <a:r>
              <a:rPr lang="en-US" sz="1800" dirty="0"/>
              <a:t>The example is based on an </a:t>
            </a:r>
            <a:r>
              <a:rPr lang="en-US" sz="1800" dirty="0" err="1"/>
              <a:t>nginx</a:t>
            </a:r>
            <a:r>
              <a:rPr lang="en-US" sz="1800" dirty="0"/>
              <a:t> webserver and includes a </a:t>
            </a:r>
            <a:r>
              <a:rPr lang="en-US" sz="1800" dirty="0" err="1"/>
              <a:t>pvc</a:t>
            </a:r>
            <a:r>
              <a:rPr lang="en-US" sz="1800" dirty="0"/>
              <a:t> template</a:t>
            </a:r>
          </a:p>
          <a:p>
            <a:pPr marL="342900" indent="-342900">
              <a:buFont typeface="Arial" panose="020B0604020202020204" pitchFamily="34" charset="0"/>
              <a:buChar char="•"/>
            </a:pPr>
            <a:r>
              <a:rPr lang="en-US" sz="1800" dirty="0"/>
              <a:t>Show the </a:t>
            </a:r>
            <a:r>
              <a:rPr lang="en-US" sz="1800" dirty="0" err="1"/>
              <a:t>yaml</a:t>
            </a:r>
            <a:r>
              <a:rPr lang="en-US" sz="1800" dirty="0"/>
              <a:t> file, point out the “</a:t>
            </a:r>
            <a:r>
              <a:rPr lang="en-US" sz="1800" dirty="0" err="1"/>
              <a:t>clusterIP</a:t>
            </a:r>
            <a:r>
              <a:rPr lang="en-US" sz="1800" dirty="0"/>
              <a:t>: None” etc.</a:t>
            </a:r>
          </a:p>
          <a:p>
            <a:pPr marL="342900" indent="-342900">
              <a:buFont typeface="Arial" panose="020B0604020202020204" pitchFamily="34" charset="0"/>
              <a:buChar char="•"/>
            </a:pPr>
            <a:r>
              <a:rPr lang="en-US" sz="1800" dirty="0"/>
              <a:t>Show the </a:t>
            </a:r>
            <a:r>
              <a:rPr lang="en-US" sz="1800" dirty="0" err="1"/>
              <a:t>init</a:t>
            </a:r>
            <a:r>
              <a:rPr lang="en-US" sz="1800" dirty="0"/>
              <a:t>-container and explain that it will write the current hostname into the index.html page upon start. So whenever the pod gets deleted and restarted, the current hostname will appear in the index.html file. However, since it is a </a:t>
            </a:r>
            <a:r>
              <a:rPr lang="en-US" sz="1800" dirty="0" err="1"/>
              <a:t>Statefulset</a:t>
            </a:r>
            <a:r>
              <a:rPr lang="en-US" sz="1800" dirty="0"/>
              <a:t> it will remain stable.</a:t>
            </a:r>
          </a:p>
          <a:p>
            <a:pPr marL="342900" indent="-342900">
              <a:buFont typeface="Arial" panose="020B0604020202020204" pitchFamily="34" charset="0"/>
              <a:buChar char="•"/>
            </a:pPr>
            <a:r>
              <a:rPr lang="en-US" sz="1800" dirty="0"/>
              <a:t>Show the ordinal index &amp; ordered creation of pods when scaling</a:t>
            </a:r>
          </a:p>
          <a:p>
            <a:pPr marL="342900" indent="-342900">
              <a:buFont typeface="Arial" panose="020B0604020202020204" pitchFamily="34" charset="0"/>
              <a:buChar char="•"/>
            </a:pPr>
            <a:r>
              <a:rPr lang="en-US" sz="1800" dirty="0"/>
              <a:t>Show the created PVCs</a:t>
            </a:r>
          </a:p>
          <a:p>
            <a:pPr marL="342900" indent="-342900">
              <a:buFont typeface="Arial" panose="020B0604020202020204" pitchFamily="34" charset="0"/>
              <a:buChar char="•"/>
            </a:pPr>
            <a:r>
              <a:rPr lang="en-US" sz="1800" dirty="0"/>
              <a:t>Run a </a:t>
            </a:r>
            <a:r>
              <a:rPr lang="en-US" sz="1800" dirty="0" err="1"/>
              <a:t>tmp</a:t>
            </a:r>
            <a:r>
              <a:rPr lang="en-US" sz="1800" dirty="0"/>
              <a:t> alpine pod and use it for some </a:t>
            </a:r>
            <a:r>
              <a:rPr lang="en-US" sz="1800" dirty="0" err="1"/>
              <a:t>nslookup</a:t>
            </a:r>
            <a:r>
              <a:rPr lang="en-US" sz="1800" dirty="0"/>
              <a:t> commands. Show the internal addresses and how to access them</a:t>
            </a:r>
          </a:p>
          <a:p>
            <a:pPr marL="522864" lvl="1" indent="-342900">
              <a:buFont typeface="Arial" panose="020B0604020202020204" pitchFamily="34" charset="0"/>
              <a:buChar char="•"/>
            </a:pPr>
            <a:r>
              <a:rPr lang="en-US" sz="1600" dirty="0" err="1"/>
              <a:t>kubectl</a:t>
            </a:r>
            <a:r>
              <a:rPr lang="en-US" sz="1600" dirty="0"/>
              <a:t> run </a:t>
            </a:r>
            <a:r>
              <a:rPr lang="en-US" sz="1600" dirty="0" err="1"/>
              <a:t>dns</a:t>
            </a:r>
            <a:r>
              <a:rPr lang="en-US" sz="1600" dirty="0"/>
              <a:t>-test -</a:t>
            </a:r>
            <a:r>
              <a:rPr lang="en-US" sz="1600" dirty="0" err="1"/>
              <a:t>i</a:t>
            </a:r>
            <a:r>
              <a:rPr lang="en-US" sz="1600" dirty="0"/>
              <a:t> --</a:t>
            </a:r>
            <a:r>
              <a:rPr lang="en-US" sz="1600" dirty="0" err="1"/>
              <a:t>tty</a:t>
            </a:r>
            <a:r>
              <a:rPr lang="en-US" sz="1600" dirty="0"/>
              <a:t> --</a:t>
            </a:r>
            <a:r>
              <a:rPr lang="en-US" sz="1600" dirty="0" err="1"/>
              <a:t>rm</a:t>
            </a:r>
            <a:r>
              <a:rPr lang="en-US" sz="1600" dirty="0"/>
              <a:t> --restart=Never --image alpine:3.8 </a:t>
            </a:r>
          </a:p>
          <a:p>
            <a:pPr marL="522864" lvl="1" indent="-342900">
              <a:buFont typeface="Arial" panose="020B0604020202020204" pitchFamily="34" charset="0"/>
              <a:buChar char="•"/>
            </a:pPr>
            <a:r>
              <a:rPr lang="en-US" sz="1600" dirty="0" err="1"/>
              <a:t>nslookup</a:t>
            </a:r>
            <a:r>
              <a:rPr lang="en-US" sz="1600" dirty="0"/>
              <a:t> web-0.nginx</a:t>
            </a:r>
          </a:p>
          <a:p>
            <a:pPr marL="522864" lvl="1" indent="-342900">
              <a:buFont typeface="Arial" panose="020B0604020202020204" pitchFamily="34" charset="0"/>
              <a:buChar char="•"/>
            </a:pPr>
            <a:r>
              <a:rPr lang="en-US" sz="1600" dirty="0" err="1"/>
              <a:t>nslookup</a:t>
            </a:r>
            <a:r>
              <a:rPr lang="en-US" sz="1600" dirty="0"/>
              <a:t> web-1.nginx</a:t>
            </a:r>
          </a:p>
          <a:p>
            <a:pPr marL="522864" lvl="1" indent="-342900">
              <a:buFont typeface="Arial" panose="020B0604020202020204" pitchFamily="34" charset="0"/>
              <a:buChar char="•"/>
            </a:pPr>
            <a:r>
              <a:rPr lang="en-US" sz="1600" dirty="0" err="1"/>
              <a:t>wget</a:t>
            </a:r>
            <a:r>
              <a:rPr lang="en-US" sz="1600" dirty="0"/>
              <a:t> web-0.nginx , show the index page &amp; remove it from filesystem</a:t>
            </a:r>
          </a:p>
          <a:p>
            <a:pPr marL="522864" lvl="1" indent="-342900">
              <a:buFont typeface="Arial" panose="020B0604020202020204" pitchFamily="34" charset="0"/>
              <a:buChar char="•"/>
            </a:pPr>
            <a:r>
              <a:rPr lang="en-US" sz="1600" dirty="0" err="1"/>
              <a:t>wget</a:t>
            </a:r>
            <a:r>
              <a:rPr lang="en-US" sz="1600" dirty="0"/>
              <a:t> web-1.nginx , show the index page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785034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tutorials/stateful-application/basic-stateful-se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Stateful</a:t>
            </a:r>
            <a:r>
              <a:rPr lang="en-US" dirty="0">
                <a:solidFill>
                  <a:schemeClr val="accent1"/>
                </a:solidFill>
              </a:rPr>
              <a:t> Applications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E6E8E5-1C48-4855-A104-25584C8DFEDC}"/>
              </a:ext>
            </a:extLst>
          </p:cNvPr>
          <p:cNvSpPr>
            <a:spLocks noGrp="1"/>
          </p:cNvSpPr>
          <p:nvPr>
            <p:ph type="title"/>
          </p:nvPr>
        </p:nvSpPr>
        <p:spPr/>
        <p:txBody>
          <a:bodyPr/>
          <a:lstStyle/>
          <a:p>
            <a:r>
              <a:rPr lang="en-US" dirty="0" err="1"/>
              <a:t>initContainer</a:t>
            </a:r>
            <a:endParaRPr lang="en-US" dirty="0"/>
          </a:p>
        </p:txBody>
      </p:sp>
      <p:grpSp>
        <p:nvGrpSpPr>
          <p:cNvPr id="12" name="Group 11">
            <a:extLst>
              <a:ext uri="{FF2B5EF4-FFF2-40B4-BE49-F238E27FC236}">
                <a16:creationId xmlns:a16="http://schemas.microsoft.com/office/drawing/2014/main" id="{A7CAECFD-1242-4A7F-9ED8-D28B1E2933A6}"/>
              </a:ext>
            </a:extLst>
          </p:cNvPr>
          <p:cNvGrpSpPr/>
          <p:nvPr/>
        </p:nvGrpSpPr>
        <p:grpSpPr>
          <a:xfrm>
            <a:off x="3495357" y="1797329"/>
            <a:ext cx="5204460" cy="3263342"/>
            <a:chOff x="3613785" y="1736369"/>
            <a:chExt cx="5204460" cy="3263342"/>
          </a:xfrm>
        </p:grpSpPr>
        <p:sp>
          <p:nvSpPr>
            <p:cNvPr id="4" name="Rectangle 3">
              <a:extLst>
                <a:ext uri="{FF2B5EF4-FFF2-40B4-BE49-F238E27FC236}">
                  <a16:creationId xmlns:a16="http://schemas.microsoft.com/office/drawing/2014/main" id="{E6663467-237C-4A7D-A489-E4F4B6691B7F}"/>
                </a:ext>
              </a:extLst>
            </p:cNvPr>
            <p:cNvSpPr/>
            <p:nvPr/>
          </p:nvSpPr>
          <p:spPr bwMode="gray">
            <a:xfrm>
              <a:off x="3785523" y="1858289"/>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w</a:t>
              </a:r>
              <a:r>
                <a:rPr kumimoji="0" lang="de-DE" sz="1600" b="1" i="0" u="none" strike="noStrike" kern="0" cap="none" spc="0" normalizeH="0" baseline="0" dirty="0">
                  <a:ln>
                    <a:noFill/>
                  </a:ln>
                  <a:effectLst/>
                  <a:uLnTx/>
                  <a:uFillTx/>
                  <a:ea typeface="Arial Unicode MS" pitchFamily="34" charset="-128"/>
                  <a:cs typeface="Arial Unicode MS" pitchFamily="34" charset="-128"/>
                </a:rPr>
                <a:t>eb-0</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5F46FB49-1532-431B-AFF9-EC2720FC5472}"/>
                </a:ext>
              </a:extLst>
            </p:cNvPr>
            <p:cNvSpPr/>
            <p:nvPr/>
          </p:nvSpPr>
          <p:spPr bwMode="gray">
            <a:xfrm>
              <a:off x="3613785" y="173636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6" name="Rectangle 5">
              <a:extLst>
                <a:ext uri="{FF2B5EF4-FFF2-40B4-BE49-F238E27FC236}">
                  <a16:creationId xmlns:a16="http://schemas.microsoft.com/office/drawing/2014/main" id="{019E7BD8-3EEF-4E16-9F80-23FD426B343F}"/>
                </a:ext>
              </a:extLst>
            </p:cNvPr>
            <p:cNvSpPr/>
            <p:nvPr/>
          </p:nvSpPr>
          <p:spPr bwMode="gray">
            <a:xfrm>
              <a:off x="4174843" y="2450755"/>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initC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setup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E51FA9CD-27E0-45A2-AA0F-D8A3C60FF295}"/>
                </a:ext>
              </a:extLst>
            </p:cNvPr>
            <p:cNvSpPr/>
            <p:nvPr/>
          </p:nvSpPr>
          <p:spPr bwMode="gray">
            <a:xfrm>
              <a:off x="5802774" y="3931511"/>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05345D3E-AAFE-4265-A7DC-F8431E1E3971}"/>
                </a:ext>
              </a:extLst>
            </p:cNvPr>
            <p:cNvSpPr/>
            <p:nvPr/>
          </p:nvSpPr>
          <p:spPr bwMode="gray">
            <a:xfrm>
              <a:off x="6800994" y="245075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a:extLst>
                <a:ext uri="{FF2B5EF4-FFF2-40B4-BE49-F238E27FC236}">
                  <a16:creationId xmlns:a16="http://schemas.microsoft.com/office/drawing/2014/main" id="{C866647D-BB43-4350-B7DF-E8EE0587D3F8}"/>
                </a:ext>
              </a:extLst>
            </p:cNvPr>
            <p:cNvCxnSpPr>
              <a:stCxn id="6" idx="2"/>
              <a:endCxn id="7" idx="2"/>
            </p:cNvCxnSpPr>
            <p:nvPr/>
          </p:nvCxnSpPr>
          <p:spPr>
            <a:xfrm rot="16200000" flipH="1">
              <a:off x="4982480" y="3613341"/>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D3818A81-32F8-42F0-A868-D770CB0EC27C}"/>
                </a:ext>
              </a:extLst>
            </p:cNvPr>
            <p:cNvCxnSpPr>
              <a:stCxn id="8" idx="2"/>
              <a:endCxn id="7" idx="4"/>
            </p:cNvCxnSpPr>
            <p:nvPr/>
          </p:nvCxnSpPr>
          <p:spPr>
            <a:xfrm rot="5400000">
              <a:off x="6794666" y="3613340"/>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CBA2FEE2-FA07-41EA-B9AA-CEA8F366CA83}"/>
                </a:ext>
              </a:extLst>
            </p:cNvPr>
            <p:cNvCxnSpPr>
              <a:stCxn id="8" idx="1"/>
              <a:endCxn id="6" idx="3"/>
            </p:cNvCxnSpPr>
            <p:nvPr/>
          </p:nvCxnSpPr>
          <p:spPr>
            <a:xfrm rot="10800000" flipV="1">
              <a:off x="5802774" y="3028882"/>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3" name="Speech Bubble: Rectangle 12">
            <a:extLst>
              <a:ext uri="{FF2B5EF4-FFF2-40B4-BE49-F238E27FC236}">
                <a16:creationId xmlns:a16="http://schemas.microsoft.com/office/drawing/2014/main" id="{3EBC6A52-7DBF-4639-8579-E2B6FF4F73C2}"/>
              </a:ext>
            </a:extLst>
          </p:cNvPr>
          <p:cNvSpPr/>
          <p:nvPr/>
        </p:nvSpPr>
        <p:spPr bwMode="gray">
          <a:xfrm>
            <a:off x="7588740" y="995252"/>
            <a:ext cx="4101737" cy="469551"/>
          </a:xfrm>
          <a:prstGeom prst="wedgeRectCallout">
            <a:avLst>
              <a:gd name="adj1" fmla="val -42508"/>
              <a:gd name="adj2" fmla="val 2427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“regular” container in </a:t>
            </a:r>
            <a:r>
              <a:rPr kumimoji="0" lang="en-US" sz="1800" b="0" i="0" u="none" strike="noStrike" kern="0" cap="none" spc="0" normalizeH="0" baseline="0" dirty="0" err="1">
                <a:ln>
                  <a:noFill/>
                </a:ln>
                <a:effectLst/>
                <a:uLnTx/>
                <a:uFillTx/>
                <a:ea typeface="Arial Unicode MS" pitchFamily="34" charset="-128"/>
                <a:cs typeface="Arial Unicode MS" pitchFamily="34" charset="-128"/>
              </a:rPr>
              <a:t>podSpec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Speech Bubble: Rectangle 13">
            <a:extLst>
              <a:ext uri="{FF2B5EF4-FFF2-40B4-BE49-F238E27FC236}">
                <a16:creationId xmlns:a16="http://schemas.microsoft.com/office/drawing/2014/main" id="{3A3D0204-1565-4E7C-A2B7-0AC123CB68BB}"/>
              </a:ext>
            </a:extLst>
          </p:cNvPr>
          <p:cNvSpPr/>
          <p:nvPr/>
        </p:nvSpPr>
        <p:spPr bwMode="gray">
          <a:xfrm>
            <a:off x="419805" y="3089841"/>
            <a:ext cx="3034967" cy="903960"/>
          </a:xfrm>
          <a:prstGeom prst="wedgeRectCallout">
            <a:avLst>
              <a:gd name="adj1" fmla="val 78933"/>
              <a:gd name="adj2" fmla="val -401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initContainer</a:t>
            </a:r>
            <a:r>
              <a:rPr lang="en-US" sz="1800" kern="0" noProof="0" dirty="0">
                <a:ea typeface="Arial Unicode MS" pitchFamily="34" charset="-128"/>
                <a:cs typeface="Arial Unicode MS" pitchFamily="34" charset="-128"/>
              </a:rPr>
              <a:t>(s) run prior to an</a:t>
            </a:r>
            <a:r>
              <a:rPr lang="en-US" sz="1800" kern="0" dirty="0">
                <a:ea typeface="Arial Unicode MS" pitchFamily="34" charset="-128"/>
                <a:cs typeface="Arial Unicode MS" pitchFamily="34" charset="-128"/>
              </a:rPr>
              <a:t>y other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Speech Bubble: Rectangle 14">
            <a:extLst>
              <a:ext uri="{FF2B5EF4-FFF2-40B4-BE49-F238E27FC236}">
                <a16:creationId xmlns:a16="http://schemas.microsoft.com/office/drawing/2014/main" id="{A33B7A87-4FB9-4CCC-93E8-0EDA54748258}"/>
              </a:ext>
            </a:extLst>
          </p:cNvPr>
          <p:cNvSpPr/>
          <p:nvPr/>
        </p:nvSpPr>
        <p:spPr bwMode="gray">
          <a:xfrm>
            <a:off x="1937288" y="5387948"/>
            <a:ext cx="3034967" cy="903960"/>
          </a:xfrm>
          <a:prstGeom prst="wedgeRectCallout">
            <a:avLst>
              <a:gd name="adj1" fmla="val 70145"/>
              <a:gd name="adj2" fmla="val -1149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Any volume defined in the pod is also available to the </a:t>
            </a:r>
            <a:r>
              <a:rPr lang="en-US" sz="1800" kern="0" noProof="0" dirty="0" err="1">
                <a:ea typeface="Arial Unicode MS" pitchFamily="34" charset="-128"/>
                <a:cs typeface="Arial Unicode MS" pitchFamily="34" charset="-128"/>
              </a:rPr>
              <a:t>initContainer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5486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07</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2"/>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a:t>Stateless Applications with Deployments</a:t>
            </a:r>
          </a:p>
        </p:txBody>
      </p:sp>
      <p:grpSp>
        <p:nvGrpSpPr>
          <p:cNvPr id="3" name="Group 2">
            <a:extLst>
              <a:ext uri="{FF2B5EF4-FFF2-40B4-BE49-F238E27FC236}">
                <a16:creationId xmlns:a16="http://schemas.microsoft.com/office/drawing/2014/main" id="{B1DEB301-CA2A-4573-9686-55048E179DBE}"/>
              </a:ext>
            </a:extLst>
          </p:cNvPr>
          <p:cNvGrpSpPr/>
          <p:nvPr/>
        </p:nvGrpSpPr>
        <p:grpSpPr>
          <a:xfrm>
            <a:off x="672084" y="3182112"/>
            <a:ext cx="4247388" cy="1400556"/>
            <a:chOff x="2697480" y="2743200"/>
            <a:chExt cx="6187440" cy="2034540"/>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2697480" y="2743200"/>
              <a:ext cx="6187440" cy="2034540"/>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2989653"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8A42DAF5-B8F3-4E2F-AA5A-79FE7A0094B1}"/>
                </a:ext>
              </a:extLst>
            </p:cNvPr>
            <p:cNvSpPr/>
            <p:nvPr/>
          </p:nvSpPr>
          <p:spPr bwMode="gray">
            <a:xfrm>
              <a:off x="6855115"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7B3B1AA6-366E-4FE9-A5D8-FBBE060B74A1}"/>
                </a:ext>
              </a:extLst>
            </p:cNvPr>
            <p:cNvSpPr/>
            <p:nvPr/>
          </p:nvSpPr>
          <p:spPr bwMode="gray">
            <a:xfrm>
              <a:off x="4922384"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sp>
        <p:nvSpPr>
          <p:cNvPr id="12" name="Cloud 11">
            <a:extLst>
              <a:ext uri="{FF2B5EF4-FFF2-40B4-BE49-F238E27FC236}">
                <a16:creationId xmlns:a16="http://schemas.microsoft.com/office/drawing/2014/main" id="{1860C979-E21F-43C1-B67C-469923F350A5}"/>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Arrow: Up-Down 12">
            <a:extLst>
              <a:ext uri="{FF2B5EF4-FFF2-40B4-BE49-F238E27FC236}">
                <a16:creationId xmlns:a16="http://schemas.microsoft.com/office/drawing/2014/main" id="{1D991BED-152D-40E8-8DBE-BAD29B91FA53}"/>
              </a:ext>
            </a:extLst>
          </p:cNvPr>
          <p:cNvSpPr/>
          <p:nvPr/>
        </p:nvSpPr>
        <p:spPr bwMode="gray">
          <a:xfrm>
            <a:off x="2684668" y="2273415"/>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11" name="Graphic 10" descr="User">
            <a:extLst>
              <a:ext uri="{FF2B5EF4-FFF2-40B4-BE49-F238E27FC236}">
                <a16:creationId xmlns:a16="http://schemas.microsoft.com/office/drawing/2014/main" id="{A94F65D2-F205-48AF-9AB9-4F13F8250C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28" name="Cylinder 27">
            <a:extLst>
              <a:ext uri="{FF2B5EF4-FFF2-40B4-BE49-F238E27FC236}">
                <a16:creationId xmlns:a16="http://schemas.microsoft.com/office/drawing/2014/main" id="{B4A5B1C2-DB0D-44AE-B330-B6BD669C69C3}"/>
              </a:ext>
            </a:extLst>
          </p:cNvPr>
          <p:cNvSpPr/>
          <p:nvPr/>
        </p:nvSpPr>
        <p:spPr bwMode="gray">
          <a:xfrm>
            <a:off x="2296667" y="5428015"/>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2684668" y="4756797"/>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6" name="Speech Bubble: Rectangle 35">
            <a:extLst>
              <a:ext uri="{FF2B5EF4-FFF2-40B4-BE49-F238E27FC236}">
                <a16:creationId xmlns:a16="http://schemas.microsoft.com/office/drawing/2014/main" id="{F600065E-738E-4ECD-A842-9CB540B0A625}"/>
              </a:ext>
            </a:extLst>
          </p:cNvPr>
          <p:cNvSpPr/>
          <p:nvPr/>
        </p:nvSpPr>
        <p:spPr bwMode="gray">
          <a:xfrm>
            <a:off x="4387572" y="1558170"/>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Exposed via a load balancing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168300E2-1254-40B8-9F28-2041B6D7AD71}"/>
              </a:ext>
            </a:extLst>
          </p:cNvPr>
          <p:cNvSpPr/>
          <p:nvPr/>
        </p:nvSpPr>
        <p:spPr bwMode="gray">
          <a:xfrm>
            <a:off x="5911572" y="2780418"/>
            <a:ext cx="4658892" cy="692040"/>
          </a:xfrm>
          <a:prstGeom prst="wedgeRectCallout">
            <a:avLst>
              <a:gd name="adj1" fmla="val -65369"/>
              <a:gd name="adj2" fmla="val 11530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allows horizontal scaling to distribute workloads</a:t>
            </a:r>
          </a:p>
        </p:txBody>
      </p:sp>
      <p:sp>
        <p:nvSpPr>
          <p:cNvPr id="38" name="Speech Bubble: Rectangle 37">
            <a:extLst>
              <a:ext uri="{FF2B5EF4-FFF2-40B4-BE49-F238E27FC236}">
                <a16:creationId xmlns:a16="http://schemas.microsoft.com/office/drawing/2014/main" id="{002EB181-E32C-493A-83B7-088FD04CCE0E}"/>
              </a:ext>
            </a:extLst>
          </p:cNvPr>
          <p:cNvSpPr/>
          <p:nvPr/>
        </p:nvSpPr>
        <p:spPr bwMode="gray">
          <a:xfrm>
            <a:off x="4387572" y="503429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is shared with all instances</a:t>
            </a:r>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err="1"/>
              <a:t>Stateful</a:t>
            </a:r>
            <a:r>
              <a:rPr lang="en-US" dirty="0"/>
              <a:t> Applications with Deployments</a:t>
            </a:r>
          </a:p>
        </p:txBody>
      </p:sp>
      <p:grpSp>
        <p:nvGrpSpPr>
          <p:cNvPr id="8" name="Group 7">
            <a:extLst>
              <a:ext uri="{FF2B5EF4-FFF2-40B4-BE49-F238E27FC236}">
                <a16:creationId xmlns:a16="http://schemas.microsoft.com/office/drawing/2014/main" id="{FE730751-0C23-4CBF-B622-7A5C2B17DDF7}"/>
              </a:ext>
            </a:extLst>
          </p:cNvPr>
          <p:cNvGrpSpPr/>
          <p:nvPr/>
        </p:nvGrpSpPr>
        <p:grpSpPr>
          <a:xfrm>
            <a:off x="867648" y="3304032"/>
            <a:ext cx="1522476" cy="1400556"/>
            <a:chOff x="672085" y="3182112"/>
            <a:chExt cx="1522476" cy="1400556"/>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3" name="Arrow: Up-Down 12">
            <a:extLst>
              <a:ext uri="{FF2B5EF4-FFF2-40B4-BE49-F238E27FC236}">
                <a16:creationId xmlns:a16="http://schemas.microsoft.com/office/drawing/2014/main" id="{1D991BED-152D-40E8-8DBE-BAD29B91FA53}"/>
              </a:ext>
            </a:extLst>
          </p:cNvPr>
          <p:cNvSpPr/>
          <p:nvPr/>
        </p:nvSpPr>
        <p:spPr bwMode="gray">
          <a:xfrm rot="1741646">
            <a:off x="2494842" y="2332028"/>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8" name="Cylinder 27">
            <a:extLst>
              <a:ext uri="{FF2B5EF4-FFF2-40B4-BE49-F238E27FC236}">
                <a16:creationId xmlns:a16="http://schemas.microsoft.com/office/drawing/2014/main" id="{B4A5B1C2-DB0D-44AE-B330-B6BD669C69C3}"/>
              </a:ext>
            </a:extLst>
          </p:cNvPr>
          <p:cNvSpPr/>
          <p:nvPr/>
        </p:nvSpPr>
        <p:spPr bwMode="gray">
          <a:xfrm>
            <a:off x="1129776"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1517777"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6" name="Speech Bubble: Rectangle 35">
            <a:extLst>
              <a:ext uri="{FF2B5EF4-FFF2-40B4-BE49-F238E27FC236}">
                <a16:creationId xmlns:a16="http://schemas.microsoft.com/office/drawing/2014/main" id="{F600065E-738E-4ECD-A842-9CB540B0A625}"/>
              </a:ext>
            </a:extLst>
          </p:cNvPr>
          <p:cNvSpPr/>
          <p:nvPr/>
        </p:nvSpPr>
        <p:spPr bwMode="gray">
          <a:xfrm>
            <a:off x="7189848" y="1080313"/>
            <a:ext cx="4101737" cy="712107"/>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Each deployment is expose via a separate service</a:t>
            </a:r>
          </a:p>
        </p:txBody>
      </p:sp>
      <p:sp>
        <p:nvSpPr>
          <p:cNvPr id="37" name="Speech Bubble: Rectangle 36">
            <a:extLst>
              <a:ext uri="{FF2B5EF4-FFF2-40B4-BE49-F238E27FC236}">
                <a16:creationId xmlns:a16="http://schemas.microsoft.com/office/drawing/2014/main" id="{168300E2-1254-40B8-9F28-2041B6D7AD71}"/>
              </a:ext>
            </a:extLst>
          </p:cNvPr>
          <p:cNvSpPr/>
          <p:nvPr/>
        </p:nvSpPr>
        <p:spPr bwMode="gray">
          <a:xfrm>
            <a:off x="8425596" y="2917595"/>
            <a:ext cx="3096637" cy="1093951"/>
          </a:xfrm>
          <a:prstGeom prst="wedgeRectCallout">
            <a:avLst>
              <a:gd name="adj1" fmla="val -75408"/>
              <a:gd name="adj2" fmla="val 3924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1 new deployment per required replica, deployment cannot scale itself</a:t>
            </a:r>
          </a:p>
        </p:txBody>
      </p:sp>
      <p:sp>
        <p:nvSpPr>
          <p:cNvPr id="38" name="Speech Bubble: Rectangle 37">
            <a:extLst>
              <a:ext uri="{FF2B5EF4-FFF2-40B4-BE49-F238E27FC236}">
                <a16:creationId xmlns:a16="http://schemas.microsoft.com/office/drawing/2014/main" id="{002EB181-E32C-493A-83B7-088FD04CCE0E}"/>
              </a:ext>
            </a:extLst>
          </p:cNvPr>
          <p:cNvSpPr/>
          <p:nvPr/>
        </p:nvSpPr>
        <p:spPr bwMode="gray">
          <a:xfrm>
            <a:off x="8395256" y="5672346"/>
            <a:ext cx="3055644" cy="643601"/>
          </a:xfrm>
          <a:prstGeom prst="wedgeRectCallout">
            <a:avLst>
              <a:gd name="adj1" fmla="val -84125"/>
              <a:gd name="adj2" fmla="val 22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Manually created &amp; assigned storage required</a:t>
            </a:r>
          </a:p>
        </p:txBody>
      </p:sp>
      <p:grpSp>
        <p:nvGrpSpPr>
          <p:cNvPr id="17" name="Group 16">
            <a:extLst>
              <a:ext uri="{FF2B5EF4-FFF2-40B4-BE49-F238E27FC236}">
                <a16:creationId xmlns:a16="http://schemas.microsoft.com/office/drawing/2014/main" id="{C4932C4C-2F4B-4794-870E-382937401C86}"/>
              </a:ext>
            </a:extLst>
          </p:cNvPr>
          <p:cNvGrpSpPr/>
          <p:nvPr/>
        </p:nvGrpSpPr>
        <p:grpSpPr>
          <a:xfrm>
            <a:off x="3317980" y="3304032"/>
            <a:ext cx="1522476" cy="1400556"/>
            <a:chOff x="672085" y="3182112"/>
            <a:chExt cx="1522476" cy="1400556"/>
          </a:xfrm>
        </p:grpSpPr>
        <p:sp>
          <p:nvSpPr>
            <p:cNvPr id="18" name="Rectangle: Rounded Corners 17">
              <a:extLst>
                <a:ext uri="{FF2B5EF4-FFF2-40B4-BE49-F238E27FC236}">
                  <a16:creationId xmlns:a16="http://schemas.microsoft.com/office/drawing/2014/main" id="{D1D3B9FF-9EE8-451A-A17C-DD78B2399451}"/>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E37F92BB-8EDE-42AD-BB0C-8ABF245DF183}"/>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0" name="Cloud 19">
            <a:extLst>
              <a:ext uri="{FF2B5EF4-FFF2-40B4-BE49-F238E27FC236}">
                <a16:creationId xmlns:a16="http://schemas.microsoft.com/office/drawing/2014/main" id="{F338E976-B50E-498B-8392-8F48022CCE39}"/>
              </a:ext>
            </a:extLst>
          </p:cNvPr>
          <p:cNvSpPr/>
          <p:nvPr/>
        </p:nvSpPr>
        <p:spPr bwMode="gray">
          <a:xfrm>
            <a:off x="2954333" y="1135031"/>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Arrow: Up-Down 20">
            <a:extLst>
              <a:ext uri="{FF2B5EF4-FFF2-40B4-BE49-F238E27FC236}">
                <a16:creationId xmlns:a16="http://schemas.microsoft.com/office/drawing/2014/main" id="{B4666458-79BF-4922-95C7-CEA2FB8943E0}"/>
              </a:ext>
            </a:extLst>
          </p:cNvPr>
          <p:cNvSpPr/>
          <p:nvPr/>
        </p:nvSpPr>
        <p:spPr bwMode="gray">
          <a:xfrm>
            <a:off x="3968109" y="2337423"/>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22" name="Graphic 21" descr="User">
            <a:extLst>
              <a:ext uri="{FF2B5EF4-FFF2-40B4-BE49-F238E27FC236}">
                <a16:creationId xmlns:a16="http://schemas.microsoft.com/office/drawing/2014/main" id="{41EAE213-E974-4715-AD27-084B3817A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22018" y="1250445"/>
            <a:ext cx="914400" cy="914400"/>
          </a:xfrm>
          <a:prstGeom prst="rect">
            <a:avLst/>
          </a:prstGeom>
        </p:spPr>
      </p:pic>
      <p:sp>
        <p:nvSpPr>
          <p:cNvPr id="23" name="Cylinder 22">
            <a:extLst>
              <a:ext uri="{FF2B5EF4-FFF2-40B4-BE49-F238E27FC236}">
                <a16:creationId xmlns:a16="http://schemas.microsoft.com/office/drawing/2014/main" id="{AF09027E-988A-44DE-8160-FE0BF9949F1F}"/>
              </a:ext>
            </a:extLst>
          </p:cNvPr>
          <p:cNvSpPr/>
          <p:nvPr/>
        </p:nvSpPr>
        <p:spPr bwMode="gray">
          <a:xfrm>
            <a:off x="3580108"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4" name="Arrow: Up-Down 23">
            <a:extLst>
              <a:ext uri="{FF2B5EF4-FFF2-40B4-BE49-F238E27FC236}">
                <a16:creationId xmlns:a16="http://schemas.microsoft.com/office/drawing/2014/main" id="{49821A11-078B-4F78-B0C4-1797083F164B}"/>
              </a:ext>
            </a:extLst>
          </p:cNvPr>
          <p:cNvSpPr/>
          <p:nvPr/>
        </p:nvSpPr>
        <p:spPr bwMode="gray">
          <a:xfrm>
            <a:off x="3968109"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grpSp>
        <p:nvGrpSpPr>
          <p:cNvPr id="25" name="Group 24">
            <a:extLst>
              <a:ext uri="{FF2B5EF4-FFF2-40B4-BE49-F238E27FC236}">
                <a16:creationId xmlns:a16="http://schemas.microsoft.com/office/drawing/2014/main" id="{11640D66-16CE-4ECF-A881-0D04A0F0978F}"/>
              </a:ext>
            </a:extLst>
          </p:cNvPr>
          <p:cNvGrpSpPr/>
          <p:nvPr/>
        </p:nvGrpSpPr>
        <p:grpSpPr>
          <a:xfrm>
            <a:off x="5871788" y="3304032"/>
            <a:ext cx="1522476" cy="1400556"/>
            <a:chOff x="672085" y="3182112"/>
            <a:chExt cx="1522476" cy="1400556"/>
          </a:xfrm>
        </p:grpSpPr>
        <p:sp>
          <p:nvSpPr>
            <p:cNvPr id="26" name="Rectangle: Rounded Corners 25">
              <a:extLst>
                <a:ext uri="{FF2B5EF4-FFF2-40B4-BE49-F238E27FC236}">
                  <a16:creationId xmlns:a16="http://schemas.microsoft.com/office/drawing/2014/main" id="{0AB8D07A-0076-48D7-9FE6-614B01C1C964}"/>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A65C3866-D4EC-4F0F-B806-33E128863C5D}"/>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31" name="Arrow: Up-Down 30">
            <a:extLst>
              <a:ext uri="{FF2B5EF4-FFF2-40B4-BE49-F238E27FC236}">
                <a16:creationId xmlns:a16="http://schemas.microsoft.com/office/drawing/2014/main" id="{91032015-F539-4499-9BF8-A011A7056AB4}"/>
              </a:ext>
            </a:extLst>
          </p:cNvPr>
          <p:cNvSpPr/>
          <p:nvPr/>
        </p:nvSpPr>
        <p:spPr bwMode="gray">
          <a:xfrm rot="19764941">
            <a:off x="5449847" y="2335120"/>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3" name="Cylinder 32">
            <a:extLst>
              <a:ext uri="{FF2B5EF4-FFF2-40B4-BE49-F238E27FC236}">
                <a16:creationId xmlns:a16="http://schemas.microsoft.com/office/drawing/2014/main" id="{C96FAE24-B415-498D-8A1B-BEEC6F878499}"/>
              </a:ext>
            </a:extLst>
          </p:cNvPr>
          <p:cNvSpPr/>
          <p:nvPr/>
        </p:nvSpPr>
        <p:spPr bwMode="gray">
          <a:xfrm>
            <a:off x="6133916"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4" name="Arrow: Up-Down 33">
            <a:extLst>
              <a:ext uri="{FF2B5EF4-FFF2-40B4-BE49-F238E27FC236}">
                <a16:creationId xmlns:a16="http://schemas.microsoft.com/office/drawing/2014/main" id="{F8295AF2-E268-48FA-814A-501B6D56F94B}"/>
              </a:ext>
            </a:extLst>
          </p:cNvPr>
          <p:cNvSpPr/>
          <p:nvPr/>
        </p:nvSpPr>
        <p:spPr bwMode="gray">
          <a:xfrm>
            <a:off x="6521917"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Tree>
    <p:extLst>
      <p:ext uri="{BB962C8B-B14F-4D97-AF65-F5344CB8AC3E}">
        <p14:creationId xmlns:p14="http://schemas.microsoft.com/office/powerpoint/2010/main" val="134130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err="1"/>
              <a:t>Stateful</a:t>
            </a:r>
            <a:r>
              <a:rPr lang="en-US" dirty="0"/>
              <a:t> Applications with </a:t>
            </a:r>
            <a:r>
              <a:rPr lang="en-US" dirty="0" err="1"/>
              <a:t>StatefulSets</a:t>
            </a:r>
            <a:endParaRPr lang="en-US" dirty="0"/>
          </a:p>
        </p:txBody>
      </p:sp>
      <p:sp>
        <p:nvSpPr>
          <p:cNvPr id="15" name="Rectangle: Rounded Corners 14">
            <a:extLst>
              <a:ext uri="{FF2B5EF4-FFF2-40B4-BE49-F238E27FC236}">
                <a16:creationId xmlns:a16="http://schemas.microsoft.com/office/drawing/2014/main" id="{E869D013-8BF1-4496-B52E-5BAD1C9A0A53}"/>
              </a:ext>
            </a:extLst>
          </p:cNvPr>
          <p:cNvSpPr/>
          <p:nvPr/>
        </p:nvSpPr>
        <p:spPr bwMode="gray">
          <a:xfrm>
            <a:off x="504001" y="3346704"/>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1718097A-4FF9-4914-B7B0-EF012D72ABF9}"/>
              </a:ext>
            </a:extLst>
          </p:cNvPr>
          <p:cNvSpPr/>
          <p:nvPr/>
        </p:nvSpPr>
        <p:spPr bwMode="gray">
          <a:xfrm>
            <a:off x="704564" y="3637050"/>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647F4B45-C7D1-4625-A323-93E762FBE43A}"/>
              </a:ext>
            </a:extLst>
          </p:cNvPr>
          <p:cNvSpPr/>
          <p:nvPr/>
        </p:nvSpPr>
        <p:spPr bwMode="gray">
          <a:xfrm>
            <a:off x="3358023" y="3637050"/>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18" name="Rectangle 17">
            <a:extLst>
              <a:ext uri="{FF2B5EF4-FFF2-40B4-BE49-F238E27FC236}">
                <a16:creationId xmlns:a16="http://schemas.microsoft.com/office/drawing/2014/main" id="{405F0DA6-088B-4000-90BB-B188FFEBC78C}"/>
              </a:ext>
            </a:extLst>
          </p:cNvPr>
          <p:cNvSpPr/>
          <p:nvPr/>
        </p:nvSpPr>
        <p:spPr bwMode="gray">
          <a:xfrm>
            <a:off x="2031293" y="3637050"/>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19" name="Cloud 18">
            <a:extLst>
              <a:ext uri="{FF2B5EF4-FFF2-40B4-BE49-F238E27FC236}">
                <a16:creationId xmlns:a16="http://schemas.microsoft.com/office/drawing/2014/main" id="{BB553923-FEC3-45BE-BE92-F9F6B6677614}"/>
              </a:ext>
            </a:extLst>
          </p:cNvPr>
          <p:cNvSpPr/>
          <p:nvPr/>
        </p:nvSpPr>
        <p:spPr bwMode="gray">
          <a:xfrm>
            <a:off x="1502809" y="1125887"/>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Arrow: Up-Down 19">
            <a:extLst>
              <a:ext uri="{FF2B5EF4-FFF2-40B4-BE49-F238E27FC236}">
                <a16:creationId xmlns:a16="http://schemas.microsoft.com/office/drawing/2014/main" id="{3B0FA467-4AAE-4027-9513-DD1D2D9B47CC}"/>
              </a:ext>
            </a:extLst>
          </p:cNvPr>
          <p:cNvSpPr/>
          <p:nvPr/>
        </p:nvSpPr>
        <p:spPr bwMode="gray">
          <a:xfrm rot="1527349">
            <a:off x="1475385" y="2283564"/>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pic>
        <p:nvPicPr>
          <p:cNvPr id="21" name="Graphic 20" descr="User">
            <a:extLst>
              <a:ext uri="{FF2B5EF4-FFF2-40B4-BE49-F238E27FC236}">
                <a16:creationId xmlns:a16="http://schemas.microsoft.com/office/drawing/2014/main" id="{A29850A7-8E09-4FF6-B958-D6C6A8FCE1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70494" y="1241301"/>
            <a:ext cx="914400" cy="914400"/>
          </a:xfrm>
          <a:prstGeom prst="rect">
            <a:avLst/>
          </a:prstGeom>
        </p:spPr>
      </p:pic>
      <p:sp>
        <p:nvSpPr>
          <p:cNvPr id="25" name="Arrow: Up-Down 24">
            <a:extLst>
              <a:ext uri="{FF2B5EF4-FFF2-40B4-BE49-F238E27FC236}">
                <a16:creationId xmlns:a16="http://schemas.microsoft.com/office/drawing/2014/main" id="{AB8CF943-47B4-4231-9E8F-0407351A444F}"/>
              </a:ext>
            </a:extLst>
          </p:cNvPr>
          <p:cNvSpPr/>
          <p:nvPr/>
        </p:nvSpPr>
        <p:spPr bwMode="gray">
          <a:xfrm>
            <a:off x="2478932" y="2347707"/>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6" name="Arrow: Up-Down 25">
            <a:extLst>
              <a:ext uri="{FF2B5EF4-FFF2-40B4-BE49-F238E27FC236}">
                <a16:creationId xmlns:a16="http://schemas.microsoft.com/office/drawing/2014/main" id="{615819F8-2C3F-4079-88CF-CCE77548F8B1}"/>
              </a:ext>
            </a:extLst>
          </p:cNvPr>
          <p:cNvSpPr/>
          <p:nvPr/>
        </p:nvSpPr>
        <p:spPr bwMode="gray">
          <a:xfrm rot="20805168">
            <a:off x="3615161" y="2267691"/>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0" name="Cylinder 29">
            <a:extLst>
              <a:ext uri="{FF2B5EF4-FFF2-40B4-BE49-F238E27FC236}">
                <a16:creationId xmlns:a16="http://schemas.microsoft.com/office/drawing/2014/main" id="{C3096834-BC35-4530-8614-179F2C04A8E8}"/>
              </a:ext>
            </a:extLst>
          </p:cNvPr>
          <p:cNvSpPr/>
          <p:nvPr/>
        </p:nvSpPr>
        <p:spPr bwMode="gray">
          <a:xfrm>
            <a:off x="3423904" y="5110630"/>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1" name="Cylinder 30">
            <a:extLst>
              <a:ext uri="{FF2B5EF4-FFF2-40B4-BE49-F238E27FC236}">
                <a16:creationId xmlns:a16="http://schemas.microsoft.com/office/drawing/2014/main" id="{7A30731F-FCF5-46DF-B827-BA3A058060AF}"/>
              </a:ext>
            </a:extLst>
          </p:cNvPr>
          <p:cNvSpPr/>
          <p:nvPr/>
        </p:nvSpPr>
        <p:spPr bwMode="gray">
          <a:xfrm>
            <a:off x="2134826" y="5110630"/>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2" name="Cylinder 31">
            <a:extLst>
              <a:ext uri="{FF2B5EF4-FFF2-40B4-BE49-F238E27FC236}">
                <a16:creationId xmlns:a16="http://schemas.microsoft.com/office/drawing/2014/main" id="{F8CD65CD-82C0-4BF5-A4CB-E7A90C6F0855}"/>
              </a:ext>
            </a:extLst>
          </p:cNvPr>
          <p:cNvSpPr/>
          <p:nvPr/>
        </p:nvSpPr>
        <p:spPr bwMode="gray">
          <a:xfrm>
            <a:off x="764203" y="5110630"/>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3" name="Arrow: Up-Down 32">
            <a:extLst>
              <a:ext uri="{FF2B5EF4-FFF2-40B4-BE49-F238E27FC236}">
                <a16:creationId xmlns:a16="http://schemas.microsoft.com/office/drawing/2014/main" id="{EA4CF0D8-1D7E-48E2-9487-F1275BC38CE6}"/>
              </a:ext>
            </a:extLst>
          </p:cNvPr>
          <p:cNvSpPr/>
          <p:nvPr/>
        </p:nvSpPr>
        <p:spPr bwMode="gray">
          <a:xfrm>
            <a:off x="1152203" y="4468564"/>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4" name="Arrow: Up-Down 33">
            <a:extLst>
              <a:ext uri="{FF2B5EF4-FFF2-40B4-BE49-F238E27FC236}">
                <a16:creationId xmlns:a16="http://schemas.microsoft.com/office/drawing/2014/main" id="{513E2AFB-15D3-4E46-9619-3AFBD2CE4226}"/>
              </a:ext>
            </a:extLst>
          </p:cNvPr>
          <p:cNvSpPr/>
          <p:nvPr/>
        </p:nvSpPr>
        <p:spPr bwMode="gray">
          <a:xfrm>
            <a:off x="3805662" y="4468564"/>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5" name="Arrow: Up-Down 34">
            <a:extLst>
              <a:ext uri="{FF2B5EF4-FFF2-40B4-BE49-F238E27FC236}">
                <a16:creationId xmlns:a16="http://schemas.microsoft.com/office/drawing/2014/main" id="{7A333422-5479-4FFC-B49F-241F27140557}"/>
              </a:ext>
            </a:extLst>
          </p:cNvPr>
          <p:cNvSpPr/>
          <p:nvPr/>
        </p:nvSpPr>
        <p:spPr bwMode="gray">
          <a:xfrm>
            <a:off x="2516584" y="4468564"/>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6" name="Speech Bubble: Rectangle 35">
            <a:extLst>
              <a:ext uri="{FF2B5EF4-FFF2-40B4-BE49-F238E27FC236}">
                <a16:creationId xmlns:a16="http://schemas.microsoft.com/office/drawing/2014/main" id="{9E580B8F-7CDC-43E4-A726-6997DE959771}"/>
              </a:ext>
            </a:extLst>
          </p:cNvPr>
          <p:cNvSpPr/>
          <p:nvPr/>
        </p:nvSpPr>
        <p:spPr bwMode="gray">
          <a:xfrm>
            <a:off x="4850978" y="1371600"/>
            <a:ext cx="4101737" cy="62867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Every instance has a stable &amp; individual network identifier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2AEF45F7-6D7C-4339-918B-727D227B34B7}"/>
              </a:ext>
            </a:extLst>
          </p:cNvPr>
          <p:cNvSpPr/>
          <p:nvPr/>
        </p:nvSpPr>
        <p:spPr bwMode="gray">
          <a:xfrm>
            <a:off x="5936066" y="2909185"/>
            <a:ext cx="4213774" cy="666707"/>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Scaling creates instances </a:t>
            </a:r>
            <a:r>
              <a:rPr kumimoji="0" lang="en-US" sz="1800" b="0" i="0" u="none" strike="noStrike" kern="0" cap="none" spc="0" normalizeH="0" baseline="0" noProof="0">
                <a:ln>
                  <a:noFill/>
                </a:ln>
                <a:effectLst/>
                <a:uLnTx/>
                <a:uFillTx/>
                <a:ea typeface="Arial Unicode MS" pitchFamily="34" charset="-128"/>
                <a:cs typeface="Arial Unicode MS" pitchFamily="34" charset="-128"/>
              </a:rPr>
              <a:t>that act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like new tenants</a:t>
            </a:r>
          </a:p>
        </p:txBody>
      </p:sp>
      <p:sp>
        <p:nvSpPr>
          <p:cNvPr id="38" name="Speech Bubble: Rectangle 37">
            <a:extLst>
              <a:ext uri="{FF2B5EF4-FFF2-40B4-BE49-F238E27FC236}">
                <a16:creationId xmlns:a16="http://schemas.microsoft.com/office/drawing/2014/main" id="{1EF576C4-1D88-42BB-8AD9-45BCB3F1B2DD}"/>
              </a:ext>
            </a:extLst>
          </p:cNvPr>
          <p:cNvSpPr/>
          <p:nvPr/>
        </p:nvSpPr>
        <p:spPr bwMode="gray">
          <a:xfrm>
            <a:off x="5765378" y="4746064"/>
            <a:ext cx="4384462" cy="758624"/>
          </a:xfrm>
          <a:prstGeom prst="wedgeRectCallout">
            <a:avLst>
              <a:gd name="adj1" fmla="val -71674"/>
              <a:gd name="adj2" fmla="val 682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Automatically generated &amp; separate storage for each new instance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6797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65D2-66BA-4E5F-927C-FCA3D2072454}"/>
              </a:ext>
            </a:extLst>
          </p:cNvPr>
          <p:cNvSpPr>
            <a:spLocks noGrp="1"/>
          </p:cNvSpPr>
          <p:nvPr>
            <p:ph type="title"/>
          </p:nvPr>
        </p:nvSpPr>
        <p:spPr/>
        <p:txBody>
          <a:bodyPr/>
          <a:lstStyle/>
          <a:p>
            <a:r>
              <a:rPr lang="en-US" dirty="0"/>
              <a:t>Examples</a:t>
            </a:r>
          </a:p>
        </p:txBody>
      </p:sp>
      <p:sp>
        <p:nvSpPr>
          <p:cNvPr id="3" name="Rectangle: Rounded Corners 2">
            <a:extLst>
              <a:ext uri="{FF2B5EF4-FFF2-40B4-BE49-F238E27FC236}">
                <a16:creationId xmlns:a16="http://schemas.microsoft.com/office/drawing/2014/main" id="{43C7F2EE-7414-4189-A140-D467C2115096}"/>
              </a:ext>
            </a:extLst>
          </p:cNvPr>
          <p:cNvSpPr/>
          <p:nvPr/>
        </p:nvSpPr>
        <p:spPr bwMode="gray">
          <a:xfrm>
            <a:off x="504001" y="1646248"/>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E50DC1E9-D6A1-45C0-A4F6-AC070943D56B}"/>
              </a:ext>
            </a:extLst>
          </p:cNvPr>
          <p:cNvSpPr/>
          <p:nvPr/>
        </p:nvSpPr>
        <p:spPr bwMode="gray">
          <a:xfrm>
            <a:off x="751667" y="2036850"/>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F18EE12C-1644-40FD-9336-16E32002825C}"/>
              </a:ext>
            </a:extLst>
          </p:cNvPr>
          <p:cNvSpPr/>
          <p:nvPr/>
        </p:nvSpPr>
        <p:spPr bwMode="gray">
          <a:xfrm>
            <a:off x="3405126" y="2036850"/>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6D15F21E-8706-4C8D-9E7A-293A8BFB401B}"/>
              </a:ext>
            </a:extLst>
          </p:cNvPr>
          <p:cNvSpPr/>
          <p:nvPr/>
        </p:nvSpPr>
        <p:spPr bwMode="gray">
          <a:xfrm>
            <a:off x="2078396" y="2036850"/>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7" name="Cylinder 6">
            <a:extLst>
              <a:ext uri="{FF2B5EF4-FFF2-40B4-BE49-F238E27FC236}">
                <a16:creationId xmlns:a16="http://schemas.microsoft.com/office/drawing/2014/main" id="{12A406C6-F674-4581-BEBA-B267AD38CA65}"/>
              </a:ext>
            </a:extLst>
          </p:cNvPr>
          <p:cNvSpPr/>
          <p:nvPr/>
        </p:nvSpPr>
        <p:spPr bwMode="gray">
          <a:xfrm>
            <a:off x="3471007" y="3510430"/>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Swedish</a:t>
            </a:r>
          </a:p>
        </p:txBody>
      </p:sp>
      <p:sp>
        <p:nvSpPr>
          <p:cNvPr id="8" name="Cylinder 7">
            <a:extLst>
              <a:ext uri="{FF2B5EF4-FFF2-40B4-BE49-F238E27FC236}">
                <a16:creationId xmlns:a16="http://schemas.microsoft.com/office/drawing/2014/main" id="{A8CDEC39-3DF6-4613-81E6-139D4F0436D5}"/>
              </a:ext>
            </a:extLst>
          </p:cNvPr>
          <p:cNvSpPr/>
          <p:nvPr/>
        </p:nvSpPr>
        <p:spPr bwMode="gray">
          <a:xfrm>
            <a:off x="2181929" y="3510430"/>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German</a:t>
            </a:r>
          </a:p>
        </p:txBody>
      </p:sp>
      <p:sp>
        <p:nvSpPr>
          <p:cNvPr id="9" name="Cylinder 8">
            <a:extLst>
              <a:ext uri="{FF2B5EF4-FFF2-40B4-BE49-F238E27FC236}">
                <a16:creationId xmlns:a16="http://schemas.microsoft.com/office/drawing/2014/main" id="{810D745D-8182-488E-9412-9B81C3E54B5E}"/>
              </a:ext>
            </a:extLst>
          </p:cNvPr>
          <p:cNvSpPr/>
          <p:nvPr/>
        </p:nvSpPr>
        <p:spPr bwMode="gray">
          <a:xfrm>
            <a:off x="811306" y="3510430"/>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English</a:t>
            </a:r>
          </a:p>
        </p:txBody>
      </p:sp>
      <p:sp>
        <p:nvSpPr>
          <p:cNvPr id="10" name="Arrow: Up-Down 9">
            <a:extLst>
              <a:ext uri="{FF2B5EF4-FFF2-40B4-BE49-F238E27FC236}">
                <a16:creationId xmlns:a16="http://schemas.microsoft.com/office/drawing/2014/main" id="{DA488F75-0365-4216-906A-903AE58CB10E}"/>
              </a:ext>
            </a:extLst>
          </p:cNvPr>
          <p:cNvSpPr/>
          <p:nvPr/>
        </p:nvSpPr>
        <p:spPr bwMode="gray">
          <a:xfrm>
            <a:off x="1199306" y="2868364"/>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1177BB00-61F3-43B8-85CE-9167C3322123}"/>
              </a:ext>
            </a:extLst>
          </p:cNvPr>
          <p:cNvSpPr/>
          <p:nvPr/>
        </p:nvSpPr>
        <p:spPr bwMode="gray">
          <a:xfrm>
            <a:off x="3852765" y="2868364"/>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2" name="Arrow: Up-Down 11">
            <a:extLst>
              <a:ext uri="{FF2B5EF4-FFF2-40B4-BE49-F238E27FC236}">
                <a16:creationId xmlns:a16="http://schemas.microsoft.com/office/drawing/2014/main" id="{44001F7A-336E-42BF-8991-B3794716E189}"/>
              </a:ext>
            </a:extLst>
          </p:cNvPr>
          <p:cNvSpPr/>
          <p:nvPr/>
        </p:nvSpPr>
        <p:spPr bwMode="gray">
          <a:xfrm>
            <a:off x="2563687" y="2868364"/>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8" name="Speech Bubble: Rectangle 17">
            <a:extLst>
              <a:ext uri="{FF2B5EF4-FFF2-40B4-BE49-F238E27FC236}">
                <a16:creationId xmlns:a16="http://schemas.microsoft.com/office/drawing/2014/main" id="{49E14DCE-5FFC-4A3B-8FAA-9399EB61AEAD}"/>
              </a:ext>
            </a:extLst>
          </p:cNvPr>
          <p:cNvSpPr/>
          <p:nvPr/>
        </p:nvSpPr>
        <p:spPr bwMode="gray">
          <a:xfrm>
            <a:off x="649652" y="5148581"/>
            <a:ext cx="4101737" cy="806471"/>
          </a:xfrm>
          <a:prstGeom prst="wedgeRectCallout">
            <a:avLst>
              <a:gd name="adj1" fmla="val -4155"/>
              <a:gd name="adj2" fmla="val -10515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Run different instances of the same (same software different content)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aphicFrame>
        <p:nvGraphicFramePr>
          <p:cNvPr id="24" name="Diagram 23">
            <a:extLst>
              <a:ext uri="{FF2B5EF4-FFF2-40B4-BE49-F238E27FC236}">
                <a16:creationId xmlns:a16="http://schemas.microsoft.com/office/drawing/2014/main" id="{C090F954-8888-4E61-B9CA-DB92E1511DC9}"/>
              </a:ext>
            </a:extLst>
          </p:cNvPr>
          <p:cNvGraphicFramePr/>
          <p:nvPr>
            <p:extLst>
              <p:ext uri="{D42A27DB-BD31-4B8C-83A1-F6EECF244321}">
                <p14:modId xmlns:p14="http://schemas.microsoft.com/office/powerpoint/2010/main" val="2017804694"/>
              </p:ext>
            </p:extLst>
          </p:nvPr>
        </p:nvGraphicFramePr>
        <p:xfrm>
          <a:off x="5733055" y="504000"/>
          <a:ext cx="6652727" cy="459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Speech Bubble: Rectangle 24">
            <a:extLst>
              <a:ext uri="{FF2B5EF4-FFF2-40B4-BE49-F238E27FC236}">
                <a16:creationId xmlns:a16="http://schemas.microsoft.com/office/drawing/2014/main" id="{361DAC28-B19D-412B-9091-D3D981DB77E5}"/>
              </a:ext>
            </a:extLst>
          </p:cNvPr>
          <p:cNvSpPr/>
          <p:nvPr/>
        </p:nvSpPr>
        <p:spPr bwMode="gray">
          <a:xfrm>
            <a:off x="5199335" y="5571835"/>
            <a:ext cx="2826832" cy="806471"/>
          </a:xfrm>
          <a:prstGeom prst="wedgeRectCallout">
            <a:avLst>
              <a:gd name="adj1" fmla="val 42185"/>
              <a:gd name="adj2" fmla="val -14710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Horizontal scaling of a database ring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8" name="Group 27">
            <a:extLst>
              <a:ext uri="{FF2B5EF4-FFF2-40B4-BE49-F238E27FC236}">
                <a16:creationId xmlns:a16="http://schemas.microsoft.com/office/drawing/2014/main" id="{CE0D7BF7-1BF6-41B1-8B8A-5DE504E469DA}"/>
              </a:ext>
            </a:extLst>
          </p:cNvPr>
          <p:cNvGrpSpPr/>
          <p:nvPr/>
        </p:nvGrpSpPr>
        <p:grpSpPr>
          <a:xfrm>
            <a:off x="11034306" y="3378751"/>
            <a:ext cx="782798" cy="1167502"/>
            <a:chOff x="10343498" y="3721608"/>
            <a:chExt cx="782798" cy="1167502"/>
          </a:xfrm>
        </p:grpSpPr>
        <p:sp>
          <p:nvSpPr>
            <p:cNvPr id="26" name="Cylinder 25">
              <a:extLst>
                <a:ext uri="{FF2B5EF4-FFF2-40B4-BE49-F238E27FC236}">
                  <a16:creationId xmlns:a16="http://schemas.microsoft.com/office/drawing/2014/main" id="{1C49DE1E-3E2D-441D-A544-F7F9DBD4F2FA}"/>
                </a:ext>
              </a:extLst>
            </p:cNvPr>
            <p:cNvSpPr/>
            <p:nvPr/>
          </p:nvSpPr>
          <p:spPr bwMode="gray">
            <a:xfrm>
              <a:off x="10343498" y="4140245"/>
              <a:ext cx="782798" cy="748865"/>
            </a:xfrm>
            <a:prstGeom prst="can">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27" name="Arrow: Up-Down 26">
              <a:extLst>
                <a:ext uri="{FF2B5EF4-FFF2-40B4-BE49-F238E27FC236}">
                  <a16:creationId xmlns:a16="http://schemas.microsoft.com/office/drawing/2014/main" id="{E5AB65C9-96E9-45F7-B75E-EE28A1CFC5F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29" name="Group 28">
            <a:extLst>
              <a:ext uri="{FF2B5EF4-FFF2-40B4-BE49-F238E27FC236}">
                <a16:creationId xmlns:a16="http://schemas.microsoft.com/office/drawing/2014/main" id="{B589EDB7-AA47-4214-9B4C-0C6D1802B30C}"/>
              </a:ext>
            </a:extLst>
          </p:cNvPr>
          <p:cNvGrpSpPr/>
          <p:nvPr/>
        </p:nvGrpSpPr>
        <p:grpSpPr>
          <a:xfrm>
            <a:off x="6396648" y="3378751"/>
            <a:ext cx="782798" cy="1167502"/>
            <a:chOff x="10343498" y="3721608"/>
            <a:chExt cx="782798" cy="1167502"/>
          </a:xfrm>
        </p:grpSpPr>
        <p:sp>
          <p:nvSpPr>
            <p:cNvPr id="30" name="Cylinder 29">
              <a:extLst>
                <a:ext uri="{FF2B5EF4-FFF2-40B4-BE49-F238E27FC236}">
                  <a16:creationId xmlns:a16="http://schemas.microsoft.com/office/drawing/2014/main" id="{D4328F44-C5EA-4129-B3F9-9EE5C23A3E05}"/>
                </a:ext>
              </a:extLst>
            </p:cNvPr>
            <p:cNvSpPr/>
            <p:nvPr/>
          </p:nvSpPr>
          <p:spPr bwMode="gray">
            <a:xfrm>
              <a:off x="10343498" y="4140245"/>
              <a:ext cx="782798" cy="748865"/>
            </a:xfrm>
            <a:prstGeom prst="can">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1" name="Arrow: Up-Down 30">
              <a:extLst>
                <a:ext uri="{FF2B5EF4-FFF2-40B4-BE49-F238E27FC236}">
                  <a16:creationId xmlns:a16="http://schemas.microsoft.com/office/drawing/2014/main" id="{190598EF-7F06-4270-A09A-1BD89B3BD000}"/>
                </a:ext>
              </a:extLst>
            </p:cNvPr>
            <p:cNvSpPr/>
            <p:nvPr/>
          </p:nvSpPr>
          <p:spPr bwMode="gray">
            <a:xfrm>
              <a:off x="10623787" y="3721608"/>
              <a:ext cx="230141" cy="453560"/>
            </a:xfrm>
            <a:prstGeom prst="upDownArrow">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2" name="Group 31">
            <a:extLst>
              <a:ext uri="{FF2B5EF4-FFF2-40B4-BE49-F238E27FC236}">
                <a16:creationId xmlns:a16="http://schemas.microsoft.com/office/drawing/2014/main" id="{060A169F-64D9-425E-BF91-D8DBFE9ACBE5}"/>
              </a:ext>
            </a:extLst>
          </p:cNvPr>
          <p:cNvGrpSpPr/>
          <p:nvPr/>
        </p:nvGrpSpPr>
        <p:grpSpPr>
          <a:xfrm>
            <a:off x="8754402" y="1693993"/>
            <a:ext cx="782798" cy="1167502"/>
            <a:chOff x="10343498" y="3721608"/>
            <a:chExt cx="782798" cy="1167502"/>
          </a:xfrm>
        </p:grpSpPr>
        <p:sp>
          <p:nvSpPr>
            <p:cNvPr id="33" name="Cylinder 32">
              <a:extLst>
                <a:ext uri="{FF2B5EF4-FFF2-40B4-BE49-F238E27FC236}">
                  <a16:creationId xmlns:a16="http://schemas.microsoft.com/office/drawing/2014/main" id="{8191748E-DA1A-4ACF-8370-E93A17172199}"/>
                </a:ext>
              </a:extLst>
            </p:cNvPr>
            <p:cNvSpPr/>
            <p:nvPr/>
          </p:nvSpPr>
          <p:spPr bwMode="gray">
            <a:xfrm>
              <a:off x="10343498" y="4140245"/>
              <a:ext cx="782798" cy="748865"/>
            </a:xfrm>
            <a:prstGeom prst="can">
              <a:avLst/>
            </a:prstGeom>
            <a:solidFill>
              <a:srgbClr val="666666">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4" name="Arrow: Up-Down 33">
              <a:extLst>
                <a:ext uri="{FF2B5EF4-FFF2-40B4-BE49-F238E27FC236}">
                  <a16:creationId xmlns:a16="http://schemas.microsoft.com/office/drawing/2014/main" id="{FAFE3913-C8EF-4A33-A7D4-09C81843935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5" name="Group 34">
            <a:extLst>
              <a:ext uri="{FF2B5EF4-FFF2-40B4-BE49-F238E27FC236}">
                <a16:creationId xmlns:a16="http://schemas.microsoft.com/office/drawing/2014/main" id="{29B2A12A-00C7-4B7D-9D06-E480AB24953D}"/>
              </a:ext>
            </a:extLst>
          </p:cNvPr>
          <p:cNvGrpSpPr/>
          <p:nvPr/>
        </p:nvGrpSpPr>
        <p:grpSpPr>
          <a:xfrm>
            <a:off x="8754402" y="5182002"/>
            <a:ext cx="782798" cy="1167502"/>
            <a:chOff x="10343498" y="3721608"/>
            <a:chExt cx="782798" cy="1167502"/>
          </a:xfrm>
        </p:grpSpPr>
        <p:sp>
          <p:nvSpPr>
            <p:cNvPr id="36" name="Cylinder 35">
              <a:extLst>
                <a:ext uri="{FF2B5EF4-FFF2-40B4-BE49-F238E27FC236}">
                  <a16:creationId xmlns:a16="http://schemas.microsoft.com/office/drawing/2014/main" id="{FCB156BC-7E7C-4AC5-8F5F-932B89A19A76}"/>
                </a:ext>
              </a:extLst>
            </p:cNvPr>
            <p:cNvSpPr/>
            <p:nvPr/>
          </p:nvSpPr>
          <p:spPr bwMode="gray">
            <a:xfrm>
              <a:off x="10343498" y="4140245"/>
              <a:ext cx="782798" cy="748865"/>
            </a:xfrm>
            <a:prstGeom prst="can">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7" name="Arrow: Up-Down 36">
              <a:extLst>
                <a:ext uri="{FF2B5EF4-FFF2-40B4-BE49-F238E27FC236}">
                  <a16:creationId xmlns:a16="http://schemas.microsoft.com/office/drawing/2014/main" id="{68A42CCF-7131-43AF-B261-2023219CCD15}"/>
                </a:ext>
              </a:extLst>
            </p:cNvPr>
            <p:cNvSpPr/>
            <p:nvPr/>
          </p:nvSpPr>
          <p:spPr bwMode="gray">
            <a:xfrm>
              <a:off x="10623787" y="3721608"/>
              <a:ext cx="230141" cy="453560"/>
            </a:xfrm>
            <a:prstGeom prst="upDownArrow">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spTree>
    <p:extLst>
      <p:ext uri="{BB962C8B-B14F-4D97-AF65-F5344CB8AC3E}">
        <p14:creationId xmlns:p14="http://schemas.microsoft.com/office/powerpoint/2010/main" val="4942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AB55-A7C0-41B5-934B-46B7E4A2CAFD}"/>
              </a:ext>
            </a:extLst>
          </p:cNvPr>
          <p:cNvSpPr>
            <a:spLocks noGrp="1"/>
          </p:cNvSpPr>
          <p:nvPr>
            <p:ph type="title"/>
          </p:nvPr>
        </p:nvSpPr>
        <p:spPr/>
        <p:txBody>
          <a:bodyPr/>
          <a:lstStyle/>
          <a:p>
            <a:r>
              <a:rPr lang="en-US" dirty="0" err="1"/>
              <a:t>StatefulSet</a:t>
            </a:r>
            <a:r>
              <a:rPr lang="en-US" dirty="0"/>
              <a:t> – basic structure</a:t>
            </a:r>
          </a:p>
        </p:txBody>
      </p:sp>
      <p:sp>
        <p:nvSpPr>
          <p:cNvPr id="5" name="Rectangle 4">
            <a:extLst>
              <a:ext uri="{FF2B5EF4-FFF2-40B4-BE49-F238E27FC236}">
                <a16:creationId xmlns:a16="http://schemas.microsoft.com/office/drawing/2014/main" id="{FD77C5CF-BE4B-478A-A781-7420FB3AEA0E}"/>
              </a:ext>
            </a:extLst>
          </p:cNvPr>
          <p:cNvSpPr/>
          <p:nvPr/>
        </p:nvSpPr>
        <p:spPr bwMode="gray">
          <a:xfrm>
            <a:off x="803295" y="1575325"/>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DCAE2677-8C80-4CA5-ACCB-ED702EC56FD0}"/>
              </a:ext>
            </a:extLst>
          </p:cNvPr>
          <p:cNvSpPr/>
          <p:nvPr/>
        </p:nvSpPr>
        <p:spPr bwMode="gray">
          <a:xfrm>
            <a:off x="803295" y="2258278"/>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AA2EF020-E38E-41BB-9D71-72838D5082F3}"/>
              </a:ext>
            </a:extLst>
          </p:cNvPr>
          <p:cNvSpPr/>
          <p:nvPr/>
        </p:nvSpPr>
        <p:spPr bwMode="gray">
          <a:xfrm>
            <a:off x="803295" y="2941231"/>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3F65575-9D2B-45FF-86B7-CA9674299D67}"/>
              </a:ext>
            </a:extLst>
          </p:cNvPr>
          <p:cNvSpPr/>
          <p:nvPr/>
        </p:nvSpPr>
        <p:spPr bwMode="gray">
          <a:xfrm>
            <a:off x="803295" y="3624184"/>
            <a:ext cx="5833704" cy="2557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ED32052A-ACFD-4355-9BF3-477D954A0911}"/>
              </a:ext>
            </a:extLst>
          </p:cNvPr>
          <p:cNvSpPr/>
          <p:nvPr/>
        </p:nvSpPr>
        <p:spPr bwMode="gray">
          <a:xfrm>
            <a:off x="3261042" y="2956633"/>
            <a:ext cx="243704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347143C8-112C-4F79-9555-D590C04BE65A}"/>
              </a:ext>
            </a:extLst>
          </p:cNvPr>
          <p:cNvSpPr/>
          <p:nvPr/>
        </p:nvSpPr>
        <p:spPr bwMode="gray">
          <a:xfrm>
            <a:off x="3261042" y="4974610"/>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PodSpecTemplate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503153A-A76A-4386-A271-38691F74BDE4}"/>
              </a:ext>
            </a:extLst>
          </p:cNvPr>
          <p:cNvSpPr/>
          <p:nvPr/>
        </p:nvSpPr>
        <p:spPr bwMode="gray">
          <a:xfrm>
            <a:off x="3261042" y="1590726"/>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apps/v1</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C09F7F52-5AFB-4705-B7CD-54164F851F4E}"/>
              </a:ext>
            </a:extLst>
          </p:cNvPr>
          <p:cNvSpPr/>
          <p:nvPr/>
        </p:nvSpPr>
        <p:spPr bwMode="gray">
          <a:xfrm>
            <a:off x="3261042" y="2273679"/>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StatefulSet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5E3D91B5-59FE-497D-A78B-08EDF732EE05}"/>
              </a:ext>
            </a:extLst>
          </p:cNvPr>
          <p:cNvSpPr/>
          <p:nvPr/>
        </p:nvSpPr>
        <p:spPr bwMode="gray">
          <a:xfrm>
            <a:off x="7378428" y="1706129"/>
            <a:ext cx="4101737" cy="469551"/>
          </a:xfrm>
          <a:prstGeom prst="wedgeRectCallout">
            <a:avLst>
              <a:gd name="adj1" fmla="val -79060"/>
              <a:gd name="adj2" fmla="val 2551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Common metadata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6255E7B9-312F-4D71-B663-B81DAA4ED5BF}"/>
              </a:ext>
            </a:extLst>
          </p:cNvPr>
          <p:cNvSpPr/>
          <p:nvPr/>
        </p:nvSpPr>
        <p:spPr bwMode="gray">
          <a:xfrm>
            <a:off x="3261042" y="5585951"/>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volumeClaimTemplate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81564FAB-44E1-4F70-9F49-589E17DD7CBC}"/>
              </a:ext>
            </a:extLst>
          </p:cNvPr>
          <p:cNvSpPr/>
          <p:nvPr/>
        </p:nvSpPr>
        <p:spPr bwMode="gray">
          <a:xfrm>
            <a:off x="3261042" y="4363269"/>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serviceName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751C7450-8066-4A75-B1C8-4DAF50636ABA}"/>
              </a:ext>
            </a:extLst>
          </p:cNvPr>
          <p:cNvSpPr/>
          <p:nvPr/>
        </p:nvSpPr>
        <p:spPr bwMode="gray">
          <a:xfrm>
            <a:off x="3261042" y="3769142"/>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4D872A90-62C1-424B-B6B1-628DFB2FB490}"/>
              </a:ext>
            </a:extLst>
          </p:cNvPr>
          <p:cNvSpPr/>
          <p:nvPr/>
        </p:nvSpPr>
        <p:spPr bwMode="gray">
          <a:xfrm>
            <a:off x="7466820" y="291320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a:t>
            </a:r>
            <a:r>
              <a:rPr lang="en-US" sz="1800" kern="0" dirty="0">
                <a:ea typeface="Arial Unicode MS" pitchFamily="34" charset="-128"/>
                <a:cs typeface="Arial Unicode MS" pitchFamily="34" charset="-128"/>
              </a:rPr>
              <a:t>lector 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EE20B074-5DD0-41D6-87CA-5525630D14A5}"/>
              </a:ext>
            </a:extLst>
          </p:cNvPr>
          <p:cNvSpPr/>
          <p:nvPr/>
        </p:nvSpPr>
        <p:spPr bwMode="gray">
          <a:xfrm>
            <a:off x="7588740" y="3976871"/>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Name of the service that governs pods of the </a:t>
            </a:r>
            <a:r>
              <a:rPr lang="en-US" sz="1800" kern="0" dirty="0" err="1">
                <a:ea typeface="Arial Unicode MS" pitchFamily="34" charset="-128"/>
                <a:cs typeface="Arial Unicode MS" pitchFamily="34" charset="-128"/>
              </a:rPr>
              <a:t>StatefulSet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Speech Bubble: Rectangle 25">
            <a:extLst>
              <a:ext uri="{FF2B5EF4-FFF2-40B4-BE49-F238E27FC236}">
                <a16:creationId xmlns:a16="http://schemas.microsoft.com/office/drawing/2014/main" id="{F5FBB076-CD6C-4392-A285-0362B990F25A}"/>
              </a:ext>
            </a:extLst>
          </p:cNvPr>
          <p:cNvSpPr/>
          <p:nvPr/>
        </p:nvSpPr>
        <p:spPr bwMode="gray">
          <a:xfrm>
            <a:off x="7588739" y="4970190"/>
            <a:ext cx="4101737" cy="469551"/>
          </a:xfrm>
          <a:prstGeom prst="wedgeRectCallout">
            <a:avLst>
              <a:gd name="adj1" fmla="val -70142"/>
              <a:gd name="adj2" fmla="val 175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2AA0B79-9706-48CF-A2D2-B2D20219AF9A}"/>
              </a:ext>
            </a:extLst>
          </p:cNvPr>
          <p:cNvSpPr/>
          <p:nvPr/>
        </p:nvSpPr>
        <p:spPr bwMode="gray">
          <a:xfrm>
            <a:off x="7466819" y="5711792"/>
            <a:ext cx="4101737" cy="679864"/>
          </a:xfrm>
          <a:prstGeom prst="wedgeRectCallout">
            <a:avLst>
              <a:gd name="adj1" fmla="val -69473"/>
              <a:gd name="adj2" fmla="val -330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Template for storage instantiated for and attached to every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63050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B412-9021-4A86-A6DD-6F5A12D36128}"/>
              </a:ext>
            </a:extLst>
          </p:cNvPr>
          <p:cNvSpPr>
            <a:spLocks noGrp="1"/>
          </p:cNvSpPr>
          <p:nvPr>
            <p:ph type="title"/>
          </p:nvPr>
        </p:nvSpPr>
        <p:spPr>
          <a:xfrm>
            <a:off x="504001" y="504000"/>
            <a:ext cx="11186476" cy="369332"/>
          </a:xfrm>
        </p:spPr>
        <p:txBody>
          <a:bodyPr/>
          <a:lstStyle/>
          <a:p>
            <a:r>
              <a:rPr lang="en-US" dirty="0" err="1"/>
              <a:t>StatefulSet</a:t>
            </a:r>
            <a:endParaRPr lang="en-US" dirty="0"/>
          </a:p>
        </p:txBody>
      </p:sp>
      <p:sp>
        <p:nvSpPr>
          <p:cNvPr id="3" name="Text Placeholder 2">
            <a:extLst>
              <a:ext uri="{FF2B5EF4-FFF2-40B4-BE49-F238E27FC236}">
                <a16:creationId xmlns:a16="http://schemas.microsoft.com/office/drawing/2014/main" id="{42386A7A-BD0D-4CF4-B6A9-696F4CF1E8BF}"/>
              </a:ext>
            </a:extLst>
          </p:cNvPr>
          <p:cNvSpPr txBox="1">
            <a:spLocks/>
          </p:cNvSpPr>
          <p:nvPr/>
        </p:nvSpPr>
        <p:spPr>
          <a:xfrm>
            <a:off x="504000" y="1124700"/>
            <a:ext cx="9737280"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To run </a:t>
            </a:r>
            <a:r>
              <a:rPr lang="en-US" dirty="0" err="1"/>
              <a:t>stateful</a:t>
            </a:r>
            <a:r>
              <a:rPr lang="en-US" dirty="0"/>
              <a:t> applications on Kubernetes, use resources of type “</a:t>
            </a:r>
            <a:r>
              <a:rPr lang="en-US" dirty="0" err="1"/>
              <a:t>StatefulSet</a:t>
            </a:r>
            <a:r>
              <a:rPr lang="en-US" dirty="0"/>
              <a:t>”</a:t>
            </a:r>
          </a:p>
          <a:p>
            <a:pPr lvl="1"/>
            <a:r>
              <a:rPr lang="en-US" dirty="0"/>
              <a:t>Similarly to deployments it can scale and perform rolling updates etc.</a:t>
            </a:r>
          </a:p>
          <a:p>
            <a:pPr lvl="1"/>
            <a:r>
              <a:rPr lang="en-US" dirty="0"/>
              <a:t>Provides guarantees about the ordering and uniqueness of replicas</a:t>
            </a:r>
          </a:p>
          <a:p>
            <a:pPr lvl="1"/>
            <a:r>
              <a:rPr lang="en-US" dirty="0"/>
              <a:t>Differentiating Features</a:t>
            </a:r>
          </a:p>
          <a:p>
            <a:pPr lvl="2"/>
            <a:r>
              <a:rPr lang="en-US" dirty="0"/>
              <a:t>Stable network identifiers for individuals</a:t>
            </a:r>
          </a:p>
          <a:p>
            <a:pPr lvl="2"/>
            <a:r>
              <a:rPr lang="en-US" dirty="0"/>
              <a:t>Stable storage, instantiated per individual replica</a:t>
            </a:r>
          </a:p>
          <a:p>
            <a:pPr lvl="2"/>
            <a:r>
              <a:rPr lang="en-US" dirty="0"/>
              <a:t>Ordinal index for pods</a:t>
            </a:r>
          </a:p>
          <a:p>
            <a:pPr lvl="2"/>
            <a:r>
              <a:rPr lang="en-US" dirty="0"/>
              <a:t>Ordered or parallel pod management strategy</a:t>
            </a:r>
          </a:p>
          <a:p>
            <a:pPr lvl="2"/>
            <a:r>
              <a:rPr lang="en-US" dirty="0"/>
              <a:t>Advanced update strategies</a:t>
            </a:r>
          </a:p>
          <a:p>
            <a:pPr lvl="2"/>
            <a:endParaRPr lang="en-US" dirty="0"/>
          </a:p>
        </p:txBody>
      </p:sp>
      <p:sp>
        <p:nvSpPr>
          <p:cNvPr id="4" name="Rectangle 3">
            <a:extLst>
              <a:ext uri="{FF2B5EF4-FFF2-40B4-BE49-F238E27FC236}">
                <a16:creationId xmlns:a16="http://schemas.microsoft.com/office/drawing/2014/main" id="{B23F2C85-AB33-44D9-9FA6-06E553C1C647}"/>
              </a:ext>
            </a:extLst>
          </p:cNvPr>
          <p:cNvSpPr/>
          <p:nvPr/>
        </p:nvSpPr>
        <p:spPr>
          <a:xfrm>
            <a:off x="504000" y="5647420"/>
            <a:ext cx="10889424" cy="415498"/>
          </a:xfrm>
          <a:prstGeom prst="rect">
            <a:avLst/>
          </a:prstGeom>
        </p:spPr>
        <p:txBody>
          <a:bodyPr wrap="square">
            <a:spAutoFit/>
          </a:bodyPr>
          <a:lstStyle/>
          <a:p>
            <a:r>
              <a:rPr lang="en-US" dirty="0"/>
              <a:t>More info: </a:t>
            </a:r>
            <a:r>
              <a:rPr lang="en-US" dirty="0">
                <a:hlinkClick r:id="rId3"/>
              </a:rPr>
              <a:t>https://kubernetes.io/docs/tutorials/stateful-application/basic-stateful-set</a:t>
            </a:r>
            <a:r>
              <a:rPr lang="en-US" dirty="0"/>
              <a:t> </a:t>
            </a:r>
          </a:p>
        </p:txBody>
      </p:sp>
    </p:spTree>
    <p:extLst>
      <p:ext uri="{BB962C8B-B14F-4D97-AF65-F5344CB8AC3E}">
        <p14:creationId xmlns:p14="http://schemas.microsoft.com/office/powerpoint/2010/main" val="38787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48D6-B428-49B2-924E-18EC96CF6113}"/>
              </a:ext>
            </a:extLst>
          </p:cNvPr>
          <p:cNvSpPr>
            <a:spLocks noGrp="1"/>
          </p:cNvSpPr>
          <p:nvPr>
            <p:ph type="title"/>
          </p:nvPr>
        </p:nvSpPr>
        <p:spPr>
          <a:xfrm>
            <a:off x="504001" y="504000"/>
            <a:ext cx="11186476" cy="369332"/>
          </a:xfrm>
        </p:spPr>
        <p:txBody>
          <a:bodyPr/>
          <a:lstStyle/>
          <a:p>
            <a:r>
              <a:rPr lang="en-US" dirty="0"/>
              <a:t>Headless Service</a:t>
            </a:r>
          </a:p>
        </p:txBody>
      </p:sp>
      <p:sp>
        <p:nvSpPr>
          <p:cNvPr id="4" name="Rectangle 3">
            <a:extLst>
              <a:ext uri="{FF2B5EF4-FFF2-40B4-BE49-F238E27FC236}">
                <a16:creationId xmlns:a16="http://schemas.microsoft.com/office/drawing/2014/main" id="{85374B6B-026E-42EB-AAC2-F74902A359B2}"/>
              </a:ext>
            </a:extLst>
          </p:cNvPr>
          <p:cNvSpPr/>
          <p:nvPr/>
        </p:nvSpPr>
        <p:spPr bwMode="gray">
          <a:xfrm>
            <a:off x="7022129" y="5566434"/>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B6AD3138-68D3-4CEB-A8CE-AEE3DEA5E8DD}"/>
              </a:ext>
            </a:extLst>
          </p:cNvPr>
          <p:cNvSpPr/>
          <p:nvPr/>
        </p:nvSpPr>
        <p:spPr bwMode="gray">
          <a:xfrm>
            <a:off x="9675588" y="556643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1700FA8E-30E7-4F74-9A66-01BA8554BDAD}"/>
              </a:ext>
            </a:extLst>
          </p:cNvPr>
          <p:cNvSpPr/>
          <p:nvPr/>
        </p:nvSpPr>
        <p:spPr bwMode="gray">
          <a:xfrm>
            <a:off x="8348858" y="5566434"/>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8" name="Arrow: Up-Down 7">
            <a:extLst>
              <a:ext uri="{FF2B5EF4-FFF2-40B4-BE49-F238E27FC236}">
                <a16:creationId xmlns:a16="http://schemas.microsoft.com/office/drawing/2014/main" id="{CCBD9CCE-EB58-49A9-ACBD-E375E5557E3B}"/>
              </a:ext>
            </a:extLst>
          </p:cNvPr>
          <p:cNvSpPr/>
          <p:nvPr/>
        </p:nvSpPr>
        <p:spPr bwMode="gray">
          <a:xfrm rot="1527349">
            <a:off x="7792950" y="4212948"/>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grpSp>
        <p:nvGrpSpPr>
          <p:cNvPr id="18" name="Group 17">
            <a:extLst>
              <a:ext uri="{FF2B5EF4-FFF2-40B4-BE49-F238E27FC236}">
                <a16:creationId xmlns:a16="http://schemas.microsoft.com/office/drawing/2014/main" id="{FAD99E3B-C64C-474C-8E9F-EF8E9FEBC75B}"/>
              </a:ext>
            </a:extLst>
          </p:cNvPr>
          <p:cNvGrpSpPr/>
          <p:nvPr/>
        </p:nvGrpSpPr>
        <p:grpSpPr>
          <a:xfrm>
            <a:off x="7811230" y="843471"/>
            <a:ext cx="2249770" cy="1106406"/>
            <a:chOff x="4894294" y="1144175"/>
            <a:chExt cx="2249770" cy="1106406"/>
          </a:xfrm>
        </p:grpSpPr>
        <p:sp>
          <p:nvSpPr>
            <p:cNvPr id="7" name="Cloud 6">
              <a:extLst>
                <a:ext uri="{FF2B5EF4-FFF2-40B4-BE49-F238E27FC236}">
                  <a16:creationId xmlns:a16="http://schemas.microsoft.com/office/drawing/2014/main" id="{979E5088-42B7-419B-9AFD-2793FF442079}"/>
                </a:ext>
              </a:extLst>
            </p:cNvPr>
            <p:cNvSpPr/>
            <p:nvPr/>
          </p:nvSpPr>
          <p:spPr bwMode="gray">
            <a:xfrm>
              <a:off x="4894294" y="1144175"/>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Graphic 8" descr="User">
              <a:extLst>
                <a:ext uri="{FF2B5EF4-FFF2-40B4-BE49-F238E27FC236}">
                  <a16:creationId xmlns:a16="http://schemas.microsoft.com/office/drawing/2014/main" id="{05E36B02-98D1-4936-AD0A-1C831B4906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1979" y="1259589"/>
              <a:ext cx="914400" cy="914400"/>
            </a:xfrm>
            <a:prstGeom prst="rect">
              <a:avLst/>
            </a:prstGeom>
          </p:spPr>
        </p:pic>
      </p:grpSp>
      <p:sp>
        <p:nvSpPr>
          <p:cNvPr id="10" name="Arrow: Up-Down 9">
            <a:extLst>
              <a:ext uri="{FF2B5EF4-FFF2-40B4-BE49-F238E27FC236}">
                <a16:creationId xmlns:a16="http://schemas.microsoft.com/office/drawing/2014/main" id="{88178F3F-42D6-4028-AFD4-0B34FB654F1D}"/>
              </a:ext>
            </a:extLst>
          </p:cNvPr>
          <p:cNvSpPr/>
          <p:nvPr/>
        </p:nvSpPr>
        <p:spPr bwMode="gray">
          <a:xfrm>
            <a:off x="8796497" y="4277091"/>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F77BCAAF-BD99-4A6A-9EAA-79AAD018CD4B}"/>
              </a:ext>
            </a:extLst>
          </p:cNvPr>
          <p:cNvSpPr/>
          <p:nvPr/>
        </p:nvSpPr>
        <p:spPr bwMode="gray">
          <a:xfrm rot="20805168">
            <a:off x="9932726" y="4197075"/>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0" name="Rectangle: Rounded Corners 19">
            <a:extLst>
              <a:ext uri="{FF2B5EF4-FFF2-40B4-BE49-F238E27FC236}">
                <a16:creationId xmlns:a16="http://schemas.microsoft.com/office/drawing/2014/main" id="{2069EC24-085D-457E-9CCA-1F800929CAAC}"/>
              </a:ext>
            </a:extLst>
          </p:cNvPr>
          <p:cNvSpPr/>
          <p:nvPr/>
        </p:nvSpPr>
        <p:spPr bwMode="gray">
          <a:xfrm>
            <a:off x="6816852" y="2687091"/>
            <a:ext cx="4247388"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“headless” service: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DNS: </a:t>
            </a:r>
            <a:r>
              <a:rPr lang="en-US" sz="1800" kern="0" dirty="0" err="1">
                <a:ea typeface="Arial Unicode MS" pitchFamily="34" charset="-128"/>
                <a:cs typeface="Arial Unicode MS" pitchFamily="34" charset="-128"/>
              </a:rPr>
              <a:t>nginx.default.svc.cluster.local</a:t>
            </a:r>
            <a:endParaRPr lang="en-US" sz="1800" kern="0" dirty="0">
              <a:ea typeface="Arial Unicode MS" pitchFamily="34" charset="-128"/>
              <a:cs typeface="Arial Unicode MS" pitchFamily="34" charset="-128"/>
            </a:endParaRPr>
          </a:p>
        </p:txBody>
      </p:sp>
      <p:sp>
        <p:nvSpPr>
          <p:cNvPr id="25" name="Arrow: Up-Down 24">
            <a:extLst>
              <a:ext uri="{FF2B5EF4-FFF2-40B4-BE49-F238E27FC236}">
                <a16:creationId xmlns:a16="http://schemas.microsoft.com/office/drawing/2014/main" id="{4D19573C-6069-4C38-B2DB-DC47979C3B86}"/>
              </a:ext>
            </a:extLst>
          </p:cNvPr>
          <p:cNvSpPr/>
          <p:nvPr/>
        </p:nvSpPr>
        <p:spPr bwMode="gray">
          <a:xfrm>
            <a:off x="8825005" y="2031506"/>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7" name="Double Bracket 26">
            <a:extLst>
              <a:ext uri="{FF2B5EF4-FFF2-40B4-BE49-F238E27FC236}">
                <a16:creationId xmlns:a16="http://schemas.microsoft.com/office/drawing/2014/main" id="{7EBAFC0A-4FF7-4EA6-9A36-D30AFD18435B}"/>
              </a:ext>
            </a:extLst>
          </p:cNvPr>
          <p:cNvSpPr/>
          <p:nvPr/>
        </p:nvSpPr>
        <p:spPr>
          <a:xfrm>
            <a:off x="656443" y="1544905"/>
            <a:ext cx="5333339" cy="3884367"/>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sz="1400" b="1" dirty="0" err="1"/>
              <a:t>nslookup</a:t>
            </a:r>
            <a:r>
              <a:rPr lang="en-US" sz="1400" b="1" dirty="0"/>
              <a:t> nginx-0.nginx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nginx-0.nginx</a:t>
            </a:r>
          </a:p>
          <a:p>
            <a:r>
              <a:rPr lang="en-US" sz="1400" dirty="0"/>
              <a:t>Address 1: 10.244.1.6</a:t>
            </a:r>
          </a:p>
          <a:p>
            <a:endParaRPr lang="en-US" sz="1400" dirty="0"/>
          </a:p>
          <a:p>
            <a:r>
              <a:rPr lang="en-US" sz="1400" b="1" dirty="0" err="1"/>
              <a:t>nslookup</a:t>
            </a:r>
            <a:r>
              <a:rPr lang="en-US" sz="1400" b="1" dirty="0"/>
              <a:t> nginx-1.nginx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nginx-1.nginx</a:t>
            </a:r>
          </a:p>
          <a:p>
            <a:r>
              <a:rPr lang="en-US" sz="1400" dirty="0"/>
              <a:t>Address 1: 10.244.2.6</a:t>
            </a:r>
          </a:p>
        </p:txBody>
      </p:sp>
    </p:spTree>
    <p:extLst>
      <p:ext uri="{BB962C8B-B14F-4D97-AF65-F5344CB8AC3E}">
        <p14:creationId xmlns:p14="http://schemas.microsoft.com/office/powerpoint/2010/main" val="148263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418328450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1582</Words>
  <Application>Microsoft Office PowerPoint</Application>
  <PresentationFormat>Custom</PresentationFormat>
  <Paragraphs>176</Paragraphs>
  <Slides>12</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Stateless Applications with Deployments</vt:lpstr>
      <vt:lpstr>Stateful Applications with Deployments</vt:lpstr>
      <vt:lpstr>Stateful Applications with StatefulSets</vt:lpstr>
      <vt:lpstr>Examples</vt:lpstr>
      <vt:lpstr>StatefulSet – basic structure</vt:lpstr>
      <vt:lpstr>StatefulSet</vt:lpstr>
      <vt:lpstr>Headless Service</vt:lpstr>
      <vt:lpstr>Demo</vt:lpstr>
      <vt:lpstr>initContainer</vt:lpstr>
      <vt:lpstr>Exercise 07</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580</cp:revision>
  <dcterms:created xsi:type="dcterms:W3CDTF">2015-10-14T11:21:43Z</dcterms:created>
  <dcterms:modified xsi:type="dcterms:W3CDTF">2018-11-21T08:13:17Z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