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9"/>
  </p:notesMasterIdLst>
  <p:handoutMasterIdLst>
    <p:handoutMasterId r:id="rId30"/>
  </p:handoutMasterIdLst>
  <p:sldIdLst>
    <p:sldId id="433" r:id="rId2"/>
    <p:sldId id="956" r:id="rId3"/>
    <p:sldId id="958" r:id="rId4"/>
    <p:sldId id="966" r:id="rId5"/>
    <p:sldId id="961" r:id="rId6"/>
    <p:sldId id="964" r:id="rId7"/>
    <p:sldId id="471" r:id="rId8"/>
    <p:sldId id="948" r:id="rId9"/>
    <p:sldId id="950" r:id="rId10"/>
    <p:sldId id="951" r:id="rId11"/>
    <p:sldId id="952" r:id="rId12"/>
    <p:sldId id="953" r:id="rId13"/>
    <p:sldId id="954" r:id="rId14"/>
    <p:sldId id="459" r:id="rId15"/>
    <p:sldId id="926" r:id="rId16"/>
    <p:sldId id="467" r:id="rId17"/>
    <p:sldId id="931" r:id="rId18"/>
    <p:sldId id="940" r:id="rId19"/>
    <p:sldId id="936" r:id="rId20"/>
    <p:sldId id="943" r:id="rId21"/>
    <p:sldId id="942" r:id="rId22"/>
    <p:sldId id="944" r:id="rId23"/>
    <p:sldId id="945" r:id="rId24"/>
    <p:sldId id="965" r:id="rId25"/>
    <p:sldId id="967" r:id="rId26"/>
    <p:sldId id="458" r:id="rId27"/>
    <p:sldId id="265" r:id="rId2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103" autoAdjust="0"/>
  </p:normalViewPr>
  <p:slideViewPr>
    <p:cSldViewPr snapToGrid="0" showGuides="1">
      <p:cViewPr varScale="1">
        <p:scale>
          <a:sx n="84" d="100"/>
          <a:sy n="84" d="100"/>
        </p:scale>
        <p:origin x="105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643537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pod security policy that basically allows everything. There are no restrictions of user IDs, privileges or file system groups. Container validated against this rule may run with root permissions.</a:t>
            </a:r>
          </a:p>
          <a:p>
            <a:r>
              <a:rPr lang="en-US" dirty="0"/>
              <a:t>It is also possible to access the host in almost any possible way.</a:t>
            </a:r>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624201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way more restrictive pod security policy. Pods validated against it, must not use volume types other than </a:t>
            </a:r>
            <a:r>
              <a:rPr lang="en-US" dirty="0" err="1"/>
              <a:t>configMap</a:t>
            </a:r>
            <a:r>
              <a:rPr lang="en-US" dirty="0"/>
              <a:t>, </a:t>
            </a:r>
            <a:r>
              <a:rPr lang="en-US" dirty="0" err="1"/>
              <a:t>emptyDir</a:t>
            </a:r>
            <a:r>
              <a:rPr lang="en-US" dirty="0"/>
              <a:t>, projected (project multiple info in the same directory) &amp; secret. PVC or host fs are blocked.</a:t>
            </a:r>
          </a:p>
          <a:p>
            <a:r>
              <a:rPr lang="en-US" dirty="0"/>
              <a:t>The usage of UID 0 is also forbidden.</a:t>
            </a:r>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19090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setup for the security discussion:</a:t>
            </a:r>
          </a:p>
          <a:p>
            <a:endParaRPr lang="en-US" dirty="0"/>
          </a:p>
          <a:p>
            <a:r>
              <a:rPr lang="en-US" dirty="0"/>
              <a:t>A </a:t>
            </a:r>
            <a:r>
              <a:rPr lang="en-US" dirty="0" err="1"/>
              <a:t>kubernetes</a:t>
            </a:r>
            <a:r>
              <a:rPr lang="en-US" dirty="0"/>
              <a:t> cluster runs as usual with one to many nodes. Each node is a </a:t>
            </a:r>
            <a:r>
              <a:rPr lang="en-US" dirty="0" err="1"/>
              <a:t>linux</a:t>
            </a:r>
            <a:r>
              <a:rPr lang="en-US" dirty="0"/>
              <a:t> host with a kernel, docker daemon and </a:t>
            </a:r>
            <a:r>
              <a:rPr lang="en-US" dirty="0" err="1"/>
              <a:t>kubelet</a:t>
            </a:r>
            <a:r>
              <a:rPr lang="en-US" dirty="0"/>
              <a:t>. We also have the master with API server and </a:t>
            </a:r>
            <a:r>
              <a:rPr lang="en-US" dirty="0" err="1"/>
              <a:t>etcd</a:t>
            </a:r>
            <a:r>
              <a:rPr lang="en-US" dirty="0"/>
              <a:t> where configuration, some passwords and the cluster state is stored.</a:t>
            </a:r>
          </a:p>
          <a:p>
            <a:r>
              <a:rPr lang="en-US" dirty="0"/>
              <a:t>On the host we see here, there is a container running which was taken over by an attacker (i.e. us). The attacker is connected to a shell session within the container now.</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474895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thing we can do as an attacker is to abuse the compute power by doing some crypto mining. All we need, is to download mining software from the internet, connect it to some anonymous mining pool and wait.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116058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could be done to limit the impact of such an attack or to prevent parts of it?</a:t>
            </a:r>
          </a:p>
          <a:p>
            <a:endParaRPr lang="en-US" dirty="0"/>
          </a:p>
          <a:p>
            <a:pPr marL="342900" indent="-342900">
              <a:buAutoNum type="arabicParenR"/>
            </a:pPr>
            <a:r>
              <a:rPr lang="en-US" dirty="0"/>
              <a:t>Why should everyone be able to communicate with the internet by default? Blocking any egress traffic by default (with a network policy) and explicitly allow dedicated outbound connections will increase your cluster security significantly. </a:t>
            </a:r>
          </a:p>
          <a:p>
            <a:pPr marL="342900" indent="-342900">
              <a:buAutoNum type="arabicParenR"/>
            </a:pPr>
            <a:r>
              <a:rPr lang="en-US" dirty="0"/>
              <a:t>Apply resource constraints that fit your app.</a:t>
            </a:r>
          </a:p>
          <a:p>
            <a:pPr marL="342900" indent="-342900">
              <a:buAutoNum type="arabicParenR"/>
            </a:pPr>
            <a:r>
              <a:rPr lang="en-US" dirty="0"/>
              <a:t>Build (docker) images without curl, </a:t>
            </a:r>
            <a:r>
              <a:rPr lang="en-US" dirty="0" err="1"/>
              <a:t>wget</a:t>
            </a:r>
            <a:r>
              <a:rPr lang="en-US" dirty="0"/>
              <a:t> or similar tools (ideally also without apt/</a:t>
            </a:r>
            <a:r>
              <a:rPr lang="en-US" dirty="0" err="1"/>
              <a:t>apk</a:t>
            </a:r>
            <a:r>
              <a:rPr lang="en-US" dirty="0"/>
              <a:t>). </a:t>
            </a:r>
          </a:p>
          <a:p>
            <a:pPr marL="342900" indent="-342900">
              <a:buAutoNum type="arabicParenR"/>
            </a:pPr>
            <a:endParaRPr lang="en-US" dirty="0"/>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28552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abusing the compute power of a single container, an attacker could also try to move forward and gain access to more parts of the infrastructure. Unfortunately, Kubernetes makes our life easy here.</a:t>
            </a:r>
          </a:p>
          <a:p>
            <a:endParaRPr lang="en-US" dirty="0"/>
          </a:p>
          <a:p>
            <a:pPr marL="342900" indent="-342900">
              <a:buAutoNum type="arabicParenR"/>
            </a:pPr>
            <a:r>
              <a:rPr lang="en-US" dirty="0"/>
              <a:t>Try to become aware of the environment. Check the content of /proc/self/</a:t>
            </a:r>
            <a:r>
              <a:rPr lang="en-US" dirty="0" err="1"/>
              <a:t>cgroup</a:t>
            </a:r>
            <a:r>
              <a:rPr lang="en-US" dirty="0"/>
              <a:t> – does it contain a “</a:t>
            </a:r>
            <a:r>
              <a:rPr lang="en-US" dirty="0" err="1"/>
              <a:t>kube</a:t>
            </a:r>
            <a:r>
              <a:rPr lang="en-US" dirty="0"/>
              <a:t>” string? </a:t>
            </a:r>
          </a:p>
          <a:p>
            <a:pPr marL="342900" indent="-342900">
              <a:buAutoNum type="arabicParenR"/>
            </a:pPr>
            <a:r>
              <a:rPr lang="en-US" dirty="0"/>
              <a:t>Check, if there is a service account access token mounted to the default location /var/run/secrets/kubernetes.io/</a:t>
            </a:r>
            <a:r>
              <a:rPr lang="en-US" dirty="0" err="1"/>
              <a:t>serviceaccount</a:t>
            </a:r>
            <a:r>
              <a:rPr lang="en-US" dirty="0"/>
              <a:t>/token</a:t>
            </a:r>
          </a:p>
          <a:p>
            <a:pPr marL="342900" indent="-342900">
              <a:buAutoNum type="arabicParenR"/>
            </a:pPr>
            <a:r>
              <a:rPr lang="en-US" dirty="0"/>
              <a:t>Try to abuse the token to talk to the cluster’s API server. Use the FQDN of the </a:t>
            </a:r>
            <a:r>
              <a:rPr lang="en-US" dirty="0" err="1"/>
              <a:t>kubernetes</a:t>
            </a:r>
            <a:r>
              <a:rPr lang="en-US" dirty="0"/>
              <a:t> service in the default namespace for it. Note – this part requires curl or a similar tool.</a:t>
            </a:r>
          </a:p>
          <a:p>
            <a:pPr marL="342900" indent="-342900">
              <a:buAutoNum type="arabicParenR"/>
            </a:pPr>
            <a:r>
              <a:rPr lang="en-US" dirty="0"/>
              <a:t>If you’re able to access the API server, try to do something more meaningful – inject a sidecar container to all deployments or schedule a </a:t>
            </a:r>
            <a:r>
              <a:rPr lang="en-US" dirty="0" err="1"/>
              <a:t>daemonset</a:t>
            </a:r>
            <a:r>
              <a:rPr lang="en-US" dirty="0"/>
              <a:t> that mounts the host file system of each node. Try to write something as user root the node.</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764582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probably most important part: </a:t>
            </a:r>
            <a:r>
              <a:rPr lang="en-US" b="1" dirty="0"/>
              <a:t>disable </a:t>
            </a:r>
            <a:r>
              <a:rPr lang="en-US" dirty="0"/>
              <a:t>the automount option for the service account access token. There are very few container which would require permissions to talk to the </a:t>
            </a:r>
            <a:r>
              <a:rPr lang="en-US" dirty="0" err="1"/>
              <a:t>api</a:t>
            </a:r>
            <a:r>
              <a:rPr lang="en-US" dirty="0"/>
              <a:t> server. For these the mount option can be enabled explicitly or you run them with a different service account.</a:t>
            </a:r>
          </a:p>
          <a:p>
            <a:r>
              <a:rPr lang="en-US" dirty="0"/>
              <a:t>To disable the mount option, you should edit the service account object itself. </a:t>
            </a:r>
          </a:p>
          <a:p>
            <a:endParaRPr lang="en-US" dirty="0"/>
          </a:p>
          <a:p>
            <a:r>
              <a:rPr lang="en-US" dirty="0"/>
              <a:t>Also the access scope to the API should be limited via an RBAC role(binding). Does the service account really need to modify something or is viewing a few dedicated resources sufficient?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89584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pod &amp; container spec provide several options to prevent security issues.</a:t>
            </a:r>
          </a:p>
          <a:p>
            <a:endParaRPr lang="en-US" dirty="0"/>
          </a:p>
          <a:p>
            <a:r>
              <a:rPr lang="en-US" dirty="0"/>
              <a:t>Firstly, it is possible to limit the resource consumption of each container. This way it is not possible to consume all the resources of a host.</a:t>
            </a:r>
          </a:p>
          <a:p>
            <a:endParaRPr lang="en-US" dirty="0"/>
          </a:p>
          <a:p>
            <a:r>
              <a:rPr lang="en-US" dirty="0"/>
              <a:t>Secondly, you can specify certain security aspects, such as allowed capabilities, access to the underlying host or the user-IDs which are allowed in the context of the container. This will be part of the next presentation. </a:t>
            </a:r>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859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pod security policies can prevent usage of the host’s file system or network. </a:t>
            </a:r>
          </a:p>
          <a:p>
            <a:r>
              <a:rPr lang="en-US" dirty="0"/>
              <a:t>Pods attempting to mount the host file system or run as user root will be rejected.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953500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lvl="0" indent="0">
              <a:buFont typeface="Symbol" panose="05050102010706020507" pitchFamily="18" charset="2"/>
              <a:buNone/>
            </a:pPr>
            <a:r>
              <a:rPr lang="en-US" dirty="0"/>
              <a:t>To demonstrate scenario #2, we prepared a separate repo: https://github.wdf.sap.corp/ps-container/host-fs-access-hack </a:t>
            </a:r>
          </a:p>
          <a:p>
            <a:pPr marL="0" lvl="0" indent="0">
              <a:buFont typeface="Symbol" panose="05050102010706020507" pitchFamily="18" charset="2"/>
              <a:buNone/>
            </a:pPr>
            <a:r>
              <a:rPr lang="en-US" dirty="0"/>
              <a:t>It contains a </a:t>
            </a:r>
            <a:r>
              <a:rPr lang="en-US" dirty="0" err="1"/>
              <a:t>Dockerfile</a:t>
            </a:r>
            <a:r>
              <a:rPr lang="en-US" dirty="0"/>
              <a:t> as well as some scripts &amp; descriptions / explanations.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The attack will look like this:</a:t>
            </a:r>
          </a:p>
          <a:p>
            <a:pPr marL="0" lvl="0" indent="0">
              <a:buFont typeface="Symbol" panose="05050102010706020507" pitchFamily="18" charset="2"/>
              <a:buNone/>
            </a:pPr>
            <a:r>
              <a:rPr lang="en-US" dirty="0"/>
              <a:t>You want to schedule an </a:t>
            </a:r>
            <a:r>
              <a:rPr lang="en-US" dirty="0" err="1"/>
              <a:t>nginx</a:t>
            </a:r>
            <a:r>
              <a:rPr lang="en-US" dirty="0"/>
              <a:t> image and found this super fancy fork of </a:t>
            </a:r>
            <a:r>
              <a:rPr lang="en-US" dirty="0" err="1"/>
              <a:t>nginx</a:t>
            </a:r>
            <a:r>
              <a:rPr lang="en-US" dirty="0"/>
              <a:t> (something comparable happened to Tesla with a crypto miner). Now the </a:t>
            </a:r>
            <a:r>
              <a:rPr lang="en-US" dirty="0" err="1"/>
              <a:t>nginx</a:t>
            </a:r>
            <a:r>
              <a:rPr lang="en-US" dirty="0"/>
              <a:t> image is a little bit extended – it has curl and a special run_nginx.sh script. The script checks, if a service account access token is available and if the answer is yes, it will be abused to schedule a daemon set with host fs access. Check the logs of the daemon set pods to see, if it worked. </a:t>
            </a:r>
          </a:p>
          <a:p>
            <a:pPr marL="0" lvl="0" indent="0">
              <a:buFont typeface="Symbol" panose="05050102010706020507" pitchFamily="18" charset="2"/>
              <a:buNone/>
            </a:pPr>
            <a:r>
              <a:rPr lang="en-US" dirty="0"/>
              <a:t>Of course, after the script ran, </a:t>
            </a:r>
            <a:r>
              <a:rPr lang="en-US" dirty="0" err="1"/>
              <a:t>nginx</a:t>
            </a:r>
            <a:r>
              <a:rPr lang="en-US" dirty="0"/>
              <a:t> will be started too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make life easier, the Docker image has already been build &amp; uploaded to </a:t>
            </a:r>
            <a:r>
              <a:rPr lang="en-US" dirty="0" err="1"/>
              <a:t>artifactory</a:t>
            </a:r>
            <a:r>
              <a:rPr lang="en-US" dirty="0"/>
              <a:t> in DMZ. All you need to do, is to create an </a:t>
            </a:r>
            <a:r>
              <a:rPr lang="en-US" dirty="0" err="1"/>
              <a:t>imagepullsecret</a:t>
            </a:r>
            <a:r>
              <a:rPr lang="en-US" dirty="0"/>
              <a:t> with name “</a:t>
            </a:r>
            <a:r>
              <a:rPr lang="en-US" dirty="0" err="1"/>
              <a:t>artifactory</a:t>
            </a:r>
            <a:r>
              <a:rPr lang="en-US" dirty="0"/>
              <a:t>” and read access to </a:t>
            </a:r>
            <a:r>
              <a:rPr lang="de-DE" sz="1400" b="0" i="0" kern="1200" dirty="0">
                <a:solidFill>
                  <a:schemeClr val="tx1"/>
                </a:solidFill>
                <a:effectLst/>
                <a:latin typeface="+mn-lt"/>
                <a:ea typeface="+mn-ea"/>
                <a:cs typeface="+mn-cs"/>
              </a:rPr>
              <a:t>cc-k8s-course.docker.repositories.sap.ondemand.com/</a:t>
            </a:r>
            <a:r>
              <a:rPr lang="de-DE" sz="1400" b="0" i="0" kern="1200" dirty="0" err="1">
                <a:solidFill>
                  <a:schemeClr val="tx1"/>
                </a:solidFill>
                <a:effectLst/>
                <a:latin typeface="+mn-lt"/>
                <a:ea typeface="+mn-ea"/>
                <a:cs typeface="+mn-cs"/>
              </a:rPr>
              <a:t>security-examples</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nginx</a:t>
            </a:r>
            <a:r>
              <a:rPr lang="de-DE" sz="1400" b="0" i="0" kern="1200" dirty="0">
                <a:solidFill>
                  <a:schemeClr val="tx1"/>
                </a:solidFill>
                <a:effectLst/>
                <a:latin typeface="+mn-lt"/>
                <a:ea typeface="+mn-ea"/>
                <a:cs typeface="+mn-cs"/>
              </a:rPr>
              <a:t>-host-</a:t>
            </a:r>
            <a:r>
              <a:rPr lang="de-DE" sz="1400" b="0" i="0" kern="1200" dirty="0" err="1">
                <a:solidFill>
                  <a:schemeClr val="tx1"/>
                </a:solidFill>
                <a:effectLst/>
                <a:latin typeface="+mn-lt"/>
                <a:ea typeface="+mn-ea"/>
                <a:cs typeface="+mn-cs"/>
              </a:rPr>
              <a:t>fs</a:t>
            </a:r>
            <a:r>
              <a:rPr lang="de-DE" sz="1400" b="0" i="0" kern="1200" dirty="0">
                <a:solidFill>
                  <a:schemeClr val="tx1"/>
                </a:solidFill>
                <a:effectLst/>
                <a:latin typeface="+mn-lt"/>
                <a:ea typeface="+mn-ea"/>
                <a:cs typeface="+mn-cs"/>
              </a:rPr>
              <a:t>-hack. As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org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on </a:t>
            </a:r>
            <a:r>
              <a:rPr lang="de-DE" sz="1400" b="0" i="0" kern="1200" dirty="0" err="1">
                <a:solidFill>
                  <a:schemeClr val="tx1"/>
                </a:solidFill>
                <a:effectLst/>
                <a:latin typeface="+mn-lt"/>
                <a:ea typeface="+mn-ea"/>
                <a:cs typeface="+mn-cs"/>
              </a:rPr>
              <a:t>day</a:t>
            </a:r>
            <a:r>
              <a:rPr lang="de-DE" sz="1400" b="0" i="0" kern="1200" dirty="0">
                <a:solidFill>
                  <a:schemeClr val="tx1"/>
                </a:solidFill>
                <a:effectLst/>
                <a:latin typeface="+mn-lt"/>
                <a:ea typeface="+mn-ea"/>
                <a:cs typeface="+mn-cs"/>
              </a:rPr>
              <a:t> 4, </a:t>
            </a:r>
            <a:r>
              <a:rPr lang="de-DE" sz="1400" b="0" i="0" kern="1200" dirty="0" err="1">
                <a:solidFill>
                  <a:schemeClr val="tx1"/>
                </a:solidFill>
                <a:effectLst/>
                <a:latin typeface="+mn-lt"/>
                <a:ea typeface="+mn-ea"/>
                <a:cs typeface="+mn-cs"/>
              </a:rPr>
              <a:t>you</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also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username</a:t>
            </a:r>
            <a:r>
              <a:rPr lang="de-DE" sz="1400" b="0" i="0" kern="1200" dirty="0">
                <a:solidFill>
                  <a:schemeClr val="tx1"/>
                </a:solidFill>
                <a:effectLst/>
                <a:latin typeface="+mn-lt"/>
                <a:ea typeface="+mn-ea"/>
                <a:cs typeface="+mn-cs"/>
              </a:rPr>
              <a:t> / </a:t>
            </a:r>
            <a:r>
              <a:rPr lang="de-DE" sz="1400" b="0" i="0" kern="1200" dirty="0" err="1">
                <a:solidFill>
                  <a:schemeClr val="tx1"/>
                </a:solidFill>
                <a:effectLst/>
                <a:latin typeface="+mn-lt"/>
                <a:ea typeface="+mn-ea"/>
                <a:cs typeface="+mn-cs"/>
              </a:rPr>
              <a:t>password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(check https://github.wdf.sap.corp/slvi/docker-k8s-training/blob/master/kubernetes/k8s-bulletinboard/exercise_02_ads_app.md#step-0-imagepullsecret-for-sap-artifactory-repo-cc-k8s-course).</a:t>
            </a:r>
            <a:endParaRPr lang="en-US" dirty="0"/>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run the attack, you may use this deployment: https://github.wdf.sap.corp/ps-container/host-fs-access-hack/blob/master/host-fs-deployment.yaml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3384471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73818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74368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Forking tons of new processes can bring down a host easily. To prevent such an attack being driven from within a pod, limiting the number of processes allowed per process group / </a:t>
            </a:r>
            <a:r>
              <a:rPr lang="en-US" dirty="0" err="1"/>
              <a:t>cgroup</a:t>
            </a:r>
            <a:r>
              <a:rPr lang="en-US" dirty="0"/>
              <a:t> is very important. </a:t>
            </a:r>
          </a:p>
          <a:p>
            <a:endParaRPr lang="en-US" dirty="0"/>
          </a:p>
          <a:p>
            <a:r>
              <a:rPr lang="en-US" dirty="0"/>
              <a:t>Unfortunately the current implementation is only in alpha stage and implemented on </a:t>
            </a:r>
            <a:r>
              <a:rPr lang="en-US" dirty="0" err="1"/>
              <a:t>kubelet</a:t>
            </a:r>
            <a:r>
              <a:rPr lang="en-US" dirty="0"/>
              <a:t> level. </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647445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Without any pod security policy (</a:t>
            </a:r>
            <a:r>
              <a:rPr lang="en-US" sz="1400" b="0" i="0" kern="1200" dirty="0" err="1">
                <a:solidFill>
                  <a:schemeClr val="tx1"/>
                </a:solidFill>
                <a:effectLst/>
                <a:latin typeface="+mn-lt"/>
                <a:ea typeface="+mn-ea"/>
                <a:cs typeface="+mn-cs"/>
              </a:rPr>
              <a:t>psp</a:t>
            </a:r>
            <a:r>
              <a:rPr lang="en-US" sz="1400" b="0" i="0" kern="1200" dirty="0">
                <a:solidFill>
                  <a:schemeClr val="tx1"/>
                </a:solidFill>
                <a:effectLst/>
                <a:latin typeface="+mn-lt"/>
                <a:ea typeface="+mn-ea"/>
                <a:cs typeface="+mn-cs"/>
              </a:rPr>
              <a:t>) there are no centrally enforced constraints for containers. A container may run with root capabilities on the host and even mount the host’s file system with root permissions. In this case containment &amp; isolation is impossible.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729514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 </a:t>
            </a:r>
            <a:r>
              <a:rPr lang="en-US" sz="1400" b="0" i="1" kern="1200" dirty="0">
                <a:solidFill>
                  <a:schemeClr val="tx1"/>
                </a:solidFill>
                <a:effectLst/>
                <a:latin typeface="+mn-lt"/>
                <a:ea typeface="+mn-ea"/>
                <a:cs typeface="+mn-cs"/>
              </a:rPr>
              <a:t>Pod Security Policy</a:t>
            </a:r>
            <a:r>
              <a:rPr lang="en-US" sz="1400" b="0" i="0" kern="1200" dirty="0">
                <a:solidFill>
                  <a:schemeClr val="tx1"/>
                </a:solidFill>
                <a:effectLst/>
                <a:latin typeface="+mn-lt"/>
                <a:ea typeface="+mn-ea"/>
                <a:cs typeface="+mn-cs"/>
              </a:rPr>
              <a:t> is a cluster-level resource that controls security sensitive aspects of the pod specification. The </a:t>
            </a:r>
            <a:r>
              <a:rPr lang="en-US" dirty="0" err="1"/>
              <a:t>PodSecurityPolicy</a:t>
            </a:r>
            <a:r>
              <a:rPr lang="en-US" sz="1400" b="0" i="0" kern="1200" dirty="0">
                <a:solidFill>
                  <a:schemeClr val="tx1"/>
                </a:solidFill>
                <a:effectLst/>
                <a:latin typeface="+mn-lt"/>
                <a:ea typeface="+mn-ea"/>
                <a:cs typeface="+mn-cs"/>
              </a:rPr>
              <a:t> objects define a set of conditions that a pod must run with in order to be accepted into the system, as well as defaults for the related fields.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Once the controller is active, every pods needs to be associated with a policy object. We will see on the next slide, how that works.</a:t>
            </a:r>
          </a:p>
          <a:p>
            <a:r>
              <a:rPr lang="en-US" sz="1400" b="0" i="0" kern="1200" dirty="0">
                <a:solidFill>
                  <a:schemeClr val="tx1"/>
                </a:solidFill>
                <a:effectLst/>
                <a:latin typeface="+mn-lt"/>
                <a:ea typeface="+mn-ea"/>
                <a:cs typeface="+mn-cs"/>
              </a:rPr>
              <a:t>But as long as there is no policy, no pod will be accepted &amp;</a:t>
            </a:r>
            <a:r>
              <a:rPr lang="en-US" sz="1400" b="0" i="0" kern="1200" dirty="0">
                <a:solidFill>
                  <a:schemeClr val="tx1"/>
                </a:solidFill>
                <a:effectLst/>
                <a:latin typeface="+mn-lt"/>
                <a:ea typeface="+mn-ea"/>
                <a:cs typeface="+mn-cs"/>
                <a:sym typeface="Wingdings" panose="05000000000000000000" pitchFamily="2" charset="2"/>
              </a:rPr>
              <a:t> scheduled in the entire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131175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557057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27.svg"/><Relationship Id="rId4" Type="http://schemas.openxmlformats.org/officeDocument/2006/relationships/image" Target="../media/image29.sv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46.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46.sv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8.sv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github.com/karydia/karydia" TargetMode="External"/><Relationship Id="rId1" Type="http://schemas.openxmlformats.org/officeDocument/2006/relationships/slideLayout" Target="../slideLayouts/slideLayout21.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3.xml"/><Relationship Id="rId16" Type="http://schemas.openxmlformats.org/officeDocument/2006/relationships/image" Target="../media/image21.svg"/><Relationship Id="rId1" Type="http://schemas.openxmlformats.org/officeDocument/2006/relationships/slideLayout" Target="../slideLayouts/slideLayout8.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ubernetes/kubernetes/issues/43783"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7.svg"/></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Security</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F761BA4D-6949-49CB-8BE7-6A87C6801E45}"/>
              </a:ext>
            </a:extLst>
          </p:cNvPr>
          <p:cNvPicPr>
            <a:picLocks noChangeAspect="1"/>
          </p:cNvPicPr>
          <p:nvPr/>
        </p:nvPicPr>
        <p:blipFill>
          <a:blip r:embed="rId4"/>
          <a:stretch>
            <a:fillRect/>
          </a:stretch>
        </p:blipFill>
        <p:spPr>
          <a:xfrm>
            <a:off x="3855582" y="537617"/>
            <a:ext cx="4484009" cy="4484009"/>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8160681" y="3285280"/>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 checks the pod according to the policy definition</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572625" y="4881062"/>
            <a:ext cx="1866913" cy="1259333"/>
          </a:xfrm>
          <a:prstGeom prst="wedgeRectCallout">
            <a:avLst>
              <a:gd name="adj1" fmla="val 58241"/>
              <a:gd name="adj2" fmla="val -1031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“Activate” the policy for your service account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8280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7997561" y="3422807"/>
            <a:ext cx="2707032" cy="1259333"/>
          </a:xfrm>
          <a:prstGeom prst="wedgeRectCallout">
            <a:avLst>
              <a:gd name="adj1" fmla="val -73695"/>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 case host fs access is forbidden, the pod will be rejected</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4230326" y="3301685"/>
            <a:ext cx="1866913" cy="914401"/>
          </a:xfrm>
          <a:prstGeom prst="wedgeRectCallout">
            <a:avLst>
              <a:gd name="adj1" fmla="val -2698"/>
              <a:gd name="adj2" fmla="val 991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 host fs”</a:t>
            </a:r>
          </a:p>
        </p:txBody>
      </p:sp>
      <p:pic>
        <p:nvPicPr>
          <p:cNvPr id="29" name="Graphic 28" descr="High Voltage">
            <a:extLst>
              <a:ext uri="{FF2B5EF4-FFF2-40B4-BE49-F238E27FC236}">
                <a16:creationId xmlns:a16="http://schemas.microsoft.com/office/drawing/2014/main" id="{42202A74-8C1B-4538-92CE-DCA6A7BDC7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4402" y="2499579"/>
            <a:ext cx="1002965" cy="1002965"/>
          </a:xfrm>
          <a:prstGeom prst="rect">
            <a:avLst/>
          </a:prstGeom>
        </p:spPr>
      </p:pic>
    </p:spTree>
    <p:extLst>
      <p:ext uri="{BB962C8B-B14F-4D97-AF65-F5344CB8AC3E}">
        <p14:creationId xmlns:p14="http://schemas.microsoft.com/office/powerpoint/2010/main" val="401340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“Allow everything” </a:t>
            </a:r>
            <a:r>
              <a:rPr lang="en-US" dirty="0" err="1"/>
              <a:t>PodSecurityPolicy</a:t>
            </a:r>
            <a:endParaRPr lang="en-US" dirty="0"/>
          </a:p>
        </p:txBody>
      </p:sp>
      <p:sp>
        <p:nvSpPr>
          <p:cNvPr id="5" name="Speech Bubble: Rectangle 4">
            <a:extLst>
              <a:ext uri="{FF2B5EF4-FFF2-40B4-BE49-F238E27FC236}">
                <a16:creationId xmlns:a16="http://schemas.microsoft.com/office/drawing/2014/main" id="{E72DA577-22FF-4CEC-AC5F-3E41B31C4A4E}"/>
              </a:ext>
            </a:extLst>
          </p:cNvPr>
          <p:cNvSpPr/>
          <p:nvPr/>
        </p:nvSpPr>
        <p:spPr bwMode="gray">
          <a:xfrm>
            <a:off x="5486011" y="3449769"/>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file systems</a:t>
            </a:r>
          </a:p>
        </p:txBody>
      </p:sp>
      <p:sp>
        <p:nvSpPr>
          <p:cNvPr id="6" name="Speech Bubble: Rectangle 5">
            <a:extLst>
              <a:ext uri="{FF2B5EF4-FFF2-40B4-BE49-F238E27FC236}">
                <a16:creationId xmlns:a16="http://schemas.microsoft.com/office/drawing/2014/main" id="{10F24991-D27E-4732-8E6F-7B73385CD015}"/>
              </a:ext>
            </a:extLst>
          </p:cNvPr>
          <p:cNvSpPr/>
          <p:nvPr/>
        </p:nvSpPr>
        <p:spPr bwMode="gray">
          <a:xfrm>
            <a:off x="5486011" y="491640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Allow host access</a:t>
            </a:r>
          </a:p>
        </p:txBody>
      </p:sp>
      <p:pic>
        <p:nvPicPr>
          <p:cNvPr id="3" name="Picture 2">
            <a:extLst>
              <a:ext uri="{FF2B5EF4-FFF2-40B4-BE49-F238E27FC236}">
                <a16:creationId xmlns:a16="http://schemas.microsoft.com/office/drawing/2014/main" id="{6BA5E041-4BBA-4BFC-9973-DBDB25C62B83}"/>
              </a:ext>
            </a:extLst>
          </p:cNvPr>
          <p:cNvPicPr>
            <a:picLocks noChangeAspect="1"/>
          </p:cNvPicPr>
          <p:nvPr/>
        </p:nvPicPr>
        <p:blipFill>
          <a:blip r:embed="rId3"/>
          <a:stretch>
            <a:fillRect/>
          </a:stretch>
        </p:blipFill>
        <p:spPr>
          <a:xfrm>
            <a:off x="504001" y="1067030"/>
            <a:ext cx="3483208" cy="5389805"/>
          </a:xfrm>
          <a:prstGeom prst="rect">
            <a:avLst/>
          </a:prstGeom>
          <a:ln>
            <a:solidFill>
              <a:schemeClr val="tx1"/>
            </a:solidFill>
          </a:ln>
        </p:spPr>
      </p:pic>
      <p:sp>
        <p:nvSpPr>
          <p:cNvPr id="7" name="Speech Bubble: Rectangle 6">
            <a:extLst>
              <a:ext uri="{FF2B5EF4-FFF2-40B4-BE49-F238E27FC236}">
                <a16:creationId xmlns:a16="http://schemas.microsoft.com/office/drawing/2014/main" id="{380AE598-53AA-4992-A686-BA6206D18B69}"/>
              </a:ext>
            </a:extLst>
          </p:cNvPr>
          <p:cNvSpPr/>
          <p:nvPr/>
        </p:nvSpPr>
        <p:spPr bwMode="gray">
          <a:xfrm>
            <a:off x="5486011" y="1769804"/>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user &amp; permissions</a:t>
            </a:r>
          </a:p>
        </p:txBody>
      </p:sp>
    </p:spTree>
    <p:extLst>
      <p:ext uri="{BB962C8B-B14F-4D97-AF65-F5344CB8AC3E}">
        <p14:creationId xmlns:p14="http://schemas.microsoft.com/office/powerpoint/2010/main" val="43308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Restrictive </a:t>
            </a:r>
            <a:r>
              <a:rPr lang="en-US" dirty="0" err="1"/>
              <a:t>PodSecurityPolicy</a:t>
            </a:r>
            <a:endParaRPr lang="en-US" dirty="0"/>
          </a:p>
        </p:txBody>
      </p:sp>
      <p:sp>
        <p:nvSpPr>
          <p:cNvPr id="6" name="Speech Bubble: Rectangle 5">
            <a:extLst>
              <a:ext uri="{FF2B5EF4-FFF2-40B4-BE49-F238E27FC236}">
                <a16:creationId xmlns:a16="http://schemas.microsoft.com/office/drawing/2014/main" id="{4743897D-D050-4D5A-8CA5-0A06E67A4A7A}"/>
              </a:ext>
            </a:extLst>
          </p:cNvPr>
          <p:cNvSpPr/>
          <p:nvPr/>
        </p:nvSpPr>
        <p:spPr bwMode="gray">
          <a:xfrm>
            <a:off x="5475378" y="2700087"/>
            <a:ext cx="4018844" cy="1085104"/>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system groups &amp; supplemental groups cannot be 0</a:t>
            </a:r>
          </a:p>
        </p:txBody>
      </p:sp>
      <p:sp>
        <p:nvSpPr>
          <p:cNvPr id="7" name="Speech Bubble: Rectangle 6">
            <a:extLst>
              <a:ext uri="{FF2B5EF4-FFF2-40B4-BE49-F238E27FC236}">
                <a16:creationId xmlns:a16="http://schemas.microsoft.com/office/drawing/2014/main" id="{E5BD8DCE-5A1D-4BC8-8C9D-5C21698DA285}"/>
              </a:ext>
            </a:extLst>
          </p:cNvPr>
          <p:cNvSpPr/>
          <p:nvPr/>
        </p:nvSpPr>
        <p:spPr bwMode="gray">
          <a:xfrm>
            <a:off x="5475378" y="117717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 is not allow to run with UID 0</a:t>
            </a:r>
          </a:p>
        </p:txBody>
      </p:sp>
      <p:sp>
        <p:nvSpPr>
          <p:cNvPr id="8" name="Speech Bubble: Rectangle 7">
            <a:extLst>
              <a:ext uri="{FF2B5EF4-FFF2-40B4-BE49-F238E27FC236}">
                <a16:creationId xmlns:a16="http://schemas.microsoft.com/office/drawing/2014/main" id="{18A13BC3-6B90-4926-B65A-2467F87A55E2}"/>
              </a:ext>
            </a:extLst>
          </p:cNvPr>
          <p:cNvSpPr/>
          <p:nvPr/>
        </p:nvSpPr>
        <p:spPr bwMode="gray">
          <a:xfrm>
            <a:off x="5475378" y="5142408"/>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Whitelist volume types</a:t>
            </a:r>
          </a:p>
        </p:txBody>
      </p:sp>
      <p:pic>
        <p:nvPicPr>
          <p:cNvPr id="2" name="Picture 1">
            <a:extLst>
              <a:ext uri="{FF2B5EF4-FFF2-40B4-BE49-F238E27FC236}">
                <a16:creationId xmlns:a16="http://schemas.microsoft.com/office/drawing/2014/main" id="{7E8C1EA0-8804-4F1F-893B-3B66C409FDCC}"/>
              </a:ext>
            </a:extLst>
          </p:cNvPr>
          <p:cNvPicPr>
            <a:picLocks noChangeAspect="1"/>
          </p:cNvPicPr>
          <p:nvPr/>
        </p:nvPicPr>
        <p:blipFill>
          <a:blip r:embed="rId3"/>
          <a:stretch>
            <a:fillRect/>
          </a:stretch>
        </p:blipFill>
        <p:spPr>
          <a:xfrm>
            <a:off x="504001" y="978305"/>
            <a:ext cx="3568269" cy="5375695"/>
          </a:xfrm>
          <a:prstGeom prst="rect">
            <a:avLst/>
          </a:prstGeom>
          <a:ln>
            <a:solidFill>
              <a:schemeClr val="tx1"/>
            </a:solidFill>
          </a:ln>
        </p:spPr>
      </p:pic>
    </p:spTree>
    <p:extLst>
      <p:ext uri="{BB962C8B-B14F-4D97-AF65-F5344CB8AC3E}">
        <p14:creationId xmlns:p14="http://schemas.microsoft.com/office/powerpoint/2010/main" val="57322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accept: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pic>
        <p:nvPicPr>
          <p:cNvPr id="4" name="Picture 3">
            <a:extLst>
              <a:ext uri="{FF2B5EF4-FFF2-40B4-BE49-F238E27FC236}">
                <a16:creationId xmlns:a16="http://schemas.microsoft.com/office/drawing/2014/main" id="{CC5F828F-B494-4491-AF27-48E98AFF321B}"/>
              </a:ext>
            </a:extLst>
          </p:cNvPr>
          <p:cNvPicPr>
            <a:picLocks noChangeAspect="1"/>
          </p:cNvPicPr>
          <p:nvPr/>
        </p:nvPicPr>
        <p:blipFill>
          <a:blip r:embed="rId3"/>
          <a:stretch>
            <a:fillRect/>
          </a:stretch>
        </p:blipFill>
        <p:spPr>
          <a:xfrm>
            <a:off x="8113651" y="2838413"/>
            <a:ext cx="700145" cy="971843"/>
          </a:xfrm>
          <a:prstGeom prst="rect">
            <a:avLst/>
          </a:prstGeom>
        </p:spPr>
      </p:pic>
      <p:pic>
        <p:nvPicPr>
          <p:cNvPr id="6" name="Picture 5">
            <a:extLst>
              <a:ext uri="{FF2B5EF4-FFF2-40B4-BE49-F238E27FC236}">
                <a16:creationId xmlns:a16="http://schemas.microsoft.com/office/drawing/2014/main" id="{BAE9FA16-C748-4105-A878-ED67D62F16CB}"/>
              </a:ext>
            </a:extLst>
          </p:cNvPr>
          <p:cNvPicPr>
            <a:picLocks noChangeAspect="1"/>
          </p:cNvPicPr>
          <p:nvPr/>
        </p:nvPicPr>
        <p:blipFill>
          <a:blip r:embed="rId4"/>
          <a:stretch>
            <a:fillRect/>
          </a:stretch>
        </p:blipFill>
        <p:spPr>
          <a:xfrm>
            <a:off x="591705" y="4935423"/>
            <a:ext cx="954325" cy="954325"/>
          </a:xfrm>
          <a:prstGeom prst="rect">
            <a:avLst/>
          </a:prstGeom>
        </p:spPr>
      </p:pic>
      <p:pic>
        <p:nvPicPr>
          <p:cNvPr id="10" name="Picture 9">
            <a:extLst>
              <a:ext uri="{FF2B5EF4-FFF2-40B4-BE49-F238E27FC236}">
                <a16:creationId xmlns:a16="http://schemas.microsoft.com/office/drawing/2014/main" id="{FD49209D-46DC-4980-9438-E71BF6CB4DBF}"/>
              </a:ext>
            </a:extLst>
          </p:cNvPr>
          <p:cNvPicPr>
            <a:picLocks noChangeAspect="1"/>
          </p:cNvPicPr>
          <p:nvPr/>
        </p:nvPicPr>
        <p:blipFill>
          <a:blip r:embed="rId5"/>
          <a:stretch>
            <a:fillRect/>
          </a:stretch>
        </p:blipFill>
        <p:spPr>
          <a:xfrm>
            <a:off x="727706" y="2369060"/>
            <a:ext cx="538204" cy="824528"/>
          </a:xfrm>
          <a:prstGeom prst="rect">
            <a:avLst/>
          </a:prstGeom>
        </p:spPr>
      </p:pic>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36" grpId="0" animBg="1"/>
      <p:bldP spid="28" grpId="0" animBg="1"/>
      <p:bldP spid="29" grpId="0" animBg="1"/>
      <p:bldP spid="39" grpId="0" animBg="1"/>
      <p:bldP spid="50" grpId="0" animBg="1"/>
      <p:bldP spid="51"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Attacking K8s</a:t>
            </a:r>
          </a:p>
        </p:txBody>
      </p:sp>
      <p:pic>
        <p:nvPicPr>
          <p:cNvPr id="5" name="Picture 4">
            <a:extLst>
              <a:ext uri="{FF2B5EF4-FFF2-40B4-BE49-F238E27FC236}">
                <a16:creationId xmlns:a16="http://schemas.microsoft.com/office/drawing/2014/main" id="{46822AB6-27A0-4E88-8B9A-E70E5967B8E0}"/>
              </a:ext>
            </a:extLst>
          </p:cNvPr>
          <p:cNvPicPr>
            <a:picLocks noChangeAspect="1"/>
          </p:cNvPicPr>
          <p:nvPr/>
        </p:nvPicPr>
        <p:blipFill>
          <a:blip r:embed="rId2"/>
          <a:stretch>
            <a:fillRect/>
          </a:stretch>
        </p:blipFill>
        <p:spPr>
          <a:xfrm>
            <a:off x="5648820" y="1309270"/>
            <a:ext cx="4239460" cy="4239460"/>
          </a:xfrm>
          <a:prstGeom prst="rect">
            <a:avLst/>
          </a:prstGeom>
        </p:spPr>
      </p:pic>
    </p:spTree>
    <p:extLst>
      <p:ext uri="{BB962C8B-B14F-4D97-AF65-F5344CB8AC3E}">
        <p14:creationId xmlns:p14="http://schemas.microsoft.com/office/powerpoint/2010/main" val="202624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8026BE7A-4593-49C0-8AB0-9ACDBBAC32F0}"/>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E6DC1ADC-4654-4F03-B065-7C743FA94D33}"/>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Rounded Corners 4">
            <a:extLst>
              <a:ext uri="{FF2B5EF4-FFF2-40B4-BE49-F238E27FC236}">
                <a16:creationId xmlns:a16="http://schemas.microsoft.com/office/drawing/2014/main" id="{89234713-B92F-490B-816D-7D03DE2CB399}"/>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Connector 10">
            <a:extLst>
              <a:ext uri="{FF2B5EF4-FFF2-40B4-BE49-F238E27FC236}">
                <a16:creationId xmlns:a16="http://schemas.microsoft.com/office/drawing/2014/main" id="{8212A066-C642-4653-8248-71D0D018FB9C}"/>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3C39E6E-8802-487D-8EFB-5EE635D38FB0}"/>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Rounded Corners 35">
            <a:extLst>
              <a:ext uri="{FF2B5EF4-FFF2-40B4-BE49-F238E27FC236}">
                <a16:creationId xmlns:a16="http://schemas.microsoft.com/office/drawing/2014/main" id="{4A2A2717-CD54-4CDC-BC00-C10239978171}"/>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Setup</a:t>
            </a:r>
          </a:p>
        </p:txBody>
      </p:sp>
      <p:sp>
        <p:nvSpPr>
          <p:cNvPr id="51" name="TextBox 50">
            <a:extLst>
              <a:ext uri="{FF2B5EF4-FFF2-40B4-BE49-F238E27FC236}">
                <a16:creationId xmlns:a16="http://schemas.microsoft.com/office/drawing/2014/main" id="{8C4896B8-4474-4EDB-AED8-677DAF5587AB}"/>
              </a:ext>
            </a:extLst>
          </p:cNvPr>
          <p:cNvSpPr txBox="1"/>
          <p:nvPr/>
        </p:nvSpPr>
        <p:spPr>
          <a:xfrm>
            <a:off x="1799514" y="3189516"/>
            <a:ext cx="3471248" cy="692497"/>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Hello world! </a:t>
            </a:r>
          </a:p>
        </p:txBody>
      </p:sp>
      <p:pic>
        <p:nvPicPr>
          <p:cNvPr id="53" name="Graphic 52" descr="User">
            <a:extLst>
              <a:ext uri="{FF2B5EF4-FFF2-40B4-BE49-F238E27FC236}">
                <a16:creationId xmlns:a16="http://schemas.microsoft.com/office/drawing/2014/main" id="{07CB2D72-906B-4C0A-9807-D997DAED37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9069" y="3189071"/>
            <a:ext cx="914400" cy="914400"/>
          </a:xfrm>
          <a:prstGeom prst="rect">
            <a:avLst/>
          </a:prstGeom>
        </p:spPr>
      </p:pic>
      <p:pic>
        <p:nvPicPr>
          <p:cNvPr id="55" name="Graphic 54" descr="Internet">
            <a:extLst>
              <a:ext uri="{FF2B5EF4-FFF2-40B4-BE49-F238E27FC236}">
                <a16:creationId xmlns:a16="http://schemas.microsoft.com/office/drawing/2014/main" id="{015D3B6F-37B0-49FA-BA5E-C09B56E26F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7615" y="2752054"/>
            <a:ext cx="1219201" cy="1219201"/>
          </a:xfrm>
          <a:prstGeom prst="rect">
            <a:avLst/>
          </a:prstGeom>
        </p:spPr>
      </p:pic>
      <p:sp>
        <p:nvSpPr>
          <p:cNvPr id="56" name="Rectangle 55">
            <a:extLst>
              <a:ext uri="{FF2B5EF4-FFF2-40B4-BE49-F238E27FC236}">
                <a16:creationId xmlns:a16="http://schemas.microsoft.com/office/drawing/2014/main" id="{46DA3ECC-152B-4E97-8059-7E45D120D6C5}"/>
              </a:ext>
            </a:extLst>
          </p:cNvPr>
          <p:cNvSpPr/>
          <p:nvPr/>
        </p:nvSpPr>
        <p:spPr bwMode="gray">
          <a:xfrm>
            <a:off x="5293234" y="3410584"/>
            <a:ext cx="1594885" cy="106325"/>
          </a:xfrm>
          <a:prstGeom prst="rect">
            <a:avLst/>
          </a:prstGeom>
          <a:solidFill>
            <a:schemeClr val="accent5"/>
          </a:solid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407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1: Bitcoin, Ethereum, </a:t>
            </a:r>
            <a:r>
              <a:rPr lang="en-US" dirty="0" err="1"/>
              <a:t>Monero</a:t>
            </a:r>
            <a:r>
              <a:rPr lang="en-US" dirty="0"/>
              <a:t>!</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Tree>
    <p:extLst>
      <p:ext uri="{BB962C8B-B14F-4D97-AF65-F5344CB8AC3E}">
        <p14:creationId xmlns:p14="http://schemas.microsoft.com/office/powerpoint/2010/main" val="121240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87457-F3B6-44B0-B1C5-0E54471BB2F1}"/>
              </a:ext>
            </a:extLst>
          </p:cNvPr>
          <p:cNvSpPr>
            <a:spLocks noGrp="1"/>
          </p:cNvSpPr>
          <p:nvPr>
            <p:ph type="title"/>
          </p:nvPr>
        </p:nvSpPr>
        <p:spPr/>
        <p:txBody>
          <a:bodyPr/>
          <a:lstStyle/>
          <a:p>
            <a:r>
              <a:rPr lang="en-US" dirty="0"/>
              <a:t>How to prevent apps to wreak havoc?</a:t>
            </a:r>
          </a:p>
        </p:txBody>
      </p:sp>
      <p:grpSp>
        <p:nvGrpSpPr>
          <p:cNvPr id="19" name="Group 18">
            <a:extLst>
              <a:ext uri="{FF2B5EF4-FFF2-40B4-BE49-F238E27FC236}">
                <a16:creationId xmlns:a16="http://schemas.microsoft.com/office/drawing/2014/main" id="{E52CD11C-4930-4B80-9098-265892D1BDFD}"/>
              </a:ext>
            </a:extLst>
          </p:cNvPr>
          <p:cNvGrpSpPr/>
          <p:nvPr/>
        </p:nvGrpSpPr>
        <p:grpSpPr>
          <a:xfrm>
            <a:off x="950220" y="1219097"/>
            <a:ext cx="3189768" cy="1347720"/>
            <a:chOff x="1080165" y="1564862"/>
            <a:chExt cx="3189768" cy="1347720"/>
          </a:xfrm>
        </p:grpSpPr>
        <p:pic>
          <p:nvPicPr>
            <p:cNvPr id="9" name="Graphic 8" descr="Gauge">
              <a:extLst>
                <a:ext uri="{FF2B5EF4-FFF2-40B4-BE49-F238E27FC236}">
                  <a16:creationId xmlns:a16="http://schemas.microsoft.com/office/drawing/2014/main" id="{0F61950B-BE6F-4C20-A587-2C30E8E3A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7849" y="1564862"/>
              <a:ext cx="914400" cy="914400"/>
            </a:xfrm>
            <a:prstGeom prst="rect">
              <a:avLst/>
            </a:prstGeom>
          </p:spPr>
        </p:pic>
        <p:sp>
          <p:nvSpPr>
            <p:cNvPr id="16" name="TextBox 15">
              <a:extLst>
                <a:ext uri="{FF2B5EF4-FFF2-40B4-BE49-F238E27FC236}">
                  <a16:creationId xmlns:a16="http://schemas.microsoft.com/office/drawing/2014/main" id="{44124592-A052-43B9-9C1B-2254861806D0}"/>
                </a:ext>
              </a:extLst>
            </p:cNvPr>
            <p:cNvSpPr txBox="1"/>
            <p:nvPr/>
          </p:nvSpPr>
          <p:spPr>
            <a:xfrm>
              <a:off x="1080165" y="2635583"/>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Limit resource consumption</a:t>
              </a:r>
            </a:p>
          </p:txBody>
        </p:sp>
      </p:grpSp>
      <p:grpSp>
        <p:nvGrpSpPr>
          <p:cNvPr id="20" name="Group 19">
            <a:extLst>
              <a:ext uri="{FF2B5EF4-FFF2-40B4-BE49-F238E27FC236}">
                <a16:creationId xmlns:a16="http://schemas.microsoft.com/office/drawing/2014/main" id="{C2307E61-3D64-4893-AF49-FC88538FB2A6}"/>
              </a:ext>
            </a:extLst>
          </p:cNvPr>
          <p:cNvGrpSpPr/>
          <p:nvPr/>
        </p:nvGrpSpPr>
        <p:grpSpPr>
          <a:xfrm>
            <a:off x="950220" y="4835938"/>
            <a:ext cx="3189768" cy="1191399"/>
            <a:chOff x="1207755" y="4378738"/>
            <a:chExt cx="3189768" cy="1191399"/>
          </a:xfrm>
        </p:grpSpPr>
        <p:pic>
          <p:nvPicPr>
            <p:cNvPr id="7" name="Graphic 6" descr="Handcuffs">
              <a:extLst>
                <a:ext uri="{FF2B5EF4-FFF2-40B4-BE49-F238E27FC236}">
                  <a16:creationId xmlns:a16="http://schemas.microsoft.com/office/drawing/2014/main" id="{9AA91D06-899A-4995-A00E-EBB1ADAA10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45439" y="4378738"/>
              <a:ext cx="914400" cy="914400"/>
            </a:xfrm>
            <a:prstGeom prst="rect">
              <a:avLst/>
            </a:prstGeom>
          </p:spPr>
        </p:pic>
        <p:sp>
          <p:nvSpPr>
            <p:cNvPr id="17" name="TextBox 16">
              <a:extLst>
                <a:ext uri="{FF2B5EF4-FFF2-40B4-BE49-F238E27FC236}">
                  <a16:creationId xmlns:a16="http://schemas.microsoft.com/office/drawing/2014/main" id="{48B7D5A6-5CAC-40FE-BB5F-48CA79A5C5C6}"/>
                </a:ext>
              </a:extLst>
            </p:cNvPr>
            <p:cNvSpPr txBox="1"/>
            <p:nvPr/>
          </p:nvSpPr>
          <p:spPr>
            <a:xfrm>
              <a:off x="1207755" y="5293138"/>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Add security constraints</a:t>
              </a:r>
            </a:p>
          </p:txBody>
        </p:sp>
      </p:grpSp>
      <p:sp>
        <p:nvSpPr>
          <p:cNvPr id="21" name="Plus Sign 20">
            <a:extLst>
              <a:ext uri="{FF2B5EF4-FFF2-40B4-BE49-F238E27FC236}">
                <a16:creationId xmlns:a16="http://schemas.microsoft.com/office/drawing/2014/main" id="{CC1FA71E-4898-43A6-9A1D-6428CBE0B34E}"/>
              </a:ext>
            </a:extLst>
          </p:cNvPr>
          <p:cNvSpPr/>
          <p:nvPr/>
        </p:nvSpPr>
        <p:spPr bwMode="gray">
          <a:xfrm>
            <a:off x="1642906" y="2893303"/>
            <a:ext cx="1804397" cy="1616149"/>
          </a:xfrm>
          <a:prstGeom prst="mathPlus">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F890ADED-ABCE-4EBC-85AA-63965344EFFA}"/>
              </a:ext>
            </a:extLst>
          </p:cNvPr>
          <p:cNvSpPr/>
          <p:nvPr/>
        </p:nvSpPr>
        <p:spPr bwMode="gray">
          <a:xfrm>
            <a:off x="5558106" y="1656279"/>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CPU &amp; memory consumption</a:t>
            </a:r>
          </a:p>
        </p:txBody>
      </p:sp>
      <p:sp>
        <p:nvSpPr>
          <p:cNvPr id="24" name="Speech Bubble: Rectangle 23">
            <a:extLst>
              <a:ext uri="{FF2B5EF4-FFF2-40B4-BE49-F238E27FC236}">
                <a16:creationId xmlns:a16="http://schemas.microsoft.com/office/drawing/2014/main" id="{2C4138F8-6262-40B4-A714-D8F3BEB70764}"/>
              </a:ext>
            </a:extLst>
          </p:cNvPr>
          <p:cNvSpPr/>
          <p:nvPr/>
        </p:nvSpPr>
        <p:spPr bwMode="gray">
          <a:xfrm>
            <a:off x="5558106" y="4422056"/>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Prevent container from accessing the host &amp; limit the blast radius</a:t>
            </a:r>
          </a:p>
        </p:txBody>
      </p:sp>
    </p:spTree>
    <p:extLst>
      <p:ext uri="{BB962C8B-B14F-4D97-AF65-F5344CB8AC3E}">
        <p14:creationId xmlns:p14="http://schemas.microsoft.com/office/powerpoint/2010/main" val="364840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
        <p:nvSpPr>
          <p:cNvPr id="13" name="Speech Bubble: Rectangle 12">
            <a:extLst>
              <a:ext uri="{FF2B5EF4-FFF2-40B4-BE49-F238E27FC236}">
                <a16:creationId xmlns:a16="http://schemas.microsoft.com/office/drawing/2014/main" id="{607BCF5E-3042-4E57-BE13-298B44EF95D4}"/>
              </a:ext>
            </a:extLst>
          </p:cNvPr>
          <p:cNvSpPr/>
          <p:nvPr/>
        </p:nvSpPr>
        <p:spPr bwMode="gray">
          <a:xfrm>
            <a:off x="8835726" y="2793553"/>
            <a:ext cx="2318513" cy="617991"/>
          </a:xfrm>
          <a:prstGeom prst="wedgeRectCallout">
            <a:avLst>
              <a:gd name="adj1" fmla="val -50183"/>
              <a:gd name="adj2" fmla="val -11669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Block egress traffic with network policies</a:t>
            </a:r>
          </a:p>
        </p:txBody>
      </p:sp>
      <p:sp>
        <p:nvSpPr>
          <p:cNvPr id="14" name="Speech Bubble: Rectangle 13">
            <a:extLst>
              <a:ext uri="{FF2B5EF4-FFF2-40B4-BE49-F238E27FC236}">
                <a16:creationId xmlns:a16="http://schemas.microsoft.com/office/drawing/2014/main" id="{54F4D027-A4E0-4AEE-89BE-7D9AD78C2D7B}"/>
              </a:ext>
            </a:extLst>
          </p:cNvPr>
          <p:cNvSpPr/>
          <p:nvPr/>
        </p:nvSpPr>
        <p:spPr bwMode="gray">
          <a:xfrm>
            <a:off x="6989398" y="5176944"/>
            <a:ext cx="3014153" cy="1000664"/>
          </a:xfrm>
          <a:prstGeom prst="wedgeRectCallout">
            <a:avLst>
              <a:gd name="adj1" fmla="val -86024"/>
              <a:gd name="adj2" fmla="val -3169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resource consumption via container / pod spec</a:t>
            </a:r>
          </a:p>
        </p:txBody>
      </p:sp>
      <p:sp>
        <p:nvSpPr>
          <p:cNvPr id="15" name="Speech Bubble: Rectangle 14">
            <a:extLst>
              <a:ext uri="{FF2B5EF4-FFF2-40B4-BE49-F238E27FC236}">
                <a16:creationId xmlns:a16="http://schemas.microsoft.com/office/drawing/2014/main" id="{392769AA-5C5A-419E-B32F-1FC2321CC76E}"/>
              </a:ext>
            </a:extLst>
          </p:cNvPr>
          <p:cNvSpPr/>
          <p:nvPr/>
        </p:nvSpPr>
        <p:spPr bwMode="gray">
          <a:xfrm>
            <a:off x="6989399" y="4166401"/>
            <a:ext cx="3014152" cy="782350"/>
          </a:xfrm>
          <a:prstGeom prst="wedgeRectCallout">
            <a:avLst>
              <a:gd name="adj1" fmla="val -94596"/>
              <a:gd name="adj2" fmla="val -85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images don’t have tools like curl or </a:t>
            </a:r>
            <a:r>
              <a:rPr lang="en-US" sz="1800" kern="0" dirty="0" err="1">
                <a:ea typeface="Arial Unicode MS" pitchFamily="34" charset="-128"/>
                <a:cs typeface="Arial Unicode MS" pitchFamily="34" charset="-128"/>
              </a:rPr>
              <a:t>wget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67062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2: Take over the cluster / hosts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sp>
        <p:nvSpPr>
          <p:cNvPr id="16" name="Speech Bubble: Rectangle 15">
            <a:extLst>
              <a:ext uri="{FF2B5EF4-FFF2-40B4-BE49-F238E27FC236}">
                <a16:creationId xmlns:a16="http://schemas.microsoft.com/office/drawing/2014/main" id="{56E9EFCE-333F-4A4D-9149-A2996C1DB7BF}"/>
              </a:ext>
            </a:extLst>
          </p:cNvPr>
          <p:cNvSpPr/>
          <p:nvPr/>
        </p:nvSpPr>
        <p:spPr bwMode="gray">
          <a:xfrm>
            <a:off x="6984649" y="3573340"/>
            <a:ext cx="3840751" cy="732846"/>
          </a:xfrm>
          <a:prstGeom prst="wedgeRectCallout">
            <a:avLst>
              <a:gd name="adj1" fmla="val -44690"/>
              <a:gd name="adj2" fmla="val -10290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API server via </a:t>
            </a:r>
            <a:r>
              <a:rPr lang="en-US" sz="1800" kern="0" dirty="0" err="1">
                <a:ea typeface="Arial Unicode MS" pitchFamily="34" charset="-128"/>
                <a:cs typeface="Arial Unicode MS" pitchFamily="34" charset="-128"/>
              </a:rPr>
              <a:t>kubernetes.default.svc.cluster.local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23" name="Speech Bubble: Rectangle 22">
            <a:extLst>
              <a:ext uri="{FF2B5EF4-FFF2-40B4-BE49-F238E27FC236}">
                <a16:creationId xmlns:a16="http://schemas.microsoft.com/office/drawing/2014/main" id="{4E38303D-9619-41B0-8673-3DB2CDDA2DC9}"/>
              </a:ext>
            </a:extLst>
          </p:cNvPr>
          <p:cNvSpPr/>
          <p:nvPr/>
        </p:nvSpPr>
        <p:spPr bwMode="gray">
          <a:xfrm>
            <a:off x="7763083" y="2388438"/>
            <a:ext cx="2980762" cy="657919"/>
          </a:xfrm>
          <a:prstGeom prst="wedgeRectCallout">
            <a:avLst>
              <a:gd name="adj1" fmla="val -82297"/>
              <a:gd name="adj2" fmla="val 4851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Schedule new pod /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884DF847-38D8-4D66-94E6-0C9A1578F77E}"/>
              </a:ext>
            </a:extLst>
          </p:cNvPr>
          <p:cNvSpPr/>
          <p:nvPr/>
        </p:nvSpPr>
        <p:spPr bwMode="gray">
          <a:xfrm>
            <a:off x="6097239" y="5000411"/>
            <a:ext cx="4098485" cy="844379"/>
          </a:xfrm>
          <a:prstGeom prst="wedgeRectCallout">
            <a:avLst>
              <a:gd name="adj1" fmla="val -70990"/>
              <a:gd name="adj2" fmla="val -8339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 mount host file system to container &gt; worse, if container runs as root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94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1"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957AC1FF-B729-4CF0-843C-B9C6DEAA0A9A}"/>
              </a:ext>
            </a:extLst>
          </p:cNvPr>
          <p:cNvSpPr/>
          <p:nvPr/>
        </p:nvSpPr>
        <p:spPr bwMode="gray">
          <a:xfrm>
            <a:off x="6173878" y="4360018"/>
            <a:ext cx="2318513" cy="617991"/>
          </a:xfrm>
          <a:prstGeom prst="wedgeRectCallout">
            <a:avLst>
              <a:gd name="adj1" fmla="val -105214"/>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Don’t automount access tokens</a:t>
            </a:r>
          </a:p>
        </p:txBody>
      </p:sp>
      <p:sp>
        <p:nvSpPr>
          <p:cNvPr id="22" name="Speech Bubble: Rectangle 21">
            <a:extLst>
              <a:ext uri="{FF2B5EF4-FFF2-40B4-BE49-F238E27FC236}">
                <a16:creationId xmlns:a16="http://schemas.microsoft.com/office/drawing/2014/main" id="{7B13E8C6-494D-422F-A7E4-517448A05A36}"/>
              </a:ext>
            </a:extLst>
          </p:cNvPr>
          <p:cNvSpPr/>
          <p:nvPr/>
        </p:nvSpPr>
        <p:spPr bwMode="gray">
          <a:xfrm>
            <a:off x="8048716" y="3165847"/>
            <a:ext cx="2318513" cy="617991"/>
          </a:xfrm>
          <a:prstGeom prst="wedgeRectCallout">
            <a:avLst>
              <a:gd name="adj1" fmla="val -69903"/>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access scope with RBAC</a:t>
            </a:r>
          </a:p>
        </p:txBody>
      </p:sp>
    </p:spTree>
    <p:extLst>
      <p:ext uri="{BB962C8B-B14F-4D97-AF65-F5344CB8AC3E}">
        <p14:creationId xmlns:p14="http://schemas.microsoft.com/office/powerpoint/2010/main" val="3595589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17" name="Speech Bubble: Rectangle 16">
            <a:extLst>
              <a:ext uri="{FF2B5EF4-FFF2-40B4-BE49-F238E27FC236}">
                <a16:creationId xmlns:a16="http://schemas.microsoft.com/office/drawing/2014/main" id="{39BCD768-E390-46EC-93D8-36C6ADADE932}"/>
              </a:ext>
            </a:extLst>
          </p:cNvPr>
          <p:cNvSpPr/>
          <p:nvPr/>
        </p:nvSpPr>
        <p:spPr bwMode="gray">
          <a:xfrm>
            <a:off x="6651337" y="4246824"/>
            <a:ext cx="4274281" cy="1537284"/>
          </a:xfrm>
          <a:prstGeom prst="wedgeRectCallout">
            <a:avLst>
              <a:gd name="adj1" fmla="val -74492"/>
              <a:gd name="adj2" fmla="val -7835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noProof="0" dirty="0">
                <a:ea typeface="Arial Unicode MS" pitchFamily="34" charset="-128"/>
                <a:cs typeface="Arial Unicode MS" pitchFamily="34" charset="-128"/>
              </a:rPr>
              <a:t>Security policy:</a:t>
            </a:r>
            <a:r>
              <a:rPr lang="en-US" sz="1800" kern="0" dirty="0">
                <a:ea typeface="Arial Unicode MS" pitchFamily="34" charset="-128"/>
                <a:cs typeface="Arial Unicode MS" pitchFamily="34" charset="-128"/>
              </a:rPr>
              <a:t> </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run as non-root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block host file system access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3003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10246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810A03-F19B-46EA-B8EE-B5184F6E9CF6}"/>
              </a:ext>
            </a:extLst>
          </p:cNvPr>
          <p:cNvSpPr>
            <a:spLocks noGrp="1"/>
          </p:cNvSpPr>
          <p:nvPr>
            <p:ph type="title"/>
          </p:nvPr>
        </p:nvSpPr>
        <p:spPr/>
        <p:txBody>
          <a:bodyPr/>
          <a:lstStyle/>
          <a:p>
            <a:r>
              <a:rPr lang="en-US" dirty="0"/>
              <a:t>                 </a:t>
            </a:r>
            <a:r>
              <a:rPr lang="en-US" dirty="0" err="1"/>
              <a:t>Karydia</a:t>
            </a:r>
            <a:r>
              <a:rPr lang="en-US" dirty="0"/>
              <a:t> – secure by default</a:t>
            </a:r>
          </a:p>
        </p:txBody>
      </p:sp>
      <p:sp>
        <p:nvSpPr>
          <p:cNvPr id="4" name="Rectangle 3">
            <a:extLst>
              <a:ext uri="{FF2B5EF4-FFF2-40B4-BE49-F238E27FC236}">
                <a16:creationId xmlns:a16="http://schemas.microsoft.com/office/drawing/2014/main" id="{DC4FA8AC-9DA5-4325-83DB-FAC4C89FF981}"/>
              </a:ext>
            </a:extLst>
          </p:cNvPr>
          <p:cNvSpPr/>
          <p:nvPr/>
        </p:nvSpPr>
        <p:spPr>
          <a:xfrm>
            <a:off x="3711810" y="5027541"/>
            <a:ext cx="4770857" cy="461665"/>
          </a:xfrm>
          <a:prstGeom prst="rect">
            <a:avLst/>
          </a:prstGeom>
        </p:spPr>
        <p:txBody>
          <a:bodyPr wrap="none">
            <a:spAutoFit/>
          </a:bodyPr>
          <a:lstStyle/>
          <a:p>
            <a:pPr algn="ctr"/>
            <a:r>
              <a:rPr lang="de-DE" sz="2400" dirty="0">
                <a:hlinkClick r:id="rId2"/>
              </a:rPr>
              <a:t>https://github.com/karydia/karydia</a:t>
            </a:r>
            <a:endParaRPr lang="en-US" sz="2400" dirty="0"/>
          </a:p>
        </p:txBody>
      </p:sp>
      <p:sp>
        <p:nvSpPr>
          <p:cNvPr id="5" name="Quote placeholder">
            <a:extLst>
              <a:ext uri="{FF2B5EF4-FFF2-40B4-BE49-F238E27FC236}">
                <a16:creationId xmlns:a16="http://schemas.microsoft.com/office/drawing/2014/main" id="{2165E1B0-3388-4652-9BEA-77FBD1B1A67E}"/>
              </a:ext>
            </a:extLst>
          </p:cNvPr>
          <p:cNvSpPr txBox="1">
            <a:spLocks/>
          </p:cNvSpPr>
          <p:nvPr/>
        </p:nvSpPr>
        <p:spPr bwMode="gray">
          <a:xfrm>
            <a:off x="802383" y="2016714"/>
            <a:ext cx="4972775" cy="213290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2400" dirty="0"/>
              <a:t>Unmount</a:t>
            </a:r>
            <a:r>
              <a:rPr lang="en-US" sz="2400" dirty="0">
                <a:solidFill>
                  <a:schemeClr val="accent1"/>
                </a:solidFill>
              </a:rPr>
              <a:t> service account token!</a:t>
            </a:r>
          </a:p>
          <a:p>
            <a:r>
              <a:rPr lang="en-US" sz="2400" dirty="0"/>
              <a:t>Restrict </a:t>
            </a:r>
            <a:r>
              <a:rPr lang="en-US" sz="2400" dirty="0">
                <a:solidFill>
                  <a:schemeClr val="accent1"/>
                </a:solidFill>
              </a:rPr>
              <a:t>network communication!</a:t>
            </a:r>
            <a:endParaRPr lang="en-US" sz="2400" dirty="0"/>
          </a:p>
          <a:p>
            <a:r>
              <a:rPr lang="en-US" sz="2400" dirty="0"/>
              <a:t>Restrict </a:t>
            </a:r>
            <a:r>
              <a:rPr lang="en-US" sz="2400" dirty="0">
                <a:solidFill>
                  <a:schemeClr val="accent1"/>
                </a:solidFill>
              </a:rPr>
              <a:t>system calls!</a:t>
            </a:r>
            <a:endParaRPr lang="en-US" sz="2400" dirty="0"/>
          </a:p>
          <a:p>
            <a:r>
              <a:rPr lang="en-US" sz="2400" dirty="0"/>
              <a:t>Run with </a:t>
            </a:r>
            <a:r>
              <a:rPr lang="en-US" sz="2400" dirty="0">
                <a:solidFill>
                  <a:schemeClr val="accent1"/>
                </a:solidFill>
              </a:rPr>
              <a:t>minimal privileges!</a:t>
            </a:r>
            <a:endParaRPr lang="en-US" sz="2400" dirty="0"/>
          </a:p>
          <a:p>
            <a:endParaRPr lang="en-US" sz="2400" dirty="0"/>
          </a:p>
        </p:txBody>
      </p:sp>
      <p:pic>
        <p:nvPicPr>
          <p:cNvPr id="6" name="Picture 2">
            <a:extLst>
              <a:ext uri="{FF2B5EF4-FFF2-40B4-BE49-F238E27FC236}">
                <a16:creationId xmlns:a16="http://schemas.microsoft.com/office/drawing/2014/main" id="{625A63B7-B7C6-4DF9-B0BF-873E9C28E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0" y="62377"/>
            <a:ext cx="1252577" cy="12525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karydia-architecture.png">
            <a:extLst>
              <a:ext uri="{FF2B5EF4-FFF2-40B4-BE49-F238E27FC236}">
                <a16:creationId xmlns:a16="http://schemas.microsoft.com/office/drawing/2014/main" id="{26B5DD7E-8FFC-4B60-AC55-0CEF5AFF3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822" y="2016714"/>
            <a:ext cx="43815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225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#09</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sp>
        <p:nvSpPr>
          <p:cNvPr id="4" name="Rectangle 3">
            <a:extLst>
              <a:ext uri="{FF2B5EF4-FFF2-40B4-BE49-F238E27FC236}">
                <a16:creationId xmlns:a16="http://schemas.microsoft.com/office/drawing/2014/main" id="{D625668D-DAAB-4ECF-BBC1-4E4452A1BB62}"/>
              </a:ext>
            </a:extLst>
          </p:cNvPr>
          <p:cNvSpPr/>
          <p:nvPr/>
        </p:nvSpPr>
        <p:spPr bwMode="gray">
          <a:xfrm>
            <a:off x="504000" y="1701209"/>
            <a:ext cx="5593585" cy="1335981"/>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90CD0EE-693F-4582-9F18-78309AAC6119}"/>
              </a:ext>
            </a:extLst>
          </p:cNvPr>
          <p:cNvSpPr/>
          <p:nvPr/>
        </p:nvSpPr>
        <p:spPr bwMode="gray">
          <a:xfrm>
            <a:off x="504001" y="3192176"/>
            <a:ext cx="5593586" cy="3021064"/>
          </a:xfrm>
          <a:prstGeom prst="rect">
            <a:avLst/>
          </a:prstGeom>
          <a:solidFill>
            <a:schemeClr val="bg1">
              <a:lumMod val="6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b"/>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29818E2-657C-4813-A267-AC3A8FE7121B}"/>
              </a:ext>
            </a:extLst>
          </p:cNvPr>
          <p:cNvSpPr/>
          <p:nvPr/>
        </p:nvSpPr>
        <p:spPr bwMode="gray">
          <a:xfrm>
            <a:off x="2615928" y="2281963"/>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2D70EBBC-6973-4AC1-8760-EB4BDBDAFB8E}"/>
              </a:ext>
            </a:extLst>
          </p:cNvPr>
          <p:cNvSpPr/>
          <p:nvPr/>
        </p:nvSpPr>
        <p:spPr bwMode="gray">
          <a:xfrm>
            <a:off x="2486733" y="2170670"/>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8" name="Group 17">
            <a:extLst>
              <a:ext uri="{FF2B5EF4-FFF2-40B4-BE49-F238E27FC236}">
                <a16:creationId xmlns:a16="http://schemas.microsoft.com/office/drawing/2014/main" id="{BBDF4E9E-D55F-4976-9847-B753A3CB777C}"/>
              </a:ext>
            </a:extLst>
          </p:cNvPr>
          <p:cNvGrpSpPr/>
          <p:nvPr/>
        </p:nvGrpSpPr>
        <p:grpSpPr>
          <a:xfrm>
            <a:off x="784337" y="4127846"/>
            <a:ext cx="5032722" cy="1244009"/>
            <a:chOff x="784337" y="4061639"/>
            <a:chExt cx="5032722" cy="1244009"/>
          </a:xfrm>
        </p:grpSpPr>
        <p:pic>
          <p:nvPicPr>
            <p:cNvPr id="8" name="Graphic 7" descr="Disk">
              <a:extLst>
                <a:ext uri="{FF2B5EF4-FFF2-40B4-BE49-F238E27FC236}">
                  <a16:creationId xmlns:a16="http://schemas.microsoft.com/office/drawing/2014/main" id="{4121CF6F-1865-40BA-B07A-F4A6FA443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7987" y="4190324"/>
              <a:ext cx="914400" cy="914400"/>
            </a:xfrm>
            <a:prstGeom prst="rect">
              <a:avLst/>
            </a:prstGeom>
          </p:spPr>
        </p:pic>
        <p:pic>
          <p:nvPicPr>
            <p:cNvPr id="10" name="Graphic 9" descr="Cell Tower">
              <a:extLst>
                <a:ext uri="{FF2B5EF4-FFF2-40B4-BE49-F238E27FC236}">
                  <a16:creationId xmlns:a16="http://schemas.microsoft.com/office/drawing/2014/main" id="{B34E7284-85A2-45CF-A215-EF14B49F78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9574" y="4190324"/>
              <a:ext cx="914400" cy="914400"/>
            </a:xfrm>
            <a:prstGeom prst="rect">
              <a:avLst/>
            </a:prstGeom>
          </p:spPr>
        </p:pic>
        <p:pic>
          <p:nvPicPr>
            <p:cNvPr id="12" name="Graphic 11" descr="Plug">
              <a:extLst>
                <a:ext uri="{FF2B5EF4-FFF2-40B4-BE49-F238E27FC236}">
                  <a16:creationId xmlns:a16="http://schemas.microsoft.com/office/drawing/2014/main" id="{AE1D07BA-0B1A-4F04-8EFC-72CF773747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01161" y="4190324"/>
              <a:ext cx="914400" cy="914400"/>
            </a:xfrm>
            <a:prstGeom prst="rect">
              <a:avLst/>
            </a:prstGeom>
          </p:spPr>
        </p:pic>
        <p:pic>
          <p:nvPicPr>
            <p:cNvPr id="14" name="Graphic 13" descr="Processor">
              <a:extLst>
                <a:ext uri="{FF2B5EF4-FFF2-40B4-BE49-F238E27FC236}">
                  <a16:creationId xmlns:a16="http://schemas.microsoft.com/office/drawing/2014/main" id="{55E9AAF5-D39C-4129-BBA6-5290D3A7F9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2749" y="4190324"/>
              <a:ext cx="914400" cy="914400"/>
            </a:xfrm>
            <a:prstGeom prst="rect">
              <a:avLst/>
            </a:prstGeom>
          </p:spPr>
        </p:pic>
        <p:pic>
          <p:nvPicPr>
            <p:cNvPr id="16" name="Graphic 15" descr="Crown">
              <a:extLst>
                <a:ext uri="{FF2B5EF4-FFF2-40B4-BE49-F238E27FC236}">
                  <a16:creationId xmlns:a16="http://schemas.microsoft.com/office/drawing/2014/main" id="{9C2D0751-1855-4AAD-AA1E-2CBE948C48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4337" y="4190324"/>
              <a:ext cx="914400" cy="914400"/>
            </a:xfrm>
            <a:prstGeom prst="rect">
              <a:avLst/>
            </a:prstGeom>
          </p:spPr>
        </p:pic>
        <p:sp>
          <p:nvSpPr>
            <p:cNvPr id="17" name="Rectangle 16">
              <a:extLst>
                <a:ext uri="{FF2B5EF4-FFF2-40B4-BE49-F238E27FC236}">
                  <a16:creationId xmlns:a16="http://schemas.microsoft.com/office/drawing/2014/main" id="{DA40A998-E073-496F-B8D9-8248A8D3F74E}"/>
                </a:ext>
              </a:extLst>
            </p:cNvPr>
            <p:cNvSpPr/>
            <p:nvPr/>
          </p:nvSpPr>
          <p:spPr bwMode="gray">
            <a:xfrm>
              <a:off x="784337" y="4061639"/>
              <a:ext cx="5032722" cy="1244009"/>
            </a:xfrm>
            <a:prstGeom prst="rect">
              <a:avLst/>
            </a:prstGeom>
            <a:noFill/>
            <a:ln>
              <a:solidFill>
                <a:schemeClr val="accent5"/>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20" name="Straight Arrow Connector 19">
            <a:extLst>
              <a:ext uri="{FF2B5EF4-FFF2-40B4-BE49-F238E27FC236}">
                <a16:creationId xmlns:a16="http://schemas.microsoft.com/office/drawing/2014/main" id="{764BC70B-9E49-4B49-B4D0-6D33597E38D1}"/>
              </a:ext>
            </a:extLst>
          </p:cNvPr>
          <p:cNvCxnSpPr>
            <a:cxnSpLocks/>
            <a:stCxn id="17" idx="0"/>
            <a:endCxn id="6" idx="2"/>
          </p:cNvCxnSpPr>
          <p:nvPr/>
        </p:nvCxnSpPr>
        <p:spPr>
          <a:xfrm flipV="1">
            <a:off x="3300698" y="3506651"/>
            <a:ext cx="1" cy="62119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Lock">
            <a:extLst>
              <a:ext uri="{FF2B5EF4-FFF2-40B4-BE49-F238E27FC236}">
                <a16:creationId xmlns:a16="http://schemas.microsoft.com/office/drawing/2014/main" id="{DF7D762D-8C30-4420-939B-A0F6E90D2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59295" y="2570981"/>
            <a:ext cx="476603" cy="476603"/>
          </a:xfrm>
          <a:prstGeom prst="rect">
            <a:avLst/>
          </a:prstGeom>
        </p:spPr>
      </p:pic>
      <p:pic>
        <p:nvPicPr>
          <p:cNvPr id="30" name="Graphic 29" descr="List">
            <a:extLst>
              <a:ext uri="{FF2B5EF4-FFF2-40B4-BE49-F238E27FC236}">
                <a16:creationId xmlns:a16="http://schemas.microsoft.com/office/drawing/2014/main" id="{540C6834-FD8C-4A1D-BFB6-B52BEACC95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3498" y="2498158"/>
            <a:ext cx="914400" cy="914400"/>
          </a:xfrm>
          <a:prstGeom prst="rect">
            <a:avLst/>
          </a:prstGeom>
        </p:spPr>
      </p:pic>
      <p:pic>
        <p:nvPicPr>
          <p:cNvPr id="32" name="Graphic 31" descr="Lock">
            <a:extLst>
              <a:ext uri="{FF2B5EF4-FFF2-40B4-BE49-F238E27FC236}">
                <a16:creationId xmlns:a16="http://schemas.microsoft.com/office/drawing/2014/main" id="{EB02C1DE-FEF2-4458-8655-1EF5E54361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1256" y="1966414"/>
            <a:ext cx="476603" cy="476603"/>
          </a:xfrm>
          <a:prstGeom prst="rect">
            <a:avLst/>
          </a:prstGeom>
        </p:spPr>
      </p:pic>
      <p:pic>
        <p:nvPicPr>
          <p:cNvPr id="33" name="Graphic 32" descr="List">
            <a:extLst>
              <a:ext uri="{FF2B5EF4-FFF2-40B4-BE49-F238E27FC236}">
                <a16:creationId xmlns:a16="http://schemas.microsoft.com/office/drawing/2014/main" id="{EBEEA24E-FF95-4E28-B907-7B7AAD637A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45459" y="1893591"/>
            <a:ext cx="914400" cy="914400"/>
          </a:xfrm>
          <a:prstGeom prst="rect">
            <a:avLst/>
          </a:prstGeom>
        </p:spPr>
      </p:pic>
      <p:sp>
        <p:nvSpPr>
          <p:cNvPr id="34" name="TextBox 33">
            <a:extLst>
              <a:ext uri="{FF2B5EF4-FFF2-40B4-BE49-F238E27FC236}">
                <a16:creationId xmlns:a16="http://schemas.microsoft.com/office/drawing/2014/main" id="{7A0462DF-01CE-4022-82E2-1F5A8BD47E15}"/>
              </a:ext>
            </a:extLst>
          </p:cNvPr>
          <p:cNvSpPr txBox="1"/>
          <p:nvPr/>
        </p:nvSpPr>
        <p:spPr>
          <a:xfrm>
            <a:off x="6526584" y="1701209"/>
            <a:ext cx="5163894" cy="4570482"/>
          </a:xfrm>
          <a:prstGeom prst="rect">
            <a:avLst/>
          </a:prstGeom>
          <a:noFill/>
        </p:spPr>
        <p:txBody>
          <a:bodyPr wrap="square" lIns="0" tIns="0" rIns="0" bIns="0" rtlCol="0">
            <a:spAutoFit/>
          </a:bodyP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Pods may be configured that all container:</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access the host file system</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use the host network </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share the host IPC namespace </a:t>
            </a:r>
          </a:p>
          <a:p>
            <a:pPr defTabSz="914400" fontAlgn="base">
              <a:spcBef>
                <a:spcPct val="50000"/>
              </a:spcBef>
              <a:spcAft>
                <a:spcPct val="0"/>
              </a:spcAft>
              <a:buSzPct val="100000"/>
            </a:pPr>
            <a:endParaRPr lang="en-US" sz="1800" kern="0" dirty="0">
              <a:ea typeface="Arial Unicode MS" pitchFamily="34" charset="-128"/>
              <a:cs typeface="Arial Unicode MS" pitchFamily="34" charset="-128"/>
            </a:endParaRPr>
          </a:p>
          <a:p>
            <a:pPr defTabSz="914400" fontAlgn="base">
              <a:spcBef>
                <a:spcPct val="50000"/>
              </a:spcBef>
              <a:spcAft>
                <a:spcPct val="0"/>
              </a:spcAft>
              <a:buSzPct val="10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SecurityContext</a:t>
            </a:r>
            <a:endParaRPr lang="en-US" sz="1800" kern="0" dirty="0">
              <a:ea typeface="Arial Unicode MS" pitchFamily="34" charset="-128"/>
              <a:cs typeface="Arial Unicode MS" pitchFamily="34" charset="-128"/>
            </a:endParaRP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specifies user and group ID for processes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adds Linux capabilities &amp; security profiles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set the container root filesystem to read-only</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allows privilege escalation / run in “privileged mode”</a:t>
            </a:r>
          </a:p>
        </p:txBody>
      </p:sp>
    </p:spTree>
    <p:extLst>
      <p:ext uri="{BB962C8B-B14F-4D97-AF65-F5344CB8AC3E}">
        <p14:creationId xmlns:p14="http://schemas.microsoft.com/office/powerpoint/2010/main" val="98589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pic>
        <p:nvPicPr>
          <p:cNvPr id="7" name="Picture 6">
            <a:extLst>
              <a:ext uri="{FF2B5EF4-FFF2-40B4-BE49-F238E27FC236}">
                <a16:creationId xmlns:a16="http://schemas.microsoft.com/office/drawing/2014/main" id="{ADFCB5AA-7CE6-4540-A518-42F6327A0352}"/>
              </a:ext>
            </a:extLst>
          </p:cNvPr>
          <p:cNvPicPr>
            <a:picLocks noChangeAspect="1"/>
          </p:cNvPicPr>
          <p:nvPr/>
        </p:nvPicPr>
        <p:blipFill>
          <a:blip r:embed="rId3"/>
          <a:stretch>
            <a:fillRect/>
          </a:stretch>
        </p:blipFill>
        <p:spPr>
          <a:xfrm>
            <a:off x="504001" y="1600428"/>
            <a:ext cx="3961905" cy="3657143"/>
          </a:xfrm>
          <a:prstGeom prst="rect">
            <a:avLst/>
          </a:prstGeom>
          <a:ln>
            <a:solidFill>
              <a:schemeClr val="tx1"/>
            </a:solidFill>
          </a:ln>
        </p:spPr>
      </p:pic>
      <p:pic>
        <p:nvPicPr>
          <p:cNvPr id="9" name="Picture 8">
            <a:extLst>
              <a:ext uri="{FF2B5EF4-FFF2-40B4-BE49-F238E27FC236}">
                <a16:creationId xmlns:a16="http://schemas.microsoft.com/office/drawing/2014/main" id="{08795617-C0D0-4735-859C-AF5001E4D036}"/>
              </a:ext>
            </a:extLst>
          </p:cNvPr>
          <p:cNvPicPr>
            <a:picLocks noChangeAspect="1"/>
          </p:cNvPicPr>
          <p:nvPr/>
        </p:nvPicPr>
        <p:blipFill>
          <a:blip r:embed="rId4"/>
          <a:stretch>
            <a:fillRect/>
          </a:stretch>
        </p:blipFill>
        <p:spPr>
          <a:xfrm>
            <a:off x="7623810" y="1605189"/>
            <a:ext cx="4066667" cy="3647619"/>
          </a:xfrm>
          <a:prstGeom prst="rect">
            <a:avLst/>
          </a:prstGeom>
          <a:ln>
            <a:solidFill>
              <a:schemeClr val="tx1"/>
            </a:solidFill>
          </a:ln>
        </p:spPr>
      </p:pic>
      <p:sp>
        <p:nvSpPr>
          <p:cNvPr id="23" name="Speech Bubble: Rectangle 22">
            <a:extLst>
              <a:ext uri="{FF2B5EF4-FFF2-40B4-BE49-F238E27FC236}">
                <a16:creationId xmlns:a16="http://schemas.microsoft.com/office/drawing/2014/main" id="{22361B66-F142-4B9A-8D5F-6B816AADA162}"/>
              </a:ext>
            </a:extLst>
          </p:cNvPr>
          <p:cNvSpPr/>
          <p:nvPr/>
        </p:nvSpPr>
        <p:spPr bwMode="gray">
          <a:xfrm>
            <a:off x="4135921" y="1867524"/>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C23D9BD9-B598-4B4D-B3FC-BB683BF35A02}"/>
              </a:ext>
            </a:extLst>
          </p:cNvPr>
          <p:cNvSpPr/>
          <p:nvPr/>
        </p:nvSpPr>
        <p:spPr bwMode="gray">
          <a:xfrm>
            <a:off x="4135921" y="1867523"/>
            <a:ext cx="3102277" cy="769799"/>
          </a:xfrm>
          <a:prstGeom prst="wedgeRectCallout">
            <a:avLst>
              <a:gd name="adj1" fmla="val 71293"/>
              <a:gd name="adj2" fmla="val -209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Allow/deny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Speech Bubble: Rectangle 24">
            <a:extLst>
              <a:ext uri="{FF2B5EF4-FFF2-40B4-BE49-F238E27FC236}">
                <a16:creationId xmlns:a16="http://schemas.microsoft.com/office/drawing/2014/main" id="{E1D0A08B-2534-498D-BE04-EE1AE2E266AE}"/>
              </a:ext>
            </a:extLst>
          </p:cNvPr>
          <p:cNvSpPr/>
          <p:nvPr/>
        </p:nvSpPr>
        <p:spPr bwMode="gray">
          <a:xfrm>
            <a:off x="4135920" y="2876572"/>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AB21FF2-494F-4134-BFD2-BCFBFBCF9606}"/>
              </a:ext>
            </a:extLst>
          </p:cNvPr>
          <p:cNvSpPr/>
          <p:nvPr/>
        </p:nvSpPr>
        <p:spPr bwMode="gray">
          <a:xfrm>
            <a:off x="4135919" y="2876571"/>
            <a:ext cx="3102277" cy="769799"/>
          </a:xfrm>
          <a:prstGeom prst="wedgeRectCallout">
            <a:avLst>
              <a:gd name="adj1" fmla="val 74395"/>
              <a:gd name="adj2" fmla="val -122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681C7CE-4604-4640-B001-A8DDC95D673C}"/>
              </a:ext>
            </a:extLst>
          </p:cNvPr>
          <p:cNvSpPr/>
          <p:nvPr/>
        </p:nvSpPr>
        <p:spPr bwMode="gray">
          <a:xfrm>
            <a:off x="2671276" y="5564195"/>
            <a:ext cx="3102277" cy="769799"/>
          </a:xfrm>
          <a:prstGeom prst="wedgeRectCallout">
            <a:avLst>
              <a:gd name="adj1" fmla="val -43816"/>
              <a:gd name="adj2" fmla="val -722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privilege escalation &amp; add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Speech Bubble: Rectangle 28">
            <a:extLst>
              <a:ext uri="{FF2B5EF4-FFF2-40B4-BE49-F238E27FC236}">
                <a16:creationId xmlns:a16="http://schemas.microsoft.com/office/drawing/2014/main" id="{B570343F-D366-4C29-B564-31068625C2AA}"/>
              </a:ext>
            </a:extLst>
          </p:cNvPr>
          <p:cNvSpPr/>
          <p:nvPr/>
        </p:nvSpPr>
        <p:spPr bwMode="gray">
          <a:xfrm>
            <a:off x="6421622" y="5559432"/>
            <a:ext cx="3102277" cy="769799"/>
          </a:xfrm>
          <a:prstGeom prst="wedgeRectCallout">
            <a:avLst>
              <a:gd name="adj1" fmla="val 42127"/>
              <a:gd name="adj2" fmla="val -822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Deny privilege escalation &amp; drop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9217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FA0B-D4CC-427B-A49C-CDA36115C6D6}"/>
              </a:ext>
            </a:extLst>
          </p:cNvPr>
          <p:cNvSpPr>
            <a:spLocks noGrp="1"/>
          </p:cNvSpPr>
          <p:nvPr>
            <p:ph type="title"/>
          </p:nvPr>
        </p:nvSpPr>
        <p:spPr/>
        <p:txBody>
          <a:bodyPr/>
          <a:lstStyle/>
          <a:p>
            <a:r>
              <a:rPr lang="en-US" dirty="0"/>
              <a:t>PID Limits (alpha/beta feature)</a:t>
            </a:r>
          </a:p>
        </p:txBody>
      </p:sp>
      <p:sp>
        <p:nvSpPr>
          <p:cNvPr id="4" name="Rectangle 3">
            <a:extLst>
              <a:ext uri="{FF2B5EF4-FFF2-40B4-BE49-F238E27FC236}">
                <a16:creationId xmlns:a16="http://schemas.microsoft.com/office/drawing/2014/main" id="{7C9D8882-D8EE-4FA1-B0BD-FD6CC007D287}"/>
              </a:ext>
            </a:extLst>
          </p:cNvPr>
          <p:cNvSpPr/>
          <p:nvPr/>
        </p:nvSpPr>
        <p:spPr>
          <a:xfrm>
            <a:off x="320159" y="5863579"/>
            <a:ext cx="5843636" cy="369332"/>
          </a:xfrm>
          <a:prstGeom prst="rect">
            <a:avLst/>
          </a:prstGeom>
        </p:spPr>
        <p:txBody>
          <a:bodyPr wrap="square">
            <a:spAutoFit/>
          </a:bodyPr>
          <a:lstStyle/>
          <a:p>
            <a:pPr algn="ctr"/>
            <a:r>
              <a:rPr lang="en-US" sz="1800" dirty="0">
                <a:hlinkClick r:id="rId3"/>
              </a:rPr>
              <a:t>https://github.com/kubernetes/kubernetes/issues/43783</a:t>
            </a:r>
            <a:r>
              <a:rPr lang="en-US" sz="1800" dirty="0"/>
              <a:t> </a:t>
            </a:r>
          </a:p>
        </p:txBody>
      </p:sp>
      <p:pic>
        <p:nvPicPr>
          <p:cNvPr id="6" name="Picture 5">
            <a:extLst>
              <a:ext uri="{FF2B5EF4-FFF2-40B4-BE49-F238E27FC236}">
                <a16:creationId xmlns:a16="http://schemas.microsoft.com/office/drawing/2014/main" id="{392FB935-CC64-4CFB-9C8B-AF6D88C10DD7}"/>
              </a:ext>
            </a:extLst>
          </p:cNvPr>
          <p:cNvPicPr>
            <a:picLocks noChangeAspect="1"/>
          </p:cNvPicPr>
          <p:nvPr/>
        </p:nvPicPr>
        <p:blipFill>
          <a:blip r:embed="rId4"/>
          <a:stretch>
            <a:fillRect/>
          </a:stretch>
        </p:blipFill>
        <p:spPr>
          <a:xfrm>
            <a:off x="698923" y="1258179"/>
            <a:ext cx="5095821" cy="5095821"/>
          </a:xfrm>
          <a:prstGeom prst="rect">
            <a:avLst/>
          </a:prstGeom>
        </p:spPr>
      </p:pic>
      <p:sp>
        <p:nvSpPr>
          <p:cNvPr id="8" name="Speech Bubble: Rectangle 7">
            <a:extLst>
              <a:ext uri="{FF2B5EF4-FFF2-40B4-BE49-F238E27FC236}">
                <a16:creationId xmlns:a16="http://schemas.microsoft.com/office/drawing/2014/main" id="{B728340A-3D88-453B-9AE3-8AD3F336C46D}"/>
              </a:ext>
            </a:extLst>
          </p:cNvPr>
          <p:cNvSpPr/>
          <p:nvPr/>
        </p:nvSpPr>
        <p:spPr bwMode="gray">
          <a:xfrm>
            <a:off x="6474860" y="1424762"/>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To prevent fork bombs it is essential to limit the number of processes per </a:t>
            </a:r>
            <a:r>
              <a:rPr lang="en-US" sz="1800" kern="0" dirty="0" err="1">
                <a:ea typeface="Arial Unicode MS" pitchFamily="34" charset="-128"/>
                <a:cs typeface="Arial Unicode MS" pitchFamily="34" charset="-128"/>
              </a:rPr>
              <a:t>cgroup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114D9996-2013-4DF8-8716-345842977D3C}"/>
              </a:ext>
            </a:extLst>
          </p:cNvPr>
          <p:cNvSpPr/>
          <p:nvPr/>
        </p:nvSpPr>
        <p:spPr bwMode="gray">
          <a:xfrm>
            <a:off x="6474860" y="3468395"/>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Feature is implemented on </a:t>
            </a:r>
            <a:r>
              <a:rPr lang="en-US" sz="1800" kern="0" dirty="0" err="1">
                <a:ea typeface="Arial Unicode MS" pitchFamily="34" charset="-128"/>
                <a:cs typeface="Arial Unicode MS" pitchFamily="34" charset="-128"/>
              </a:rPr>
              <a:t>kubelet</a:t>
            </a:r>
            <a:r>
              <a:rPr lang="en-US" sz="1800" kern="0" dirty="0">
                <a:ea typeface="Arial Unicode MS" pitchFamily="34" charset="-128"/>
                <a:cs typeface="Arial Unicode MS" pitchFamily="34" charset="-128"/>
              </a:rPr>
              <a:t> level in alpha stage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5090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Policies</a:t>
            </a:r>
          </a:p>
        </p:txBody>
      </p:sp>
      <p:pic>
        <p:nvPicPr>
          <p:cNvPr id="4" name="Picture 3">
            <a:extLst>
              <a:ext uri="{FF2B5EF4-FFF2-40B4-BE49-F238E27FC236}">
                <a16:creationId xmlns:a16="http://schemas.microsoft.com/office/drawing/2014/main" id="{11DC4D9D-47F8-49FC-B5F9-419D31D2ECD3}"/>
              </a:ext>
            </a:extLst>
          </p:cNvPr>
          <p:cNvPicPr>
            <a:picLocks noChangeAspect="1"/>
          </p:cNvPicPr>
          <p:nvPr/>
        </p:nvPicPr>
        <p:blipFill>
          <a:blip r:embed="rId2"/>
          <a:stretch>
            <a:fillRect/>
          </a:stretch>
        </p:blipFill>
        <p:spPr>
          <a:xfrm>
            <a:off x="6097587" y="1330733"/>
            <a:ext cx="4196534" cy="4196534"/>
          </a:xfrm>
          <a:prstGeom prst="rect">
            <a:avLst/>
          </a:prstGeom>
        </p:spPr>
      </p:pic>
    </p:spTree>
    <p:extLst>
      <p:ext uri="{BB962C8B-B14F-4D97-AF65-F5344CB8AC3E}">
        <p14:creationId xmlns:p14="http://schemas.microsoft.com/office/powerpoint/2010/main" val="428236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2" y="4397187"/>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3997992"/>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r>
              <a:rPr lang="en-US" dirty="0"/>
              <a:t> – initial state without constraints</a:t>
            </a:r>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Speech Bubble: Rectangle 39">
            <a:extLst>
              <a:ext uri="{FF2B5EF4-FFF2-40B4-BE49-F238E27FC236}">
                <a16:creationId xmlns:a16="http://schemas.microsoft.com/office/drawing/2014/main" id="{09762A84-99E5-4217-B84D-1A833424EDC0}"/>
              </a:ext>
            </a:extLst>
          </p:cNvPr>
          <p:cNvSpPr/>
          <p:nvPr/>
        </p:nvSpPr>
        <p:spPr bwMode="gray">
          <a:xfrm>
            <a:off x="2651145" y="3150714"/>
            <a:ext cx="2707032" cy="1259333"/>
          </a:xfrm>
          <a:prstGeom prst="wedgeRectCallout">
            <a:avLst>
              <a:gd name="adj1" fmla="val 42960"/>
              <a:gd name="adj2" fmla="val -837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Without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podSecurity</a:t>
            </a:r>
            <a:r>
              <a:rPr lang="en-US" sz="1800" kern="0" dirty="0">
                <a:ea typeface="Arial Unicode MS" pitchFamily="34" charset="-128"/>
                <a:cs typeface="Arial Unicode MS" pitchFamily="34" charset="-128"/>
              </a:rPr>
              <a:t>Policies everything is allowed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51">
            <a:extLst>
              <a:ext uri="{FF2B5EF4-FFF2-40B4-BE49-F238E27FC236}">
                <a16:creationId xmlns:a16="http://schemas.microsoft.com/office/drawing/2014/main" id="{6D07CBEC-31F2-493D-B252-25E558CB26D1}"/>
              </a:ext>
            </a:extLst>
          </p:cNvPr>
          <p:cNvSpPr/>
          <p:nvPr/>
        </p:nvSpPr>
        <p:spPr bwMode="gray">
          <a:xfrm>
            <a:off x="6836998" y="3150714"/>
            <a:ext cx="2707032" cy="1259333"/>
          </a:xfrm>
          <a:prstGeom prst="wedgeRectCallout">
            <a:avLst>
              <a:gd name="adj1" fmla="val -6530"/>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 container could run with root permissions on the host and mount the hosts file system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3" name="Graphic 52" descr="High Voltage">
            <a:extLst>
              <a:ext uri="{FF2B5EF4-FFF2-40B4-BE49-F238E27FC236}">
                <a16:creationId xmlns:a16="http://schemas.microsoft.com/office/drawing/2014/main" id="{B3A4DE96-3F45-469A-BDFB-CE16ED373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7909" y="3780379"/>
            <a:ext cx="2297117" cy="2297117"/>
          </a:xfrm>
          <a:prstGeom prst="rect">
            <a:avLst/>
          </a:prstGeom>
        </p:spPr>
      </p:pic>
    </p:spTree>
    <p:extLst>
      <p:ext uri="{BB962C8B-B14F-4D97-AF65-F5344CB8AC3E}">
        <p14:creationId xmlns:p14="http://schemas.microsoft.com/office/powerpoint/2010/main" val="172906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5253719" y="4765787"/>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sp>
        <p:nvSpPr>
          <p:cNvPr id="19" name="Speech Bubble: Rectangle 18">
            <a:extLst>
              <a:ext uri="{FF2B5EF4-FFF2-40B4-BE49-F238E27FC236}">
                <a16:creationId xmlns:a16="http://schemas.microsoft.com/office/drawing/2014/main" id="{1230DB5D-2C2E-4366-8707-19C6DA3E1A8E}"/>
              </a:ext>
            </a:extLst>
          </p:cNvPr>
          <p:cNvSpPr/>
          <p:nvPr/>
        </p:nvSpPr>
        <p:spPr bwMode="gray">
          <a:xfrm>
            <a:off x="1490955" y="4765787"/>
            <a:ext cx="2707032" cy="1259333"/>
          </a:xfrm>
          <a:prstGeom prst="wedgeRectCallout">
            <a:avLst>
              <a:gd name="adj1" fmla="val 77131"/>
              <a:gd name="adj2" fmla="val -271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a:t>
            </a:r>
            <a:r>
              <a:rPr kumimoji="0" lang="en-US" sz="1800" b="0" i="0" u="none" strike="noStrike" kern="0" cap="none" spc="0" normalizeH="0" noProof="0" dirty="0">
                <a:ln>
                  <a:noFill/>
                </a:ln>
                <a:effectLst/>
                <a:uLnTx/>
                <a:uFillTx/>
                <a:ea typeface="Arial Unicode MS" pitchFamily="34" charset="-128"/>
                <a:cs typeface="Arial Unicode MS" pitchFamily="34" charset="-128"/>
              </a:rPr>
              <a:t> for pod security policies runs as part of the cluster’s control plane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27F9A53D-2882-4337-B8D6-92F77CC645E1}"/>
              </a:ext>
            </a:extLst>
          </p:cNvPr>
          <p:cNvSpPr/>
          <p:nvPr/>
        </p:nvSpPr>
        <p:spPr bwMode="gray">
          <a:xfrm>
            <a:off x="8266965" y="3723489"/>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As soon as it the</a:t>
            </a:r>
            <a:r>
              <a:rPr kumimoji="0" lang="en-US" sz="1800" b="0" i="0" u="none" strike="noStrike" kern="0" cap="none" spc="0" normalizeH="0" noProof="0" dirty="0">
                <a:ln>
                  <a:noFill/>
                </a:ln>
                <a:effectLst/>
                <a:uLnTx/>
                <a:uFillTx/>
                <a:ea typeface="Arial Unicode MS" pitchFamily="34" charset="-128"/>
                <a:cs typeface="Arial Unicode MS" pitchFamily="34" charset="-128"/>
              </a:rPr>
              <a:t> controller is active, no pods are accepted anymore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1" name="Graphic 20" descr="High Voltage">
            <a:extLst>
              <a:ext uri="{FF2B5EF4-FFF2-40B4-BE49-F238E27FC236}">
                <a16:creationId xmlns:a16="http://schemas.microsoft.com/office/drawing/2014/main" id="{F89D7EF0-3921-4EEA-BF49-32A70ECAD7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9559" y="2440940"/>
            <a:ext cx="2297117" cy="2297117"/>
          </a:xfrm>
          <a:prstGeom prst="rect">
            <a:avLst/>
          </a:prstGeom>
        </p:spPr>
      </p:pic>
    </p:spTree>
    <p:extLst>
      <p:ext uri="{BB962C8B-B14F-4D97-AF65-F5344CB8AC3E}">
        <p14:creationId xmlns:p14="http://schemas.microsoft.com/office/powerpoint/2010/main" val="81974273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3042</Words>
  <Application>Microsoft Office PowerPoint</Application>
  <PresentationFormat>Custom</PresentationFormat>
  <Paragraphs>341</Paragraphs>
  <Slides>27</Slides>
  <Notes>22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Rounded MT Bold</vt:lpstr>
      <vt:lpstr>Courier New</vt:lpstr>
      <vt:lpstr>Symbol</vt:lpstr>
      <vt:lpstr>Wingdings</vt:lpstr>
      <vt:lpstr>Wingdings</vt:lpstr>
      <vt:lpstr>SAP_2017_16x9_black</vt:lpstr>
      <vt:lpstr>PowerPoint Presentation</vt:lpstr>
      <vt:lpstr>How to prevent apps to wreak havoc?</vt:lpstr>
      <vt:lpstr>Security contexts and other ways to break things</vt:lpstr>
      <vt:lpstr>Security contexts and other ways to break things</vt:lpstr>
      <vt:lpstr>PID Limits (alpha/beta feature)</vt:lpstr>
      <vt:lpstr>Policies</vt:lpstr>
      <vt:lpstr>Policy objects in Kubernetes</vt:lpstr>
      <vt:lpstr>PodSecurityPolicy – initial state without constraints</vt:lpstr>
      <vt:lpstr>PodSecurityPolicy</vt:lpstr>
      <vt:lpstr>PodSecurityPolicy</vt:lpstr>
      <vt:lpstr>PodSecurityPolicy</vt:lpstr>
      <vt:lpstr>“Allow everything” PodSecurityPolicy</vt:lpstr>
      <vt:lpstr>Restrictive PodSecurityPolicy</vt:lpstr>
      <vt:lpstr>NetworkPolicy</vt:lpstr>
      <vt:lpstr>More on Network Policies</vt:lpstr>
      <vt:lpstr>Demo</vt:lpstr>
      <vt:lpstr>Attacking K8s</vt:lpstr>
      <vt:lpstr>Setup</vt:lpstr>
      <vt:lpstr>Scenario 1: Bitcoin, Ethereum, Monero!</vt:lpstr>
      <vt:lpstr>How to prevent this?</vt:lpstr>
      <vt:lpstr>Scenario 2: Take over the cluster / hosts</vt:lpstr>
      <vt:lpstr>How to prevent this?</vt:lpstr>
      <vt:lpstr>How to prevent this?</vt:lpstr>
      <vt:lpstr>Demo</vt:lpstr>
      <vt:lpstr>                 Karydia – secure by default</vt:lpstr>
      <vt:lpstr>Exercise #09</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Buchner, Thomas</cp:lastModifiedBy>
  <cp:revision>924</cp:revision>
  <dcterms:created xsi:type="dcterms:W3CDTF">2015-10-14T11:21:43Z</dcterms:created>
  <dcterms:modified xsi:type="dcterms:W3CDTF">2019-10-17T08:30:06Z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